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6" r:id="rId3"/>
    <p:sldId id="286" r:id="rId4"/>
    <p:sldId id="280" r:id="rId5"/>
    <p:sldId id="281" r:id="rId6"/>
    <p:sldId id="282" r:id="rId7"/>
    <p:sldId id="283" r:id="rId8"/>
    <p:sldId id="284" r:id="rId9"/>
    <p:sldId id="28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pyakur" initials="r" lastIdx="1" clrIdx="0">
    <p:extLst>
      <p:ext uri="{19B8F6BF-5375-455C-9EA6-DF929625EA0E}">
        <p15:presenceInfo xmlns:p15="http://schemas.microsoft.com/office/powerpoint/2012/main" userId="S::rpyakur@masonlive.gmu.edu::75aa82ad-2628-4c9d-9e86-c7a23805979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69661-9801-4D1F-AFCE-902D5A4154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2B2C05-5F24-4CE6-A3C3-8CA21F83A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E7F57-6417-4AED-8B7D-E4581EBC0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C5ED-2915-40B7-9E77-3E78512096F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8497B-D83A-4561-90C8-096A27212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C4A45-F959-4742-9B03-9AF836AE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8305-CB31-4650-B44E-CDF7EC9F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07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3F092-DDA2-4727-B47D-21DDC6696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050761-9C1D-49AF-BCD6-B69F7A586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8A5CF-A5BF-4FFD-A42A-27C9347C5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C5ED-2915-40B7-9E77-3E78512096F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C526E-D131-491F-82F5-1A2A6BBB7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42545-25EE-4CDA-98FB-266A4FCA5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8305-CB31-4650-B44E-CDF7EC9F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50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FEDEA2-07C1-40CC-AC99-6A8BB8C1E3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5F465F-96C5-43A8-B43D-A559E69F9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5A479-C818-4285-8037-8E40E2609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C5ED-2915-40B7-9E77-3E78512096F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BC125-3EA2-4F13-B6F1-1A08005B0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1C5B5-BA28-4B82-B8EF-80DD88D7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8305-CB31-4650-B44E-CDF7EC9F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94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0566E-2913-4DF6-B5F4-1F52126B8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20F35-39C6-49F4-82E6-822A86AD0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E3CE8-A08B-44BA-8417-9C118D098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C5ED-2915-40B7-9E77-3E78512096F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D5257-34E3-4237-B194-F6FFD9C57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92FA5-FD4A-4162-B027-72FE85507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8305-CB31-4650-B44E-CDF7EC9F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91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9A4CB-8119-4C7E-A25C-154606105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5159E-FF70-407A-8D0C-9337C31FA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80042-4404-44D5-84CE-88E5D12E5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C5ED-2915-40B7-9E77-3E78512096F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A3EEF-EEE4-4A23-8737-87B5F70D8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13DB7-4851-4E3F-A029-20AFC2FE5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8305-CB31-4650-B44E-CDF7EC9F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71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AF2D3-1DAB-4479-9403-E3E72D762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82F6C-8B42-4026-8486-04932882B3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71584-69C5-4B9E-B96C-B6FF67ED5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4D8DA-A8E3-4148-BB6A-833C4CE7C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C5ED-2915-40B7-9E77-3E78512096F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318E9-1852-4739-8DF5-47F23A615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4A61B0-B1FB-45CA-9573-F0018EBBE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8305-CB31-4650-B44E-CDF7EC9F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18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35DA1-F4B3-478B-A911-562094CDF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3490D-AA0E-4C2F-AE73-8D1673C1D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A1EAF-8FB2-47D1-9412-ECD020F73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BB9E0A-76F9-46C8-8DA0-652E92A149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99D32F-96D4-4B5C-BC2E-24C02916C4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B7C098-4A3C-4F32-9963-9A5B4B03D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C5ED-2915-40B7-9E77-3E78512096F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358D7A-D67C-42BF-B22F-8176FE2AC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A514EF-D83E-4C9F-862A-B96D1F55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8305-CB31-4650-B44E-CDF7EC9F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10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C8804-8F64-4F4A-AE25-C12843EF3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372E3-583D-45DA-8188-8E5B13C4E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C5ED-2915-40B7-9E77-3E78512096F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E36259-0E85-4CDC-B988-A38F099CC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4F8B57-881C-49AC-88EA-4668BF071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8305-CB31-4650-B44E-CDF7EC9F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3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FFEEF3-815B-472E-BAA5-5004E008D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C5ED-2915-40B7-9E77-3E78512096F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315919-0E7C-4E1F-A264-96CC1DEB3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6B4A94-57F1-49B2-9C6C-E2BC811E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8305-CB31-4650-B44E-CDF7EC9F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99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13246-25C8-43D2-AC0A-B9F423C22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D8673-C0CA-4B29-8E11-FCDE40F77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7236B-0B35-4A2D-A2D8-F05A45DA5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95196-65DA-4B37-A23B-F416C9B73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C5ED-2915-40B7-9E77-3E78512096F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DC761-8F29-4537-B2C9-C941FA7FC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6F80ED-BBA8-49CF-B6F4-77443376D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8305-CB31-4650-B44E-CDF7EC9F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24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8146F-6595-4AA0-A229-62D323D13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A05C4-7D9B-4220-856D-A3B968011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30EA3-E164-4D06-9558-3FEC79ED3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B31B04-3E0B-4B5F-A8E2-22D184BDB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C5ED-2915-40B7-9E77-3E78512096F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F91B2B-B211-4D42-9A74-64B774130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EFE89-CD2F-4C4D-9DE8-19C1ED05C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8305-CB31-4650-B44E-CDF7EC9F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31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682655-29EA-4E39-94C0-51D7BEF89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A20ED-CBD8-449E-8477-CCADD489F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B68AC-5CBA-47A7-88D4-A1D3CD3A96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FC5ED-2915-40B7-9E77-3E78512096F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1D256-46C8-445D-8063-32ED73A35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C6423-0BA5-4405-B9B9-A53E01E7C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D8305-CB31-4650-B44E-CDF7EC9F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1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FEA0C5-E787-4EDA-85C4-A1A371BD8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7097" y="1428750"/>
            <a:ext cx="9117807" cy="2105026"/>
          </a:xfrm>
        </p:spPr>
        <p:txBody>
          <a:bodyPr>
            <a:normAutofit/>
          </a:bodyPr>
          <a:lstStyle/>
          <a:p>
            <a:r>
              <a:rPr lang="en-US" b="1" dirty="0"/>
              <a:t>An Example of </a:t>
            </a:r>
            <a:r>
              <a:rPr lang="en-US" b="1" dirty="0">
                <a:highlight>
                  <a:srgbClr val="FFFF00"/>
                </a:highlight>
              </a:rPr>
              <a:t>Progression</a:t>
            </a:r>
            <a:r>
              <a:rPr lang="en-US" b="1" dirty="0"/>
              <a:t> of Illness through Body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FF0F4-E2AD-4BF1-8CE4-25CF09637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097" y="3960557"/>
            <a:ext cx="9117807" cy="1097215"/>
          </a:xfrm>
        </p:spPr>
        <p:txBody>
          <a:bodyPr>
            <a:normAutofit/>
          </a:bodyPr>
          <a:lstStyle/>
          <a:p>
            <a:r>
              <a:rPr lang="en-US" sz="2000" dirty="0"/>
              <a:t>Professor Alemi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894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FEA0C5-E787-4EDA-85C4-A1A371BD8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7097" y="1428750"/>
            <a:ext cx="9117807" cy="2105026"/>
          </a:xfrm>
        </p:spPr>
        <p:txBody>
          <a:bodyPr>
            <a:normAutofit/>
          </a:bodyPr>
          <a:lstStyle/>
          <a:p>
            <a:r>
              <a:rPr lang="en-US" b="1" dirty="0"/>
              <a:t>An Example of Progression of Illness through </a:t>
            </a:r>
            <a:r>
              <a:rPr lang="en-US" b="1" dirty="0">
                <a:highlight>
                  <a:srgbClr val="FFFF00"/>
                </a:highlight>
              </a:rPr>
              <a:t>Body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FF0F4-E2AD-4BF1-8CE4-25CF09637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097" y="3960557"/>
            <a:ext cx="9117807" cy="1097215"/>
          </a:xfrm>
        </p:spPr>
        <p:txBody>
          <a:bodyPr>
            <a:normAutofit/>
          </a:bodyPr>
          <a:lstStyle/>
          <a:p>
            <a:r>
              <a:rPr lang="en-US" sz="2000" dirty="0"/>
              <a:t>Professor Alemi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961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FEA0C5-E787-4EDA-85C4-A1A371BD8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7097" y="1428750"/>
            <a:ext cx="9117807" cy="2105026"/>
          </a:xfrm>
        </p:spPr>
        <p:txBody>
          <a:bodyPr>
            <a:norm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An Example of Progression of Illness through Body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FF0F4-E2AD-4BF1-8CE4-25CF09637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097" y="3960557"/>
            <a:ext cx="9117807" cy="1097215"/>
          </a:xfrm>
        </p:spPr>
        <p:txBody>
          <a:bodyPr>
            <a:normAutofit/>
          </a:bodyPr>
          <a:lstStyle/>
          <a:p>
            <a:r>
              <a:rPr lang="en-US" sz="2000" dirty="0"/>
              <a:t>Professor Alemi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365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08FC7F4-1EE7-4D62-9A5F-C60797D832E8}"/>
              </a:ext>
            </a:extLst>
          </p:cNvPr>
          <p:cNvSpPr/>
          <p:nvPr/>
        </p:nvSpPr>
        <p:spPr>
          <a:xfrm>
            <a:off x="78656" y="0"/>
            <a:ext cx="6017344" cy="1700981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Initial Hospitalization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1868170-AD40-49A3-9436-A175E3EA4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097160"/>
              </p:ext>
            </p:extLst>
          </p:nvPr>
        </p:nvGraphicFramePr>
        <p:xfrm>
          <a:off x="3608439" y="1230630"/>
          <a:ext cx="5358487" cy="4396740"/>
        </p:xfrm>
        <a:graphic>
          <a:graphicData uri="http://schemas.openxmlformats.org/drawingml/2006/table">
            <a:tbl>
              <a:tblPr/>
              <a:tblGrid>
                <a:gridCol w="2305144">
                  <a:extLst>
                    <a:ext uri="{9D8B030D-6E8A-4147-A177-3AD203B41FA5}">
                      <a16:colId xmlns:a16="http://schemas.microsoft.com/office/drawing/2014/main" val="470542465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1915059222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3833791811"/>
                    </a:ext>
                  </a:extLst>
                </a:gridCol>
                <a:gridCol w="618059">
                  <a:extLst>
                    <a:ext uri="{9D8B030D-6E8A-4147-A177-3AD203B41FA5}">
                      <a16:colId xmlns:a16="http://schemas.microsoft.com/office/drawing/2014/main" val="2623579185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1287416463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3175625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ID 111222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  <a:endParaRPr lang="en-US" dirty="0"/>
                    </a:p>
                  </a:txBody>
                  <a:tcPr marL="7620" marR="7620" marT="762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5230127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Body Systems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7879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Infectious &amp; Parasitic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270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Neoplasms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3029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Endocrine, Nutritional &amp; Immunity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6616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0479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Mental Disorders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56739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Nervous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7593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Sense Organs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68529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Circulatory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6429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Respiratory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8476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Digestive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8803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Genitourinary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2616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Complications of Pregnancy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950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Skin Tissue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0469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Connective Tissue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641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Congenital Anomalies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191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Conditions in Perinatal Period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81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Ill-defined Conditions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1106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Injury &amp; Poisoning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2943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External Causes of Injury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2564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Supplemental Classifications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23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583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1868170-AD40-49A3-9436-A175E3EA4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28251"/>
              </p:ext>
            </p:extLst>
          </p:nvPr>
        </p:nvGraphicFramePr>
        <p:xfrm>
          <a:off x="3608439" y="1230630"/>
          <a:ext cx="5358487" cy="4396740"/>
        </p:xfrm>
        <a:graphic>
          <a:graphicData uri="http://schemas.openxmlformats.org/drawingml/2006/table">
            <a:tbl>
              <a:tblPr/>
              <a:tblGrid>
                <a:gridCol w="2305144">
                  <a:extLst>
                    <a:ext uri="{9D8B030D-6E8A-4147-A177-3AD203B41FA5}">
                      <a16:colId xmlns:a16="http://schemas.microsoft.com/office/drawing/2014/main" val="470542465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1915059222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3833791811"/>
                    </a:ext>
                  </a:extLst>
                </a:gridCol>
                <a:gridCol w="618059">
                  <a:extLst>
                    <a:ext uri="{9D8B030D-6E8A-4147-A177-3AD203B41FA5}">
                      <a16:colId xmlns:a16="http://schemas.microsoft.com/office/drawing/2014/main" val="2623579185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1287416463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3175625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ID 111222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  <a:endParaRPr lang="en-US" dirty="0"/>
                    </a:p>
                  </a:txBody>
                  <a:tcPr marL="7620" marR="7620" marT="762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5230127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Body Systems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7879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Infectious &amp; Parasitic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270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Neoplasms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3029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Endocrine, Nutritional &amp; Immunity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6616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0479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Mental Disorders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56739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Nervous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7593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Sense Organs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68529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Circulatory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6429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Respiratory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8476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Digestive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8803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Genitourinary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2616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Complications of Pregnancy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950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Skin Tissue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0469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Connective Tissue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641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Congenital Anomalies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191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Conditions in Perinatal Period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81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Ill-defined Conditions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1106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Injury &amp; Poisoning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2943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External Causes of Injury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2564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Supplemental Classifications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23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992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1868170-AD40-49A3-9436-A175E3EA4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659655"/>
              </p:ext>
            </p:extLst>
          </p:nvPr>
        </p:nvGraphicFramePr>
        <p:xfrm>
          <a:off x="3608439" y="1230630"/>
          <a:ext cx="5358487" cy="4396740"/>
        </p:xfrm>
        <a:graphic>
          <a:graphicData uri="http://schemas.openxmlformats.org/drawingml/2006/table">
            <a:tbl>
              <a:tblPr/>
              <a:tblGrid>
                <a:gridCol w="2305144">
                  <a:extLst>
                    <a:ext uri="{9D8B030D-6E8A-4147-A177-3AD203B41FA5}">
                      <a16:colId xmlns:a16="http://schemas.microsoft.com/office/drawing/2014/main" val="470542465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1915059222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3833791811"/>
                    </a:ext>
                  </a:extLst>
                </a:gridCol>
                <a:gridCol w="618059">
                  <a:extLst>
                    <a:ext uri="{9D8B030D-6E8A-4147-A177-3AD203B41FA5}">
                      <a16:colId xmlns:a16="http://schemas.microsoft.com/office/drawing/2014/main" val="2623579185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1287416463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3175625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ID 111222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  <a:endParaRPr lang="en-US" dirty="0"/>
                    </a:p>
                  </a:txBody>
                  <a:tcPr marL="7620" marR="7620" marT="762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5230127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Body Systems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7879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Infectious &amp; Parasitic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270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Neoplasms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3029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Endocrine, Nutritional &amp; Immunity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6616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0479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Mental Disorders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56739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Nervous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7593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Sense Organs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68529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Circulatory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6429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Respiratory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8476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Digestive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8803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Genitourinary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2616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Complications of Pregnancy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950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Skin Tissue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0469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Connective Tissue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641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Congenital Anomalies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191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Conditions in Perinatal Period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81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Ill-defined Conditions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1106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Injury &amp; Poisoning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2943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External Causes of Injury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2564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Supplemental Classifications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23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695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1868170-AD40-49A3-9436-A175E3EA4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121825"/>
              </p:ext>
            </p:extLst>
          </p:nvPr>
        </p:nvGraphicFramePr>
        <p:xfrm>
          <a:off x="3608439" y="1230630"/>
          <a:ext cx="5358487" cy="4396740"/>
        </p:xfrm>
        <a:graphic>
          <a:graphicData uri="http://schemas.openxmlformats.org/drawingml/2006/table">
            <a:tbl>
              <a:tblPr/>
              <a:tblGrid>
                <a:gridCol w="2305144">
                  <a:extLst>
                    <a:ext uri="{9D8B030D-6E8A-4147-A177-3AD203B41FA5}">
                      <a16:colId xmlns:a16="http://schemas.microsoft.com/office/drawing/2014/main" val="470542465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1915059222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3833791811"/>
                    </a:ext>
                  </a:extLst>
                </a:gridCol>
                <a:gridCol w="618059">
                  <a:extLst>
                    <a:ext uri="{9D8B030D-6E8A-4147-A177-3AD203B41FA5}">
                      <a16:colId xmlns:a16="http://schemas.microsoft.com/office/drawing/2014/main" val="2623579185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1287416463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3175625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ID 111222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  <a:endParaRPr lang="en-US" dirty="0"/>
                    </a:p>
                  </a:txBody>
                  <a:tcPr marL="7620" marR="7620" marT="762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5230127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Body Systems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7879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Infectious &amp; Parasitic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270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Neoplasms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3029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Endocrine, Nutritional &amp; Immunity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6616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0479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Mental Disorders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56739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Nervous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7593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Sense Organs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68529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Circulatory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6429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Respiratory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8476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Digestive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8803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Genitourinary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2616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Complications of Pregnancy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950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Skin Tissue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0469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Connective Tissue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641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Congenital Anomalies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191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Conditions in Perinatal Period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81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Ill-defined Conditions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1106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Injury &amp; Poisoning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2943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External Causes of Injury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2564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Supplemental Classifications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23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877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1868170-AD40-49A3-9436-A175E3EA4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202459"/>
              </p:ext>
            </p:extLst>
          </p:nvPr>
        </p:nvGraphicFramePr>
        <p:xfrm>
          <a:off x="3608439" y="1230630"/>
          <a:ext cx="5358487" cy="4396740"/>
        </p:xfrm>
        <a:graphic>
          <a:graphicData uri="http://schemas.openxmlformats.org/drawingml/2006/table">
            <a:tbl>
              <a:tblPr/>
              <a:tblGrid>
                <a:gridCol w="2305144">
                  <a:extLst>
                    <a:ext uri="{9D8B030D-6E8A-4147-A177-3AD203B41FA5}">
                      <a16:colId xmlns:a16="http://schemas.microsoft.com/office/drawing/2014/main" val="470542465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1915059222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3833791811"/>
                    </a:ext>
                  </a:extLst>
                </a:gridCol>
                <a:gridCol w="618059">
                  <a:extLst>
                    <a:ext uri="{9D8B030D-6E8A-4147-A177-3AD203B41FA5}">
                      <a16:colId xmlns:a16="http://schemas.microsoft.com/office/drawing/2014/main" val="2623579185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1287416463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3175625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ID 111222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  <a:endParaRPr lang="en-US" dirty="0"/>
                    </a:p>
                  </a:txBody>
                  <a:tcPr marL="7620" marR="7620" marT="762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5230127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Body Systems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7879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Infectious &amp; Parasitic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270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Neoplasms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3029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Endocrine, Nutritional &amp; Immunity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6616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0479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Mental Disorders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56739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Nervous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7593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Sense Organs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68529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Circulatory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6429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Respiratory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8476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Digestive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8803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Genitourinary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2616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Complications of Pregnancy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950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Skin Tissue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0469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Connective Tissue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641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Congenital Anomalies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191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Conditions in Perinatal Period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81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Ill-defined Conditions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1106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Injury &amp; Poisoning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2943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External Causes of Injury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2564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Supplemental Classifications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23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624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1868170-AD40-49A3-9436-A175E3EA4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354163"/>
              </p:ext>
            </p:extLst>
          </p:nvPr>
        </p:nvGraphicFramePr>
        <p:xfrm>
          <a:off x="3608439" y="1230630"/>
          <a:ext cx="5358487" cy="4396740"/>
        </p:xfrm>
        <a:graphic>
          <a:graphicData uri="http://schemas.openxmlformats.org/drawingml/2006/table">
            <a:tbl>
              <a:tblPr/>
              <a:tblGrid>
                <a:gridCol w="2305144">
                  <a:extLst>
                    <a:ext uri="{9D8B030D-6E8A-4147-A177-3AD203B41FA5}">
                      <a16:colId xmlns:a16="http://schemas.microsoft.com/office/drawing/2014/main" val="470542465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1915059222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3833791811"/>
                    </a:ext>
                  </a:extLst>
                </a:gridCol>
                <a:gridCol w="618059">
                  <a:extLst>
                    <a:ext uri="{9D8B030D-6E8A-4147-A177-3AD203B41FA5}">
                      <a16:colId xmlns:a16="http://schemas.microsoft.com/office/drawing/2014/main" val="2623579185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1287416463"/>
                    </a:ext>
                  </a:extLst>
                </a:gridCol>
                <a:gridCol w="608821">
                  <a:extLst>
                    <a:ext uri="{9D8B030D-6E8A-4147-A177-3AD203B41FA5}">
                      <a16:colId xmlns:a16="http://schemas.microsoft.com/office/drawing/2014/main" val="3175625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ID 111222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  <a:endParaRPr lang="en-US" dirty="0"/>
                    </a:p>
                  </a:txBody>
                  <a:tcPr marL="7620" marR="7620" marT="762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5230127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Body Systems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7879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Infectious &amp; Parasitic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270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Neoplasms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3029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Endocrine, Nutritional &amp; Immunity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6616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0479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Mental Disorders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56739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Nervous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7593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Sense Organs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68529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Circulatory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6429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Respiratory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8476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Digestive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8803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Genitourinary System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2616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Complications of Pregnancy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950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Skin Tissue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0469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Connective Tissue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641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Congenital Anomalies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191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Conditions in Perinatal Period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81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Ill-defined Conditions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1106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Injury &amp; Poisoning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2943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External Causes of Injury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2564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Supplemental Classifications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23056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6296EB1-C19E-413E-9AD3-53DC7B6B4089}"/>
              </a:ext>
            </a:extLst>
          </p:cNvPr>
          <p:cNvSpPr/>
          <p:nvPr/>
        </p:nvSpPr>
        <p:spPr>
          <a:xfrm>
            <a:off x="9606116" y="4650657"/>
            <a:ext cx="1828800" cy="170098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Patient Died</a:t>
            </a:r>
          </a:p>
        </p:txBody>
      </p:sp>
    </p:spTree>
    <p:extLst>
      <p:ext uri="{BB962C8B-B14F-4D97-AF65-F5344CB8AC3E}">
        <p14:creationId xmlns:p14="http://schemas.microsoft.com/office/powerpoint/2010/main" val="2124363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997</Words>
  <Application>Microsoft Office PowerPoint</Application>
  <PresentationFormat>Widescreen</PresentationFormat>
  <Paragraphs>782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An Example of Progression of Illness through Body Systems</vt:lpstr>
      <vt:lpstr>An Example of Progression of Illness through Body Systems</vt:lpstr>
      <vt:lpstr>An Example of Progression of Illness through Body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System Multimorbidity Scoring Teach One</dc:title>
  <dc:creator>rpyakur</dc:creator>
  <cp:lastModifiedBy>Farrokh Alemi</cp:lastModifiedBy>
  <cp:revision>39</cp:revision>
  <dcterms:created xsi:type="dcterms:W3CDTF">2021-03-26T16:50:50Z</dcterms:created>
  <dcterms:modified xsi:type="dcterms:W3CDTF">2021-04-19T15:11:02Z</dcterms:modified>
</cp:coreProperties>
</file>