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3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rokh Alemi" initials="FA" lastIdx="0" clrIdx="0">
    <p:extLst>
      <p:ext uri="{19B8F6BF-5375-455C-9EA6-DF929625EA0E}">
        <p15:presenceInfo xmlns:p15="http://schemas.microsoft.com/office/powerpoint/2012/main" userId="S-1-5-21-313377636-3159528848-1351084975-35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BAF85-7315-482F-B6FF-4BE193F8B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C12C5-956E-4CF1-A5F2-DC84AADF5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B71F4-409F-49D1-AAC4-2FA2DDCAA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69AB-98E3-485E-BF54-21CA4BC3959C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E9488-9558-445D-B46C-58EDC499E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5D0F2-D6CC-462A-9F56-156640355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813C-A632-481F-B05F-2DBF2B54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3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662F8-5C56-4445-8123-3FF1344F5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7B4FA2-6372-48CC-B345-13EF7ACDF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66C1C-2C94-43AC-A1F4-72FBBB7C4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69AB-98E3-485E-BF54-21CA4BC3959C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012C5-585B-47D3-9663-39F37F78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6770A-6EC0-4C97-84BB-556D2CD31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813C-A632-481F-B05F-2DBF2B54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9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F0A7BF-AF45-4964-B8A9-337FDD04E5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1EEE47-B078-4D58-85E6-D2B3879F5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7A46E-0165-4885-94EE-C3B43C5B5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69AB-98E3-485E-BF54-21CA4BC3959C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18D40-9FF0-427B-BC83-036A34B83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DD3C9-1F4B-483B-8D7E-A2020DA0E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813C-A632-481F-B05F-2DBF2B54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2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31C1D-6A72-4972-9124-3A76A315F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7D6EC-CC4D-4954-81A8-E5B5FC9FD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45186-4C85-4C0C-90EC-5EE9A6235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69AB-98E3-485E-BF54-21CA4BC3959C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9B99A-C2B0-4465-AEA6-1331E6076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3BB6D-D464-4AA2-9098-B47310BA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813C-A632-481F-B05F-2DBF2B54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3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F1DF4-7D5B-4238-B64F-63129B832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A7C93-C874-4CC7-A35D-3F56676F5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CE703-9B3A-4CE7-89C6-66B3F65EC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69AB-98E3-485E-BF54-21CA4BC3959C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13948-A5E7-45A3-A9A7-0FB3E36A0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1607A-74E4-42B2-96DE-F4602A4E4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813C-A632-481F-B05F-2DBF2B54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7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B9582-67E6-489F-877A-F5054CC38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E252F-3B9B-4C90-8CED-7B21C587D2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34E1E3-CF76-4C1B-B2AD-365AFDF46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F7C4B-4EA9-45C8-9448-E7DB71F0A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69AB-98E3-485E-BF54-21CA4BC3959C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19978-2A2E-4401-B620-2D7E699C7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F612D-9954-4F76-833A-B27D070AD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813C-A632-481F-B05F-2DBF2B54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4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917CD-C8A8-48BB-B998-4350D98F7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29EE2-6D38-474E-AE5B-35734C237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68021-9547-4CD9-9D12-1AF26D755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C8D30C-42AD-47CD-B371-FF2714EBCD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0C48E1-DCAB-485E-9E22-D00CA433A3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1D1CE9-3588-41D8-A4E9-5573D6A7B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69AB-98E3-485E-BF54-21CA4BC3959C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822C13-6C02-4442-9695-FDF099A55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CE2592-AD01-4410-8D61-986681374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813C-A632-481F-B05F-2DBF2B54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9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8DA4A-3A54-47B8-99E9-82176EEE2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FC0F82-D3FD-4B23-9366-07A7964F7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69AB-98E3-485E-BF54-21CA4BC3959C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353A24-9774-4D38-91E7-BE170E6A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C2EE4-F211-4AF5-B396-9F4FA6ACB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813C-A632-481F-B05F-2DBF2B54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0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BBA706-509A-415C-832C-4A2C9872D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69AB-98E3-485E-BF54-21CA4BC3959C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E42062-FB2F-4A8E-BE4B-3D91C4D47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F1A25-5222-4DDB-A37D-A257B2D27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813C-A632-481F-B05F-2DBF2B54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6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F8F7D-CF44-4EA9-B926-50008DCA1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22272-AB75-4E90-9008-2E40FBA5E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D1A196-75A2-463C-8F1C-7AEB2A76D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9C483-9EED-4218-AB43-ADA6509C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69AB-98E3-485E-BF54-21CA4BC3959C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D98A2-77BC-447F-80A5-767A591BD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6D541-1C73-4160-AE0F-791A5DD0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813C-A632-481F-B05F-2DBF2B54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7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2CCF8-4C3E-4795-BBAA-6D5DFB3AE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341EEC-0518-464D-BA50-99993F6093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932C7E-E3E1-42C9-8450-D400D15A8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12051-6F74-468B-ADB7-09BDFF84A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69AB-98E3-485E-BF54-21CA4BC3959C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33CA3-090A-4CFC-9698-7C88EF150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FF7EDE-3626-46B7-A06A-4F94DF90D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813C-A632-481F-B05F-2DBF2B54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2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2AD019-9713-43F8-97DD-688FE1616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247CE8-6926-4FA3-8B22-8D0211D8C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956E1-1CA4-4239-88C7-5C9A7B1DA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469AB-98E3-485E-BF54-21CA4BC3959C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8E6C7-E3F5-40E5-99BD-AF6D1716F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22FB0-A088-4757-BCEB-7A4B548EF4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5813C-A632-481F-B05F-2DBF2B54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3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0131-D264-4A64-9737-7B4846099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Body System Adjustment for Combination of Conditions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844FC-86DA-4DE2-880B-4B3B8B5452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Farrokh Alemi, Ph.D.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00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35239E24-F35F-4778-A0BC-6D9FFA6B1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647" y="4965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Across body systems, the worst diagnoses independently Predict Prognosis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C4B5B2-C5CD-4DCA-BB05-2DC7B99D9DB4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41404"/>
          <a:ext cx="10515600" cy="4756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6728">
                  <a:extLst>
                    <a:ext uri="{9D8B030D-6E8A-4147-A177-3AD203B41FA5}">
                      <a16:colId xmlns:a16="http://schemas.microsoft.com/office/drawing/2014/main" val="3751146194"/>
                    </a:ext>
                  </a:extLst>
                </a:gridCol>
                <a:gridCol w="3169328">
                  <a:extLst>
                    <a:ext uri="{9D8B030D-6E8A-4147-A177-3AD203B41FA5}">
                      <a16:colId xmlns:a16="http://schemas.microsoft.com/office/drawing/2014/main" val="3667258318"/>
                    </a:ext>
                  </a:extLst>
                </a:gridCol>
                <a:gridCol w="3300644">
                  <a:extLst>
                    <a:ext uri="{9D8B030D-6E8A-4147-A177-3AD203B41FA5}">
                      <a16:colId xmlns:a16="http://schemas.microsoft.com/office/drawing/2014/main" val="374497512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5926975"/>
                    </a:ext>
                  </a:extLst>
                </a:gridCol>
              </a:tblGrid>
              <a:tr h="3336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Body System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Patients History of Illness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507353"/>
                  </a:ext>
                </a:extLst>
              </a:tr>
              <a:tr h="1285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Circulatory System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Cardiac Arrest</a:t>
                      </a:r>
                    </a:p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(LR = 2.26)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Thoracoabdominal Aneurysm Ruptured</a:t>
                      </a:r>
                    </a:p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2400" u="none" strike="noStrike" dirty="0">
                          <a:effectLst/>
                        </a:rPr>
                        <a:t>LR = .65)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Esophageal Varices with Bleeding</a:t>
                      </a:r>
                    </a:p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(LR = .32)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extLst>
                  <a:ext uri="{0D108BD9-81ED-4DB2-BD59-A6C34878D82A}">
                    <a16:rowId xmlns:a16="http://schemas.microsoft.com/office/drawing/2014/main" val="1865797231"/>
                  </a:ext>
                </a:extLst>
              </a:tr>
              <a:tr h="1285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Digestive System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400" u="none" strike="noStrike" dirty="0">
                          <a:effectLst/>
                        </a:rPr>
                        <a:t>Hepatorenal Syndrome </a:t>
                      </a:r>
                    </a:p>
                    <a:p>
                      <a:pPr algn="ctr" fontAlgn="ctr"/>
                      <a:r>
                        <a:rPr lang="sv-SE" sz="2400" u="none" strike="noStrike" dirty="0">
                          <a:effectLst/>
                        </a:rPr>
                        <a:t>(LR = 3.02) 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Vomiting of Fecal Matter</a:t>
                      </a:r>
                    </a:p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(LR = 1.21)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extLst>
                  <a:ext uri="{0D108BD9-81ED-4DB2-BD59-A6C34878D82A}">
                    <a16:rowId xmlns:a16="http://schemas.microsoft.com/office/drawing/2014/main" val="3540646249"/>
                  </a:ext>
                </a:extLst>
              </a:tr>
              <a:tr h="1445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Endocrine System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400" u="none" strike="noStrike">
                          <a:effectLst/>
                        </a:rPr>
                        <a:t>Tumor </a:t>
                      </a:r>
                      <a:r>
                        <a:rPr lang="sv-SE" sz="2400" u="none" strike="noStrike" dirty="0">
                          <a:effectLst/>
                        </a:rPr>
                        <a:t>Lysis Syndrome</a:t>
                      </a:r>
                    </a:p>
                    <a:p>
                      <a:pPr algn="ctr" fontAlgn="ctr"/>
                      <a:r>
                        <a:rPr lang="sv-SE" sz="2400" u="none" strike="noStrike" dirty="0">
                          <a:effectLst/>
                        </a:rPr>
                        <a:t>(LR = 1.58)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u="none" strike="noStrike" dirty="0" err="1">
                          <a:effectLst/>
                        </a:rPr>
                        <a:t>Glucocorticoid</a:t>
                      </a:r>
                      <a:r>
                        <a:rPr lang="es-ES" sz="2400" u="none" strike="noStrike" dirty="0">
                          <a:effectLst/>
                        </a:rPr>
                        <a:t> </a:t>
                      </a:r>
                      <a:r>
                        <a:rPr lang="es-ES" sz="2400" u="none" strike="noStrike" dirty="0" err="1">
                          <a:effectLst/>
                        </a:rPr>
                        <a:t>Deficiency</a:t>
                      </a:r>
                      <a:r>
                        <a:rPr lang="es-ES" sz="2400" u="none" strike="noStrike" dirty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s-ES" sz="2400" u="none" strike="noStrike" dirty="0">
                          <a:effectLst/>
                        </a:rPr>
                        <a:t>(LR = .32)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extLst>
                  <a:ext uri="{0D108BD9-81ED-4DB2-BD59-A6C34878D82A}">
                    <a16:rowId xmlns:a16="http://schemas.microsoft.com/office/drawing/2014/main" val="2840454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812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35239E24-F35F-4778-A0BC-6D9FFA6B1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647" y="4965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Across body systems, the worst diagnoses independently Predict Prognosis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C4B5B2-C5CD-4DCA-BB05-2DC7B99D9DB4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41404"/>
          <a:ext cx="10515600" cy="4756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6728">
                  <a:extLst>
                    <a:ext uri="{9D8B030D-6E8A-4147-A177-3AD203B41FA5}">
                      <a16:colId xmlns:a16="http://schemas.microsoft.com/office/drawing/2014/main" val="3751146194"/>
                    </a:ext>
                  </a:extLst>
                </a:gridCol>
                <a:gridCol w="3169328">
                  <a:extLst>
                    <a:ext uri="{9D8B030D-6E8A-4147-A177-3AD203B41FA5}">
                      <a16:colId xmlns:a16="http://schemas.microsoft.com/office/drawing/2014/main" val="3667258318"/>
                    </a:ext>
                  </a:extLst>
                </a:gridCol>
                <a:gridCol w="3300644">
                  <a:extLst>
                    <a:ext uri="{9D8B030D-6E8A-4147-A177-3AD203B41FA5}">
                      <a16:colId xmlns:a16="http://schemas.microsoft.com/office/drawing/2014/main" val="374497512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5926975"/>
                    </a:ext>
                  </a:extLst>
                </a:gridCol>
              </a:tblGrid>
              <a:tr h="3336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Body System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Patients History of Illness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507353"/>
                  </a:ext>
                </a:extLst>
              </a:tr>
              <a:tr h="1285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Circulatory System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Cardiac Arrest</a:t>
                      </a:r>
                    </a:p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(LR = 2.26)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Thoracoabdominal Aneurysm Ruptured</a:t>
                      </a:r>
                    </a:p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2400" u="none" strike="noStrike" dirty="0">
                          <a:effectLst/>
                        </a:rPr>
                        <a:t>LR = .65)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Esophageal Varices with Bleeding</a:t>
                      </a:r>
                    </a:p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(LR = .32)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extLst>
                  <a:ext uri="{0D108BD9-81ED-4DB2-BD59-A6C34878D82A}">
                    <a16:rowId xmlns:a16="http://schemas.microsoft.com/office/drawing/2014/main" val="1865797231"/>
                  </a:ext>
                </a:extLst>
              </a:tr>
              <a:tr h="1285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Digestive System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400" u="none" strike="noStrike" dirty="0">
                          <a:effectLst/>
                        </a:rPr>
                        <a:t>Hepatorenal Syndrome </a:t>
                      </a:r>
                    </a:p>
                    <a:p>
                      <a:pPr algn="ctr" fontAlgn="ctr"/>
                      <a:r>
                        <a:rPr lang="sv-SE" sz="2400" u="none" strike="noStrike" dirty="0">
                          <a:effectLst/>
                        </a:rPr>
                        <a:t>(LR = 3.02) 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Vomiting of Fecal Matter</a:t>
                      </a:r>
                    </a:p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(LR = 1.21)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extLst>
                  <a:ext uri="{0D108BD9-81ED-4DB2-BD59-A6C34878D82A}">
                    <a16:rowId xmlns:a16="http://schemas.microsoft.com/office/drawing/2014/main" val="3540646249"/>
                  </a:ext>
                </a:extLst>
              </a:tr>
              <a:tr h="1445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Endocrine System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400" u="none" strike="noStrike">
                          <a:effectLst/>
                        </a:rPr>
                        <a:t>Tumor </a:t>
                      </a:r>
                      <a:r>
                        <a:rPr lang="sv-SE" sz="2400" u="none" strike="noStrike" dirty="0">
                          <a:effectLst/>
                        </a:rPr>
                        <a:t>Lysis Syndrome</a:t>
                      </a:r>
                    </a:p>
                    <a:p>
                      <a:pPr algn="ctr" fontAlgn="ctr"/>
                      <a:r>
                        <a:rPr lang="sv-SE" sz="2400" u="none" strike="noStrike" dirty="0">
                          <a:effectLst/>
                        </a:rPr>
                        <a:t>(LR = 1.58)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u="none" strike="noStrike" dirty="0" err="1">
                          <a:effectLst/>
                        </a:rPr>
                        <a:t>Glucocorticoid</a:t>
                      </a:r>
                      <a:r>
                        <a:rPr lang="es-ES" sz="2400" u="none" strike="noStrike" dirty="0">
                          <a:effectLst/>
                        </a:rPr>
                        <a:t> </a:t>
                      </a:r>
                      <a:r>
                        <a:rPr lang="es-ES" sz="2400" u="none" strike="noStrike" dirty="0" err="1">
                          <a:effectLst/>
                        </a:rPr>
                        <a:t>Deficiency</a:t>
                      </a:r>
                      <a:r>
                        <a:rPr lang="es-ES" sz="2400" u="none" strike="noStrike" dirty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s-ES" sz="2400" u="none" strike="noStrike" dirty="0">
                          <a:effectLst/>
                        </a:rPr>
                        <a:t>(LR = .32)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extLst>
                  <a:ext uri="{0D108BD9-81ED-4DB2-BD59-A6C34878D82A}">
                    <a16:rowId xmlns:a16="http://schemas.microsoft.com/office/drawing/2014/main" val="2840454645"/>
                  </a:ext>
                </a:extLst>
              </a:tr>
            </a:tbl>
          </a:graphicData>
        </a:graphic>
      </p:graphicFrame>
      <p:sp>
        <p:nvSpPr>
          <p:cNvPr id="4" name="Flowchart: Summing Junction 3">
            <a:extLst>
              <a:ext uri="{FF2B5EF4-FFF2-40B4-BE49-F238E27FC236}">
                <a16:creationId xmlns:a16="http://schemas.microsoft.com/office/drawing/2014/main" id="{8218EE0A-9F5F-4017-A55D-80A7B564B7BF}"/>
              </a:ext>
            </a:extLst>
          </p:cNvPr>
          <p:cNvSpPr/>
          <p:nvPr/>
        </p:nvSpPr>
        <p:spPr>
          <a:xfrm>
            <a:off x="9605639" y="5296101"/>
            <a:ext cx="1091953" cy="1065320"/>
          </a:xfrm>
          <a:prstGeom prst="flowChartSummingJunct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Summing Junction 4">
            <a:extLst>
              <a:ext uri="{FF2B5EF4-FFF2-40B4-BE49-F238E27FC236}">
                <a16:creationId xmlns:a16="http://schemas.microsoft.com/office/drawing/2014/main" id="{A80B8974-655D-4135-A4D5-0667244B2D24}"/>
              </a:ext>
            </a:extLst>
          </p:cNvPr>
          <p:cNvSpPr/>
          <p:nvPr/>
        </p:nvSpPr>
        <p:spPr>
          <a:xfrm>
            <a:off x="6511401" y="3973472"/>
            <a:ext cx="1091953" cy="1065320"/>
          </a:xfrm>
          <a:prstGeom prst="flowChartSummingJunct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Summing Junction 5">
            <a:extLst>
              <a:ext uri="{FF2B5EF4-FFF2-40B4-BE49-F238E27FC236}">
                <a16:creationId xmlns:a16="http://schemas.microsoft.com/office/drawing/2014/main" id="{9749A995-4D64-4C00-8669-0B68A94C86EE}"/>
              </a:ext>
            </a:extLst>
          </p:cNvPr>
          <p:cNvSpPr/>
          <p:nvPr/>
        </p:nvSpPr>
        <p:spPr>
          <a:xfrm>
            <a:off x="9518342" y="2641108"/>
            <a:ext cx="1091953" cy="1065320"/>
          </a:xfrm>
          <a:prstGeom prst="flowChartSummingJunct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Summing Junction 6">
            <a:extLst>
              <a:ext uri="{FF2B5EF4-FFF2-40B4-BE49-F238E27FC236}">
                <a16:creationId xmlns:a16="http://schemas.microsoft.com/office/drawing/2014/main" id="{F29A2D32-15BC-42F8-A1C9-C1C2BC36EC9D}"/>
              </a:ext>
            </a:extLst>
          </p:cNvPr>
          <p:cNvSpPr/>
          <p:nvPr/>
        </p:nvSpPr>
        <p:spPr>
          <a:xfrm>
            <a:off x="6561338" y="2641108"/>
            <a:ext cx="1091953" cy="1065320"/>
          </a:xfrm>
          <a:prstGeom prst="flowChartSummingJunct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94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35239E24-F35F-4778-A0BC-6D9FFA6B1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647" y="4965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Across body systems, the worst diagnoses independently Predict Prognosis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C4B5B2-C5CD-4DCA-BB05-2DC7B99D9DB4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41404"/>
          <a:ext cx="10515600" cy="4756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6728">
                  <a:extLst>
                    <a:ext uri="{9D8B030D-6E8A-4147-A177-3AD203B41FA5}">
                      <a16:colId xmlns:a16="http://schemas.microsoft.com/office/drawing/2014/main" val="3751146194"/>
                    </a:ext>
                  </a:extLst>
                </a:gridCol>
                <a:gridCol w="3169328">
                  <a:extLst>
                    <a:ext uri="{9D8B030D-6E8A-4147-A177-3AD203B41FA5}">
                      <a16:colId xmlns:a16="http://schemas.microsoft.com/office/drawing/2014/main" val="3667258318"/>
                    </a:ext>
                  </a:extLst>
                </a:gridCol>
                <a:gridCol w="3300644">
                  <a:extLst>
                    <a:ext uri="{9D8B030D-6E8A-4147-A177-3AD203B41FA5}">
                      <a16:colId xmlns:a16="http://schemas.microsoft.com/office/drawing/2014/main" val="374497512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5926975"/>
                    </a:ext>
                  </a:extLst>
                </a:gridCol>
              </a:tblGrid>
              <a:tr h="3336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Body System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Patients History of Illness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507353"/>
                  </a:ext>
                </a:extLst>
              </a:tr>
              <a:tr h="1285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Circulatory System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Cardiac Arrest</a:t>
                      </a:r>
                    </a:p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(LR = 2.26)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Thoracoabdominal Aneurysm Ruptured</a:t>
                      </a:r>
                    </a:p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2400" u="none" strike="noStrike" dirty="0">
                          <a:effectLst/>
                        </a:rPr>
                        <a:t>LR = .65)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Esophageal Varices with Bleeding</a:t>
                      </a:r>
                    </a:p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(LR = .32)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extLst>
                  <a:ext uri="{0D108BD9-81ED-4DB2-BD59-A6C34878D82A}">
                    <a16:rowId xmlns:a16="http://schemas.microsoft.com/office/drawing/2014/main" val="1865797231"/>
                  </a:ext>
                </a:extLst>
              </a:tr>
              <a:tr h="1285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Digestive System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400" u="none" strike="noStrike" dirty="0">
                          <a:effectLst/>
                        </a:rPr>
                        <a:t>Hepatorenal Syndrome </a:t>
                      </a:r>
                    </a:p>
                    <a:p>
                      <a:pPr algn="ctr" fontAlgn="ctr"/>
                      <a:r>
                        <a:rPr lang="sv-SE" sz="2400" u="none" strike="noStrike" dirty="0">
                          <a:effectLst/>
                        </a:rPr>
                        <a:t>(LR = 3.02) 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Vomiting of Fecal Matter</a:t>
                      </a:r>
                    </a:p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(LR = 1.21)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extLst>
                  <a:ext uri="{0D108BD9-81ED-4DB2-BD59-A6C34878D82A}">
                    <a16:rowId xmlns:a16="http://schemas.microsoft.com/office/drawing/2014/main" val="3540646249"/>
                  </a:ext>
                </a:extLst>
              </a:tr>
              <a:tr h="1445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Endocrine System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400" u="none" strike="noStrike">
                          <a:effectLst/>
                        </a:rPr>
                        <a:t>Tumor </a:t>
                      </a:r>
                      <a:r>
                        <a:rPr lang="sv-SE" sz="2400" u="none" strike="noStrike" dirty="0">
                          <a:effectLst/>
                        </a:rPr>
                        <a:t>Lysis Syndrome</a:t>
                      </a:r>
                    </a:p>
                    <a:p>
                      <a:pPr algn="ctr" fontAlgn="ctr"/>
                      <a:r>
                        <a:rPr lang="sv-SE" sz="2400" u="none" strike="noStrike" dirty="0">
                          <a:effectLst/>
                        </a:rPr>
                        <a:t>(LR = 1.58)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u="none" strike="noStrike" dirty="0" err="1">
                          <a:effectLst/>
                        </a:rPr>
                        <a:t>Glucocorticoid</a:t>
                      </a:r>
                      <a:r>
                        <a:rPr lang="es-ES" sz="2400" u="none" strike="noStrike" dirty="0">
                          <a:effectLst/>
                        </a:rPr>
                        <a:t> </a:t>
                      </a:r>
                      <a:r>
                        <a:rPr lang="es-ES" sz="2400" u="none" strike="noStrike" dirty="0" err="1">
                          <a:effectLst/>
                        </a:rPr>
                        <a:t>Deficiency</a:t>
                      </a:r>
                      <a:r>
                        <a:rPr lang="es-ES" sz="2400" u="none" strike="noStrike" dirty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s-ES" sz="2400" u="none" strike="noStrike" dirty="0">
                          <a:effectLst/>
                        </a:rPr>
                        <a:t>(LR = .32)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extLst>
                  <a:ext uri="{0D108BD9-81ED-4DB2-BD59-A6C34878D82A}">
                    <a16:rowId xmlns:a16="http://schemas.microsoft.com/office/drawing/2014/main" val="2840454645"/>
                  </a:ext>
                </a:extLst>
              </a:tr>
            </a:tbl>
          </a:graphicData>
        </a:graphic>
      </p:graphicFrame>
      <p:sp>
        <p:nvSpPr>
          <p:cNvPr id="4" name="Flowchart: Summing Junction 3">
            <a:extLst>
              <a:ext uri="{FF2B5EF4-FFF2-40B4-BE49-F238E27FC236}">
                <a16:creationId xmlns:a16="http://schemas.microsoft.com/office/drawing/2014/main" id="{8218EE0A-9F5F-4017-A55D-80A7B564B7BF}"/>
              </a:ext>
            </a:extLst>
          </p:cNvPr>
          <p:cNvSpPr/>
          <p:nvPr/>
        </p:nvSpPr>
        <p:spPr>
          <a:xfrm>
            <a:off x="9605639" y="5296101"/>
            <a:ext cx="1091953" cy="1065320"/>
          </a:xfrm>
          <a:prstGeom prst="flowChartSummingJunct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Summing Junction 4">
            <a:extLst>
              <a:ext uri="{FF2B5EF4-FFF2-40B4-BE49-F238E27FC236}">
                <a16:creationId xmlns:a16="http://schemas.microsoft.com/office/drawing/2014/main" id="{A80B8974-655D-4135-A4D5-0667244B2D24}"/>
              </a:ext>
            </a:extLst>
          </p:cNvPr>
          <p:cNvSpPr/>
          <p:nvPr/>
        </p:nvSpPr>
        <p:spPr>
          <a:xfrm>
            <a:off x="6511401" y="3973472"/>
            <a:ext cx="1091953" cy="1065320"/>
          </a:xfrm>
          <a:prstGeom prst="flowChartSummingJunct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Summing Junction 5">
            <a:extLst>
              <a:ext uri="{FF2B5EF4-FFF2-40B4-BE49-F238E27FC236}">
                <a16:creationId xmlns:a16="http://schemas.microsoft.com/office/drawing/2014/main" id="{9749A995-4D64-4C00-8669-0B68A94C86EE}"/>
              </a:ext>
            </a:extLst>
          </p:cNvPr>
          <p:cNvSpPr/>
          <p:nvPr/>
        </p:nvSpPr>
        <p:spPr>
          <a:xfrm>
            <a:off x="9518342" y="2641108"/>
            <a:ext cx="1091953" cy="1065320"/>
          </a:xfrm>
          <a:prstGeom prst="flowChartSummingJunct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Summing Junction 6">
            <a:extLst>
              <a:ext uri="{FF2B5EF4-FFF2-40B4-BE49-F238E27FC236}">
                <a16:creationId xmlns:a16="http://schemas.microsoft.com/office/drawing/2014/main" id="{F29A2D32-15BC-42F8-A1C9-C1C2BC36EC9D}"/>
              </a:ext>
            </a:extLst>
          </p:cNvPr>
          <p:cNvSpPr/>
          <p:nvPr/>
        </p:nvSpPr>
        <p:spPr>
          <a:xfrm>
            <a:off x="6561338" y="2641108"/>
            <a:ext cx="1091953" cy="1065320"/>
          </a:xfrm>
          <a:prstGeom prst="flowChartSummingJunct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8D3969-823D-4EAF-B66A-8CE39E0D4F7F}"/>
              </a:ext>
            </a:extLst>
          </p:cNvPr>
          <p:cNvSpPr/>
          <p:nvPr/>
        </p:nvSpPr>
        <p:spPr>
          <a:xfrm>
            <a:off x="5477522" y="2547892"/>
            <a:ext cx="5876278" cy="3932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Combined Impact Across All Diseases</a:t>
            </a:r>
          </a:p>
          <a:p>
            <a:pPr algn="ctr"/>
            <a:r>
              <a:rPr lang="en-US" sz="2800" dirty="0"/>
              <a:t>2.26 * 3.02 * 1.58 = 10.78</a:t>
            </a:r>
          </a:p>
        </p:txBody>
      </p:sp>
    </p:spTree>
    <p:extLst>
      <p:ext uri="{BB962C8B-B14F-4D97-AF65-F5344CB8AC3E}">
        <p14:creationId xmlns:p14="http://schemas.microsoft.com/office/powerpoint/2010/main" val="361495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96183D-0BDE-4DAA-A01D-282DDCFE0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Body System Adjustments Predict the Prognosis of Patients from a Variety of Illness History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0EA8C-3899-43CC-B0AE-B54D44B713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worst conditions within the body system matter and these conditions independently predict prognosis</a:t>
            </a:r>
          </a:p>
        </p:txBody>
      </p:sp>
    </p:spTree>
    <p:extLst>
      <p:ext uri="{BB962C8B-B14F-4D97-AF65-F5344CB8AC3E}">
        <p14:creationId xmlns:p14="http://schemas.microsoft.com/office/powerpoint/2010/main" val="583279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1E91341-240B-4774-9D8D-9507B7BBF070}"/>
              </a:ext>
            </a:extLst>
          </p:cNvPr>
          <p:cNvSpPr/>
          <p:nvPr/>
        </p:nvSpPr>
        <p:spPr>
          <a:xfrm>
            <a:off x="1065320" y="2130641"/>
            <a:ext cx="9889725" cy="21306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Body systems clarify how patient’s various diagnoses combine to predict mortality from multiple morbidities.</a:t>
            </a:r>
          </a:p>
        </p:txBody>
      </p:sp>
    </p:spTree>
    <p:extLst>
      <p:ext uri="{BB962C8B-B14F-4D97-AF65-F5344CB8AC3E}">
        <p14:creationId xmlns:p14="http://schemas.microsoft.com/office/powerpoint/2010/main" val="154950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2D68C-8881-4625-9F6A-4A46AEF98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 Body Systems from International Classification of Diseases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4BB53A-56A6-4C4B-B688-6BCDDBFB9148}"/>
              </a:ext>
            </a:extLst>
          </p:cNvPr>
          <p:cNvSpPr/>
          <p:nvPr/>
        </p:nvSpPr>
        <p:spPr>
          <a:xfrm>
            <a:off x="961747" y="1690688"/>
            <a:ext cx="103040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GB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infectious and parasitic diseases, (</a:t>
            </a:r>
            <a:r>
              <a:rPr lang="en-GB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neoplasms, (</a:t>
            </a:r>
            <a:r>
              <a:rPr lang="en-GB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endocrine, nutritional and metabolic diseases, and immunity disorders, (</a:t>
            </a:r>
            <a:r>
              <a:rPr lang="en-GB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diseases of the blood and blood-forming organs, (</a:t>
            </a:r>
            <a:r>
              <a:rPr lang="en-GB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mental disorders, (</a:t>
            </a:r>
            <a:r>
              <a:rPr lang="en-GB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diseases of the nervous system and sense organs, (</a:t>
            </a:r>
            <a:r>
              <a:rPr lang="en-GB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diseases of the circulatory system, (</a:t>
            </a:r>
            <a:r>
              <a:rPr lang="en-GB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diseases of the respiratory system, (</a:t>
            </a:r>
            <a:r>
              <a:rPr lang="en-GB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diseases of the digestive system, (</a:t>
            </a:r>
            <a:r>
              <a:rPr lang="en-GB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diseases of the genitourinary system, (</a:t>
            </a:r>
            <a:r>
              <a:rPr lang="en-GB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complications of pregnancy, childbirth, and the puerperium, (</a:t>
            </a:r>
            <a:r>
              <a:rPr lang="en-GB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diseases of the skin and subcutaneous tissue, (</a:t>
            </a:r>
            <a:r>
              <a:rPr lang="en-GB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diseases of the musculoskeletal system and connective tissue, (</a:t>
            </a:r>
            <a:r>
              <a:rPr lang="en-GB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14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congenital anomalies, (</a:t>
            </a:r>
            <a:r>
              <a:rPr lang="en-GB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15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conditions originating in the perinatal period, (</a:t>
            </a:r>
            <a:r>
              <a:rPr lang="en-GB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16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ill-defined conditions, (</a:t>
            </a:r>
            <a:r>
              <a:rPr lang="en-GB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17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injury and poisoning, (</a:t>
            </a:r>
            <a:r>
              <a:rPr lang="en-GB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18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external causes of injury, E codes, and (</a:t>
            </a:r>
            <a:r>
              <a:rPr lang="en-GB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supplemental social causes of illness, V codes.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631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35239E24-F35F-4778-A0BC-6D9FFA6B1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Within each body system, the worst diagnosis is the only disease that matters.</a:t>
            </a:r>
          </a:p>
        </p:txBody>
      </p:sp>
    </p:spTree>
    <p:extLst>
      <p:ext uri="{BB962C8B-B14F-4D97-AF65-F5344CB8AC3E}">
        <p14:creationId xmlns:p14="http://schemas.microsoft.com/office/powerpoint/2010/main" val="176213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35239E24-F35F-4778-A0BC-6D9FFA6B1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56760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Within each body system, the worst diagnosis is the only disease that matters.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F7995BB-9EFE-451E-B397-FE58096375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25096"/>
              </p:ext>
            </p:extLst>
          </p:nvPr>
        </p:nvGraphicFramePr>
        <p:xfrm>
          <a:off x="1065320" y="2381250"/>
          <a:ext cx="9587884" cy="22860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966226">
                  <a:extLst>
                    <a:ext uri="{9D8B030D-6E8A-4147-A177-3AD203B41FA5}">
                      <a16:colId xmlns:a16="http://schemas.microsoft.com/office/drawing/2014/main" val="3332723171"/>
                    </a:ext>
                  </a:extLst>
                </a:gridCol>
                <a:gridCol w="1885144">
                  <a:extLst>
                    <a:ext uri="{9D8B030D-6E8A-4147-A177-3AD203B41FA5}">
                      <a16:colId xmlns:a16="http://schemas.microsoft.com/office/drawing/2014/main" val="403124087"/>
                    </a:ext>
                  </a:extLst>
                </a:gridCol>
                <a:gridCol w="1783792">
                  <a:extLst>
                    <a:ext uri="{9D8B030D-6E8A-4147-A177-3AD203B41FA5}">
                      <a16:colId xmlns:a16="http://schemas.microsoft.com/office/drawing/2014/main" val="2819222315"/>
                    </a:ext>
                  </a:extLst>
                </a:gridCol>
                <a:gridCol w="2027037">
                  <a:extLst>
                    <a:ext uri="{9D8B030D-6E8A-4147-A177-3AD203B41FA5}">
                      <a16:colId xmlns:a16="http://schemas.microsoft.com/office/drawing/2014/main" val="2155863267"/>
                    </a:ext>
                  </a:extLst>
                </a:gridCol>
                <a:gridCol w="1925685">
                  <a:extLst>
                    <a:ext uri="{9D8B030D-6E8A-4147-A177-3AD203B41FA5}">
                      <a16:colId xmlns:a16="http://schemas.microsoft.com/office/drawing/2014/main" val="3204008425"/>
                    </a:ext>
                  </a:extLst>
                </a:gridCol>
              </a:tblGrid>
              <a:tr h="3048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A Patient with 5 Diseases in the Circulatory System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959078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>
                          <a:effectLst/>
                        </a:rPr>
                        <a:t>Cardiac Arrest 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b="0" u="none" strike="noStrike" dirty="0">
                          <a:effectLst/>
                        </a:rPr>
                        <a:t>(LR = 2.26)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Other Acute Rheumatic Heart Disease 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>
                          <a:effectLst/>
                        </a:rPr>
                        <a:t>(LR = 1)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Thoracoabdominal Aneurysm Ruptured </a:t>
                      </a:r>
                    </a:p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(LR = .65)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Esophageal Varices with Bleeding </a:t>
                      </a:r>
                    </a:p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(LR = .32)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Iatrogenic Hypotension </a:t>
                      </a:r>
                    </a:p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(LR = 0)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4212608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A74992A-EFDF-4D26-965E-A07F51C96B1E}"/>
              </a:ext>
            </a:extLst>
          </p:cNvPr>
          <p:cNvSpPr/>
          <p:nvPr/>
        </p:nvSpPr>
        <p:spPr>
          <a:xfrm>
            <a:off x="1065320" y="4786005"/>
            <a:ext cx="445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LR = Likelihood Ratio of Mortality in 6 months</a:t>
            </a:r>
          </a:p>
        </p:txBody>
      </p:sp>
    </p:spTree>
    <p:extLst>
      <p:ext uri="{BB962C8B-B14F-4D97-AF65-F5344CB8AC3E}">
        <p14:creationId xmlns:p14="http://schemas.microsoft.com/office/powerpoint/2010/main" val="991062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35239E24-F35F-4778-A0BC-6D9FFA6B1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56760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Within each body system, the worst diagnosis is the only disease that matters.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F7995BB-9EFE-451E-B397-FE58096375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102897"/>
              </p:ext>
            </p:extLst>
          </p:nvPr>
        </p:nvGraphicFramePr>
        <p:xfrm>
          <a:off x="1065320" y="2381250"/>
          <a:ext cx="9587884" cy="22860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966226">
                  <a:extLst>
                    <a:ext uri="{9D8B030D-6E8A-4147-A177-3AD203B41FA5}">
                      <a16:colId xmlns:a16="http://schemas.microsoft.com/office/drawing/2014/main" val="3332723171"/>
                    </a:ext>
                  </a:extLst>
                </a:gridCol>
                <a:gridCol w="1885144">
                  <a:extLst>
                    <a:ext uri="{9D8B030D-6E8A-4147-A177-3AD203B41FA5}">
                      <a16:colId xmlns:a16="http://schemas.microsoft.com/office/drawing/2014/main" val="403124087"/>
                    </a:ext>
                  </a:extLst>
                </a:gridCol>
                <a:gridCol w="1783792">
                  <a:extLst>
                    <a:ext uri="{9D8B030D-6E8A-4147-A177-3AD203B41FA5}">
                      <a16:colId xmlns:a16="http://schemas.microsoft.com/office/drawing/2014/main" val="2819222315"/>
                    </a:ext>
                  </a:extLst>
                </a:gridCol>
                <a:gridCol w="2027037">
                  <a:extLst>
                    <a:ext uri="{9D8B030D-6E8A-4147-A177-3AD203B41FA5}">
                      <a16:colId xmlns:a16="http://schemas.microsoft.com/office/drawing/2014/main" val="2155863267"/>
                    </a:ext>
                  </a:extLst>
                </a:gridCol>
                <a:gridCol w="1925685">
                  <a:extLst>
                    <a:ext uri="{9D8B030D-6E8A-4147-A177-3AD203B41FA5}">
                      <a16:colId xmlns:a16="http://schemas.microsoft.com/office/drawing/2014/main" val="3204008425"/>
                    </a:ext>
                  </a:extLst>
                </a:gridCol>
              </a:tblGrid>
              <a:tr h="3048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A Patient with 5 Diseases in the Circulatory System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959078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Cardiac Arrest 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>
                          <a:effectLst/>
                        </a:rPr>
                        <a:t>(LR = 2.26)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Other Acute Rheumatic Heart Disease 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>
                          <a:effectLst/>
                        </a:rPr>
                        <a:t>(LR = 1)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Thoracoabdominal Aneurysm Ruptured </a:t>
                      </a:r>
                    </a:p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(LR = .65)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Esophageal Varices with Bleeding </a:t>
                      </a:r>
                    </a:p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(LR = .32)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Iatrogenic Hypotension </a:t>
                      </a:r>
                    </a:p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(LR = 0)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42126087"/>
                  </a:ext>
                </a:extLst>
              </a:tr>
            </a:tbl>
          </a:graphicData>
        </a:graphic>
      </p:graphicFrame>
      <p:sp>
        <p:nvSpPr>
          <p:cNvPr id="2" name="Flowchart: Summing Junction 1">
            <a:extLst>
              <a:ext uri="{FF2B5EF4-FFF2-40B4-BE49-F238E27FC236}">
                <a16:creationId xmlns:a16="http://schemas.microsoft.com/office/drawing/2014/main" id="{866CC1EE-60FF-4984-A381-645C57ED30A7}"/>
              </a:ext>
            </a:extLst>
          </p:cNvPr>
          <p:cNvSpPr/>
          <p:nvPr/>
        </p:nvSpPr>
        <p:spPr>
          <a:xfrm>
            <a:off x="3471169" y="3240350"/>
            <a:ext cx="1091953" cy="1065320"/>
          </a:xfrm>
          <a:prstGeom prst="flowChartSummingJunct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Summing Junction 5">
            <a:extLst>
              <a:ext uri="{FF2B5EF4-FFF2-40B4-BE49-F238E27FC236}">
                <a16:creationId xmlns:a16="http://schemas.microsoft.com/office/drawing/2014/main" id="{54D47936-55CA-4AA1-891B-7D2D2AE8D7BE}"/>
              </a:ext>
            </a:extLst>
          </p:cNvPr>
          <p:cNvSpPr/>
          <p:nvPr/>
        </p:nvSpPr>
        <p:spPr>
          <a:xfrm>
            <a:off x="9129945" y="3255424"/>
            <a:ext cx="1091953" cy="1065320"/>
          </a:xfrm>
          <a:prstGeom prst="flowChartSummingJunct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Summing Junction 6">
            <a:extLst>
              <a:ext uri="{FF2B5EF4-FFF2-40B4-BE49-F238E27FC236}">
                <a16:creationId xmlns:a16="http://schemas.microsoft.com/office/drawing/2014/main" id="{D3A5654C-A1AB-4A64-ABE3-46B0F65F6ECD}"/>
              </a:ext>
            </a:extLst>
          </p:cNvPr>
          <p:cNvSpPr/>
          <p:nvPr/>
        </p:nvSpPr>
        <p:spPr>
          <a:xfrm>
            <a:off x="7121371" y="3255424"/>
            <a:ext cx="1091953" cy="1065320"/>
          </a:xfrm>
          <a:prstGeom prst="flowChartSummingJunct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Summing Junction 7">
            <a:extLst>
              <a:ext uri="{FF2B5EF4-FFF2-40B4-BE49-F238E27FC236}">
                <a16:creationId xmlns:a16="http://schemas.microsoft.com/office/drawing/2014/main" id="{1BAF13EB-9BA6-4C14-8857-364F3C3F33B4}"/>
              </a:ext>
            </a:extLst>
          </p:cNvPr>
          <p:cNvSpPr/>
          <p:nvPr/>
        </p:nvSpPr>
        <p:spPr>
          <a:xfrm>
            <a:off x="5313285" y="3193280"/>
            <a:ext cx="1091953" cy="1065320"/>
          </a:xfrm>
          <a:prstGeom prst="flowChartSummingJunct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DFD0377A-477A-4C12-91C2-17FD5288A10D}"/>
              </a:ext>
            </a:extLst>
          </p:cNvPr>
          <p:cNvSpPr/>
          <p:nvPr/>
        </p:nvSpPr>
        <p:spPr>
          <a:xfrm>
            <a:off x="1015752" y="4239087"/>
            <a:ext cx="1908699" cy="14648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all that matters</a:t>
            </a:r>
          </a:p>
        </p:txBody>
      </p:sp>
    </p:spTree>
    <p:extLst>
      <p:ext uri="{BB962C8B-B14F-4D97-AF65-F5344CB8AC3E}">
        <p14:creationId xmlns:p14="http://schemas.microsoft.com/office/powerpoint/2010/main" val="3340994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35239E24-F35F-4778-A0BC-6D9FFA6B1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Across body systems, the worst diagnoses independently Predict Prognosis</a:t>
            </a:r>
          </a:p>
        </p:txBody>
      </p:sp>
    </p:spTree>
    <p:extLst>
      <p:ext uri="{BB962C8B-B14F-4D97-AF65-F5344CB8AC3E}">
        <p14:creationId xmlns:p14="http://schemas.microsoft.com/office/powerpoint/2010/main" val="388826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35239E24-F35F-4778-A0BC-6D9FFA6B1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647" y="4965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Across body systems, the worst diagnoses independently Predict Prognosis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C4B5B2-C5CD-4DCA-BB05-2DC7B99D9D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835357"/>
              </p:ext>
            </p:extLst>
          </p:nvPr>
        </p:nvGraphicFramePr>
        <p:xfrm>
          <a:off x="838200" y="1841404"/>
          <a:ext cx="10515600" cy="4756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6728">
                  <a:extLst>
                    <a:ext uri="{9D8B030D-6E8A-4147-A177-3AD203B41FA5}">
                      <a16:colId xmlns:a16="http://schemas.microsoft.com/office/drawing/2014/main" val="3751146194"/>
                    </a:ext>
                  </a:extLst>
                </a:gridCol>
                <a:gridCol w="3169328">
                  <a:extLst>
                    <a:ext uri="{9D8B030D-6E8A-4147-A177-3AD203B41FA5}">
                      <a16:colId xmlns:a16="http://schemas.microsoft.com/office/drawing/2014/main" val="3667258318"/>
                    </a:ext>
                  </a:extLst>
                </a:gridCol>
                <a:gridCol w="3300644">
                  <a:extLst>
                    <a:ext uri="{9D8B030D-6E8A-4147-A177-3AD203B41FA5}">
                      <a16:colId xmlns:a16="http://schemas.microsoft.com/office/drawing/2014/main" val="374497512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5926975"/>
                    </a:ext>
                  </a:extLst>
                </a:gridCol>
              </a:tblGrid>
              <a:tr h="3336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Body System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Patients History of Illness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507353"/>
                  </a:ext>
                </a:extLst>
              </a:tr>
              <a:tr h="1285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Circulatory System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Cardiac Arrest</a:t>
                      </a:r>
                    </a:p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(LR = 2.26)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Thoracoabdominal Aneurysm Ruptured</a:t>
                      </a:r>
                    </a:p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2400" u="none" strike="noStrike" dirty="0">
                          <a:effectLst/>
                        </a:rPr>
                        <a:t>LR = .65)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Esophageal Varices with Bleeding</a:t>
                      </a:r>
                    </a:p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(LR = .32)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extLst>
                  <a:ext uri="{0D108BD9-81ED-4DB2-BD59-A6C34878D82A}">
                    <a16:rowId xmlns:a16="http://schemas.microsoft.com/office/drawing/2014/main" val="1865797231"/>
                  </a:ext>
                </a:extLst>
              </a:tr>
              <a:tr h="1285939">
                <a:tc>
                  <a:txBody>
                    <a:bodyPr/>
                    <a:lstStyle/>
                    <a:p>
                      <a:pPr algn="ctr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extLst>
                  <a:ext uri="{0D108BD9-81ED-4DB2-BD59-A6C34878D82A}">
                    <a16:rowId xmlns:a16="http://schemas.microsoft.com/office/drawing/2014/main" val="3540646249"/>
                  </a:ext>
                </a:extLst>
              </a:tr>
              <a:tr h="1445812">
                <a:tc>
                  <a:txBody>
                    <a:bodyPr/>
                    <a:lstStyle/>
                    <a:p>
                      <a:pPr algn="ctr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extLst>
                  <a:ext uri="{0D108BD9-81ED-4DB2-BD59-A6C34878D82A}">
                    <a16:rowId xmlns:a16="http://schemas.microsoft.com/office/drawing/2014/main" val="2840454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821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35239E24-F35F-4778-A0BC-6D9FFA6B1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647" y="4965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Across body systems, the worst diagnoses independently Predict Prognosis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C4B5B2-C5CD-4DCA-BB05-2DC7B99D9D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909573"/>
              </p:ext>
            </p:extLst>
          </p:nvPr>
        </p:nvGraphicFramePr>
        <p:xfrm>
          <a:off x="838200" y="1841404"/>
          <a:ext cx="10515600" cy="4756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6728">
                  <a:extLst>
                    <a:ext uri="{9D8B030D-6E8A-4147-A177-3AD203B41FA5}">
                      <a16:colId xmlns:a16="http://schemas.microsoft.com/office/drawing/2014/main" val="3751146194"/>
                    </a:ext>
                  </a:extLst>
                </a:gridCol>
                <a:gridCol w="3169328">
                  <a:extLst>
                    <a:ext uri="{9D8B030D-6E8A-4147-A177-3AD203B41FA5}">
                      <a16:colId xmlns:a16="http://schemas.microsoft.com/office/drawing/2014/main" val="3667258318"/>
                    </a:ext>
                  </a:extLst>
                </a:gridCol>
                <a:gridCol w="3300644">
                  <a:extLst>
                    <a:ext uri="{9D8B030D-6E8A-4147-A177-3AD203B41FA5}">
                      <a16:colId xmlns:a16="http://schemas.microsoft.com/office/drawing/2014/main" val="374497512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5926975"/>
                    </a:ext>
                  </a:extLst>
                </a:gridCol>
              </a:tblGrid>
              <a:tr h="3336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Body System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Patients History of Illness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507353"/>
                  </a:ext>
                </a:extLst>
              </a:tr>
              <a:tr h="1285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Circulatory System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Cardiac Arrest</a:t>
                      </a:r>
                    </a:p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(LR = 2.26)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Thoracoabdominal Aneurysm Ruptured</a:t>
                      </a:r>
                    </a:p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2400" u="none" strike="noStrike" dirty="0">
                          <a:effectLst/>
                        </a:rPr>
                        <a:t>LR = .65)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Esophageal Varices with Bleeding</a:t>
                      </a:r>
                    </a:p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(LR = .32)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extLst>
                  <a:ext uri="{0D108BD9-81ED-4DB2-BD59-A6C34878D82A}">
                    <a16:rowId xmlns:a16="http://schemas.microsoft.com/office/drawing/2014/main" val="1865797231"/>
                  </a:ext>
                </a:extLst>
              </a:tr>
              <a:tr h="1285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Digestive System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400" u="none" strike="noStrike" dirty="0">
                          <a:effectLst/>
                        </a:rPr>
                        <a:t>Hepatorenal Syndrome </a:t>
                      </a:r>
                    </a:p>
                    <a:p>
                      <a:pPr algn="ctr" fontAlgn="ctr"/>
                      <a:r>
                        <a:rPr lang="sv-SE" sz="2400" u="none" strike="noStrike" dirty="0">
                          <a:effectLst/>
                        </a:rPr>
                        <a:t>(LR = 3.02) 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Vomiting of Fecal Matter</a:t>
                      </a:r>
                    </a:p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(LR = 1.21)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extLst>
                  <a:ext uri="{0D108BD9-81ED-4DB2-BD59-A6C34878D82A}">
                    <a16:rowId xmlns:a16="http://schemas.microsoft.com/office/drawing/2014/main" val="3540646249"/>
                  </a:ext>
                </a:extLst>
              </a:tr>
              <a:tr h="1445812">
                <a:tc>
                  <a:txBody>
                    <a:bodyPr/>
                    <a:lstStyle/>
                    <a:p>
                      <a:pPr algn="ctr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" marR="6951" marT="6951" marB="0" anchor="ctr"/>
                </a:tc>
                <a:extLst>
                  <a:ext uri="{0D108BD9-81ED-4DB2-BD59-A6C34878D82A}">
                    <a16:rowId xmlns:a16="http://schemas.microsoft.com/office/drawing/2014/main" val="2840454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23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781</Words>
  <Application>Microsoft Office PowerPoint</Application>
  <PresentationFormat>Widescreen</PresentationFormat>
  <Paragraphs>118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Body System Adjustment for Combination of Conditions</vt:lpstr>
      <vt:lpstr>PowerPoint Presentation</vt:lpstr>
      <vt:lpstr>19 Body Systems from International Classification of Diseases</vt:lpstr>
      <vt:lpstr>Within each body system, the worst diagnosis is the only disease that matters.</vt:lpstr>
      <vt:lpstr>Within each body system, the worst diagnosis is the only disease that matters.</vt:lpstr>
      <vt:lpstr>Within each body system, the worst diagnosis is the only disease that matters.</vt:lpstr>
      <vt:lpstr>Across body systems, the worst diagnoses independently Predict Prognosis</vt:lpstr>
      <vt:lpstr>Across body systems, the worst diagnoses independently Predict Prognosis</vt:lpstr>
      <vt:lpstr>Across body systems, the worst diagnoses independently Predict Prognosis</vt:lpstr>
      <vt:lpstr>Across body systems, the worst diagnoses independently Predict Prognosis</vt:lpstr>
      <vt:lpstr>Across body systems, the worst diagnoses independently Predict Prognosis</vt:lpstr>
      <vt:lpstr>Across body systems, the worst diagnoses independently Predict Prognosis</vt:lpstr>
      <vt:lpstr>Body System Adjustments Predict the Prognosis of Patients from a Variety of Illness History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Ontological Adjustment of Sample Size</dc:title>
  <dc:creator>Farrokh Alemi</dc:creator>
  <cp:lastModifiedBy>Farrokh Alemi</cp:lastModifiedBy>
  <cp:revision>29</cp:revision>
  <dcterms:created xsi:type="dcterms:W3CDTF">2021-03-24T19:53:23Z</dcterms:created>
  <dcterms:modified xsi:type="dcterms:W3CDTF">2021-04-01T16:10:57Z</dcterms:modified>
</cp:coreProperties>
</file>