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92" r:id="rId5"/>
    <p:sldId id="315" r:id="rId6"/>
    <p:sldId id="316" r:id="rId7"/>
    <p:sldId id="317" r:id="rId8"/>
    <p:sldId id="318" r:id="rId9"/>
    <p:sldId id="313" r:id="rId10"/>
    <p:sldId id="319" r:id="rId11"/>
    <p:sldId id="314" r:id="rId12"/>
    <p:sldId id="311" r:id="rId13"/>
    <p:sldId id="310" r:id="rId14"/>
    <p:sldId id="320" r:id="rId15"/>
    <p:sldId id="321" r:id="rId16"/>
    <p:sldId id="32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31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058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1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0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16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80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40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BA1780-A246-4C7F-9267-727EF2F4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84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D7398C-75E5-4CB0-BA4F-D7D5CF249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Teach one: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Body System Adjustment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BFB45-FC34-495C-9C68-F9641246C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Dorothy Kohlligian</a:t>
            </a:r>
          </a:p>
          <a:p>
            <a:r>
              <a:rPr lang="en-US" dirty="0">
                <a:solidFill>
                  <a:schemeClr val="tx1"/>
                </a:solidFill>
              </a:rPr>
              <a:t>HAP 464</a:t>
            </a:r>
          </a:p>
          <a:p>
            <a:r>
              <a:rPr lang="en-US" dirty="0">
                <a:solidFill>
                  <a:schemeClr val="tx1"/>
                </a:solidFill>
              </a:rPr>
              <a:t>Spring 2021</a:t>
            </a:r>
          </a:p>
        </p:txBody>
      </p:sp>
    </p:spTree>
    <p:extLst>
      <p:ext uri="{BB962C8B-B14F-4D97-AF65-F5344CB8AC3E}">
        <p14:creationId xmlns:p14="http://schemas.microsoft.com/office/powerpoint/2010/main" val="2152082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9204"/>
    </mc:Choice>
    <mc:Fallback xmlns="">
      <p:transition spd="slow" advTm="920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F51E-6A7C-4E7F-944D-BC584175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Results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FB64702-569B-4D6A-9821-CFB2E9EEF3F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13677" y="2014194"/>
            <a:ext cx="4885151" cy="1371600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5594CC8-548C-4F1D-AE03-B0957DE847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439891" y="393990"/>
            <a:ext cx="4030230" cy="607002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65F6C6-5EB1-4777-AD7B-446F7B995908}"/>
              </a:ext>
            </a:extLst>
          </p:cNvPr>
          <p:cNvSpPr txBox="1"/>
          <p:nvPr/>
        </p:nvSpPr>
        <p:spPr>
          <a:xfrm>
            <a:off x="1607127" y="4350327"/>
            <a:ext cx="5043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-Order by DESC to get highest predictions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923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62"/>
    </mc:Choice>
    <mc:Fallback xmlns="">
      <p:transition spd="slow" advTm="846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648CA-FF02-432E-961A-30DE5C276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1055"/>
            <a:ext cx="10058400" cy="5481689"/>
          </a:xfrm>
        </p:spPr>
        <p:txBody>
          <a:bodyPr>
            <a:normAutofit fontScale="25000" lnSpcReduction="20000"/>
          </a:bodyPr>
          <a:lstStyle/>
          <a:p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use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HAP464</a:t>
            </a:r>
          </a:p>
          <a:p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--drop table #data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--convert data types and </a:t>
            </a:r>
            <a:r>
              <a:rPr lang="en-US" sz="3600" dirty="0" err="1">
                <a:solidFill>
                  <a:srgbClr val="008000"/>
                </a:solidFill>
                <a:latin typeface="Consolas" panose="020B0609020204030204" pitchFamily="49" charset="0"/>
              </a:rPr>
              <a:t>joing</a:t>
            </a:r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 Cleaned data with Adjusted LR table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.*,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 err="1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FF00FF"/>
                </a:solidFill>
                <a:latin typeface="Consolas" panose="020B0609020204030204" pitchFamily="49" charset="0"/>
              </a:rPr>
              <a:t>ISNUMERIC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LR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)=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FF"/>
                </a:solidFill>
                <a:latin typeface="Consolas" panose="020B0609020204030204" pitchFamily="49" charset="0"/>
              </a:rPr>
              <a:t>convert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1.0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</a:p>
          <a:p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left(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a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icd9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4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body</a:t>
            </a:r>
          </a:p>
          <a:p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into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#data 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36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clean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a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left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join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dbo</a:t>
            </a:r>
            <a:r>
              <a:rPr lang="en-US" sz="3600" dirty="0" err="1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adjustedLR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b 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on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a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icd9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=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b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.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icd9</a:t>
            </a:r>
          </a:p>
          <a:p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--(17431402 rows affected)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--selecting codes into categories for each body system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600" dirty="0">
                <a:solidFill>
                  <a:srgbClr val="008000"/>
                </a:solidFill>
                <a:latin typeface="Consolas" panose="020B0609020204030204" pitchFamily="49" charset="0"/>
              </a:rPr>
              <a:t>--drop table #bodysystem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'I009'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'I019'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'I029'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'I039'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'I049'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'I059'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'I069'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'I079'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'I089'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'I099'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'I109'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'I119'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'I129'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'I139'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Infections</a:t>
            </a:r>
          </a:p>
          <a:p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'I149'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'I159'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'I169'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'I179'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'I189'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'I199'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'I209'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'I219'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'I229'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'I239'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Neoplasms  </a:t>
            </a:r>
          </a:p>
          <a:p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'I249'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'I259'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'I269'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'I279'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MetabolicDiseases</a:t>
            </a:r>
          </a:p>
          <a:p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 err="1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'I280'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'I281'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'I282'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'I283'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'I284'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'I285'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'I286'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'I287'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'I288'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Consolas" panose="020B0609020204030204" pitchFamily="49" charset="0"/>
              </a:rPr>
              <a:t>'I289'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en-US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Consolas" panose="020B0609020204030204" pitchFamily="49" charset="0"/>
              </a:rPr>
              <a:t>BloodDiseases</a:t>
            </a:r>
            <a:endParaRPr lang="en-US" sz="3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'I299'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'I309'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'I310'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'I311'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'I312'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'I313'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'I314'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'I315'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'I316'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'I317'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'I318'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FF0000"/>
                </a:solidFill>
                <a:latin typeface="Consolas" panose="020B0609020204030204" pitchFamily="49" charset="0"/>
              </a:rPr>
              <a:t>'I319'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6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600" dirty="0">
                <a:solidFill>
                  <a:srgbClr val="000000"/>
                </a:solidFill>
                <a:latin typeface="Consolas" panose="020B0609020204030204" pitchFamily="49" charset="0"/>
              </a:rPr>
              <a:t> MentalDisorders</a:t>
            </a:r>
          </a:p>
          <a:p>
            <a:endParaRPr lang="en-US" sz="18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85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0"/>
    </mc:Choice>
    <mc:Fallback xmlns="">
      <p:transition spd="slow" advTm="131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4B162-EA87-426E-8383-5DE76712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71055"/>
            <a:ext cx="10058400" cy="5481689"/>
          </a:xfrm>
        </p:spPr>
        <p:txBody>
          <a:bodyPr>
            <a:normAutofit fontScale="25000" lnSpcReduction="20000"/>
          </a:bodyPr>
          <a:lstStyle/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'I329'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'I339'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'I349'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'I359'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NervousSystemDiseases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'I369'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'I379'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'I389'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SenseOrganDiseases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'I399'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'I409'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'I419'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'I429'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'I439'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'I449'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'I459'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CirculatoryDiseases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'I469'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'I479'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'I489'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'I499'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'I509'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'I519'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RespiratoryDiseases 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'I529'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'I539'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'I549'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'I559'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'I569'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'I579'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DigestiveDiseases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'I589'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'I599'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'I609'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'I619'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'I629'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GenitourinaryDiseases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'I639'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'I649'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'I659'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'I669'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'I679'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PregnancyComplications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'I689'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'I699'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'I709'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SkinDiseases</a:t>
            </a:r>
          </a:p>
          <a:p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'I719'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'I729'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'I730'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'I731'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'I732'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'I733'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'I734'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'I735'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'I736'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'I737'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'I738'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FF0000"/>
                </a:solidFill>
                <a:latin typeface="Consolas" panose="020B0609020204030204" pitchFamily="49" charset="0"/>
              </a:rPr>
              <a:t>'I739'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40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40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4000" dirty="0">
                <a:solidFill>
                  <a:srgbClr val="000000"/>
                </a:solidFill>
                <a:latin typeface="Consolas" panose="020B0609020204030204" pitchFamily="49" charset="0"/>
              </a:rPr>
              <a:t>  MusculoskeletalDiseases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7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9"/>
    </mc:Choice>
    <mc:Fallback xmlns="">
      <p:transition spd="slow" advTm="86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9A050-C68E-4A0A-83CE-572B170D4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"/>
            <a:ext cx="10058400" cy="5952744"/>
          </a:xfrm>
        </p:spPr>
        <p:txBody>
          <a:bodyPr>
            <a:normAutofit fontScale="25000" lnSpcReduction="20000"/>
          </a:bodyPr>
          <a:lstStyle/>
          <a:p>
            <a:endParaRPr lang="nn-NO" sz="3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3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'I749'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'I759'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CongenitalAnomalies</a:t>
            </a:r>
          </a:p>
          <a:p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'I769'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'I779'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PerinatalConditions</a:t>
            </a:r>
          </a:p>
          <a:p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'I789'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'I790'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'I791'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'I792'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'I793'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'I794'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'I795'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'I796'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'I797'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'I798'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nsolas" panose="020B0609020204030204" pitchFamily="49" charset="0"/>
              </a:rPr>
              <a:t>'I799'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2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2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200" dirty="0">
                <a:solidFill>
                  <a:srgbClr val="000000"/>
                </a:solidFill>
                <a:latin typeface="Consolas" panose="020B0609020204030204" pitchFamily="49" charset="0"/>
              </a:rPr>
              <a:t> Symptoms</a:t>
            </a:r>
          </a:p>
          <a:p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in</a:t>
            </a:r>
            <a:r>
              <a:rPr lang="nn-NO" sz="31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'I809'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'I819'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'I829'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'I839'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'I849'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'I859'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'I869'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'I879'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'I889'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'I899'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'I909'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'I919'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'I929'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'I939'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'I949'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'I959'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'I969'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'I979'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'I989'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'I990'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'I991'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'I992'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'I993'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'I994'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'I995'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'I996'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'I997'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'I998'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FF0000"/>
                </a:solidFill>
                <a:latin typeface="Consolas" panose="020B0609020204030204" pitchFamily="49" charset="0"/>
              </a:rPr>
              <a:t>'I999'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),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nn-NO" sz="3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3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nn-NO" sz="3100" dirty="0">
                <a:solidFill>
                  <a:srgbClr val="000000"/>
                </a:solidFill>
                <a:latin typeface="Consolas" panose="020B0609020204030204" pitchFamily="49" charset="0"/>
              </a:rPr>
              <a:t> InjuryandPoisoning</a:t>
            </a:r>
          </a:p>
          <a:p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 err="1">
                <a:solidFill>
                  <a:srgbClr val="FF00FF"/>
                </a:solidFill>
                <a:latin typeface="Consolas" panose="020B0609020204030204" pitchFamily="49" charset="0"/>
              </a:rPr>
              <a:t>iif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body 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like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FF0000"/>
                </a:solidFill>
                <a:latin typeface="Consolas" panose="020B0609020204030204" pitchFamily="49" charset="0"/>
              </a:rPr>
              <a:t>'%v%'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LR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,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1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Vcodes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into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#bodysystem</a:t>
            </a: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#data</a:t>
            </a:r>
          </a:p>
          <a:p>
            <a:r>
              <a:rPr lang="en-US" sz="3100" dirty="0">
                <a:solidFill>
                  <a:srgbClr val="008000"/>
                </a:solidFill>
                <a:latin typeface="Consolas" panose="020B0609020204030204" pitchFamily="49" charset="0"/>
              </a:rPr>
              <a:t>--(17431402 rows affected)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100" dirty="0">
                <a:solidFill>
                  <a:srgbClr val="008000"/>
                </a:solidFill>
                <a:latin typeface="Consolas" panose="020B0609020204030204" pitchFamily="49" charset="0"/>
              </a:rPr>
              <a:t>--take max values for each system to calculate prediction 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id</a:t>
            </a:r>
          </a:p>
          <a:p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Infections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Neoplasms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MetabolicDiseases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BloodDiseases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MentalDisorders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NervousSystemDiseases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SenseOrganDiseases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CirculatoryDiseases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RespiratoryDiseases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DigestiveDiseases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GenitourinaryDiseases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PregnancyComplications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SkinDiseases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MusculoskeletalDiseases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CongenitalAnomalies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PerinatalConditions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Symptoms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InjuryandPoisoning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)*</a:t>
            </a:r>
            <a:r>
              <a:rPr lang="en-US" sz="3100" dirty="0">
                <a:solidFill>
                  <a:srgbClr val="FF00FF"/>
                </a:solidFill>
                <a:latin typeface="Consolas" panose="020B0609020204030204" pitchFamily="49" charset="0"/>
              </a:rPr>
              <a:t>max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(</a:t>
            </a:r>
            <a:r>
              <a:rPr lang="en-US" sz="3100" dirty="0" err="1">
                <a:solidFill>
                  <a:srgbClr val="000000"/>
                </a:solidFill>
                <a:latin typeface="Consolas" panose="020B0609020204030204" pitchFamily="49" charset="0"/>
              </a:rPr>
              <a:t>VCodes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)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Predicted</a:t>
            </a: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into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#BodyLR</a:t>
            </a: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#bodysystem</a:t>
            </a: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group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id</a:t>
            </a:r>
          </a:p>
          <a:p>
            <a:r>
              <a:rPr lang="en-US" sz="3100" dirty="0">
                <a:solidFill>
                  <a:srgbClr val="008000"/>
                </a:solidFill>
                <a:latin typeface="Consolas" panose="020B0609020204030204" pitchFamily="49" charset="0"/>
              </a:rPr>
              <a:t>--(829625 rows affected)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select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808080"/>
                </a:solidFill>
                <a:latin typeface="Consolas" panose="020B0609020204030204" pitchFamily="49" charset="0"/>
              </a:rPr>
              <a:t>*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from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#bodyLR</a:t>
            </a:r>
          </a:p>
          <a:p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order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by</a:t>
            </a:r>
            <a:r>
              <a:rPr lang="en-US" sz="3100" dirty="0">
                <a:solidFill>
                  <a:srgbClr val="000000"/>
                </a:solidFill>
                <a:latin typeface="Consolas" panose="020B0609020204030204" pitchFamily="49" charset="0"/>
              </a:rPr>
              <a:t> Predicted </a:t>
            </a:r>
            <a:r>
              <a:rPr lang="en-US" sz="3100" dirty="0">
                <a:solidFill>
                  <a:srgbClr val="0000FF"/>
                </a:solidFill>
                <a:latin typeface="Consolas" panose="020B0609020204030204" pitchFamily="49" charset="0"/>
              </a:rPr>
              <a:t>desc</a:t>
            </a:r>
            <a:endParaRPr lang="en-US" sz="31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0"/>
    </mc:Choice>
    <mc:Fallback xmlns="">
      <p:transition spd="slow" advTm="26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F619A-307C-4B94-8B56-BEAEA927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1- Download Table and Get Codes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0C507AA-186B-45CC-9CF0-44DA28F9787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54727" y="1917212"/>
            <a:ext cx="9670473" cy="4396544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1A4167F-6E4F-4F13-84BC-480DF045B3ED}"/>
              </a:ext>
            </a:extLst>
          </p:cNvPr>
          <p:cNvSpPr/>
          <p:nvPr/>
        </p:nvSpPr>
        <p:spPr>
          <a:xfrm>
            <a:off x="6788727" y="5306290"/>
            <a:ext cx="1066800" cy="387928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B7501E4-421C-425B-A347-B414FED9D50F}"/>
              </a:ext>
            </a:extLst>
          </p:cNvPr>
          <p:cNvSpPr/>
          <p:nvPr/>
        </p:nvSpPr>
        <p:spPr>
          <a:xfrm>
            <a:off x="3228109" y="5430981"/>
            <a:ext cx="1066800" cy="387928"/>
          </a:xfrm>
          <a:prstGeom prst="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8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43"/>
    </mc:Choice>
    <mc:Fallback xmlns="">
      <p:transition spd="slow" advTm="1294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15F7-B618-46C9-BA25-EDEEE809D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2- Body System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54B3-6472-4DE9-BD9F-A0170600EF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-There are  18 codes that relate to specific body systems, plus E and V codes</a:t>
            </a:r>
          </a:p>
          <a:p>
            <a:pPr marL="0" indent="0">
              <a:buNone/>
            </a:pPr>
            <a:r>
              <a:rPr lang="en-US" sz="2400" dirty="0"/>
              <a:t>-We need to check our data to see if the ICD-9 codes can be categorized into these larger classifications of  body systems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9B59312-4AF3-494C-9DD8-7131653909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88863" y="549965"/>
            <a:ext cx="3836337" cy="5707262"/>
          </a:xfrm>
        </p:spPr>
      </p:pic>
    </p:spTree>
    <p:extLst>
      <p:ext uri="{BB962C8B-B14F-4D97-AF65-F5344CB8AC3E}">
        <p14:creationId xmlns:p14="http://schemas.microsoft.com/office/powerpoint/2010/main" val="322921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02"/>
    </mc:Choice>
    <mc:Fallback xmlns="">
      <p:transition spd="slow" advTm="1870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E4F98-643D-4725-A0C3-033D0D873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1ADF4-A740-46B3-900D-C41D471410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Use Excel to  create a list of code</a:t>
            </a:r>
          </a:p>
          <a:p>
            <a:pPr lvl="1"/>
            <a:r>
              <a:rPr lang="en-US" sz="2400" dirty="0"/>
              <a:t>In first column input the code range for the body system</a:t>
            </a:r>
          </a:p>
          <a:p>
            <a:pPr lvl="1"/>
            <a:r>
              <a:rPr lang="en-US" sz="2400" dirty="0"/>
              <a:t>In next column  use “=CONCAT("'",A1,"', ")” to put code in usable text format</a:t>
            </a:r>
          </a:p>
          <a:p>
            <a:pPr lvl="1"/>
            <a:r>
              <a:rPr lang="en-US" sz="2400" dirty="0"/>
              <a:t>Repeat for </a:t>
            </a:r>
            <a:r>
              <a:rPr lang="en-US" sz="2400" b="1" dirty="0"/>
              <a:t>all 18 </a:t>
            </a:r>
            <a:r>
              <a:rPr lang="en-US" sz="2400" dirty="0"/>
              <a:t>I Codes</a:t>
            </a:r>
          </a:p>
          <a:p>
            <a:pPr lvl="1"/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FA641F5-B9C4-4137-A179-CDEA9A7E6E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30240" y="2103120"/>
            <a:ext cx="5806081" cy="2579716"/>
          </a:xfrm>
        </p:spPr>
      </p:pic>
    </p:spTree>
    <p:extLst>
      <p:ext uri="{BB962C8B-B14F-4D97-AF65-F5344CB8AC3E}">
        <p14:creationId xmlns:p14="http://schemas.microsoft.com/office/powerpoint/2010/main" val="2406713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05"/>
    </mc:Choice>
    <mc:Fallback xmlns="">
      <p:transition spd="slow" advTm="33005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86CC-11D5-4C4F-890A-BF5FD7EE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B3F9F-5F6F-4F80-83D2-761C8CCE77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HINT: copy rows into a Word Doc as Text only, use  Find/Replace to replace ^p (paragraph)  as “ “ (space) to  condense list of codes for easier reading</a:t>
            </a:r>
          </a:p>
          <a:p>
            <a:pPr marL="0" indent="0">
              <a:buNone/>
            </a:pPr>
            <a:r>
              <a:rPr lang="en-US" sz="2000" dirty="0"/>
              <a:t>- Add code </a:t>
            </a:r>
          </a:p>
          <a:p>
            <a:pPr marL="0" indent="0">
              <a:buNone/>
            </a:pPr>
            <a:r>
              <a:rPr lang="en-US" sz="2000" dirty="0"/>
              <a:t>-----</a:t>
            </a:r>
            <a:r>
              <a:rPr lang="en-US" sz="2000" dirty="0" err="1"/>
              <a:t>iif</a:t>
            </a:r>
            <a:r>
              <a:rPr lang="en-US" sz="2000" dirty="0"/>
              <a:t>(body in  . . . . .) as /Body System/</a:t>
            </a:r>
          </a:p>
          <a:p>
            <a:pPr marL="0" indent="0">
              <a:buNone/>
            </a:pPr>
            <a:r>
              <a:rPr lang="en-US" sz="2000" dirty="0"/>
              <a:t>to each  system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D9689A7-DD2C-48ED-BEAF-3F2D05DD191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30240" y="1889525"/>
            <a:ext cx="6094705" cy="3472184"/>
          </a:xfrm>
        </p:spPr>
      </p:pic>
    </p:spTree>
    <p:extLst>
      <p:ext uri="{BB962C8B-B14F-4D97-AF65-F5344CB8AC3E}">
        <p14:creationId xmlns:p14="http://schemas.microsoft.com/office/powerpoint/2010/main" val="273753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623"/>
    </mc:Choice>
    <mc:Fallback xmlns="">
      <p:transition spd="slow" advTm="2462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56FA4-D7B3-4DAA-8675-4A26B664A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429491"/>
            <a:ext cx="10058400" cy="2443685"/>
          </a:xfrm>
        </p:spPr>
        <p:txBody>
          <a:bodyPr>
            <a:normAutofit/>
          </a:bodyPr>
          <a:lstStyle/>
          <a:p>
            <a:r>
              <a:rPr lang="en-US" sz="2800" dirty="0"/>
              <a:t>It will look like this when you have all the codes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343AD07-45F1-4CA6-A899-A7C5FAA929A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1038848"/>
            <a:ext cx="9580786" cy="5246786"/>
          </a:xfrm>
        </p:spPr>
      </p:pic>
    </p:spTree>
    <p:extLst>
      <p:ext uri="{BB962C8B-B14F-4D97-AF65-F5344CB8AC3E}">
        <p14:creationId xmlns:p14="http://schemas.microsoft.com/office/powerpoint/2010/main" val="7081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35"/>
    </mc:Choice>
    <mc:Fallback xmlns="">
      <p:transition spd="slow" advTm="1043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92153-2DC1-4AC4-A991-F008461C7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 – Data Types and Joining Tables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B439934-6598-40D2-A7F6-50D9A90EF5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1057" y="2330897"/>
            <a:ext cx="10729886" cy="2930493"/>
          </a:xfrm>
        </p:spPr>
      </p:pic>
    </p:spTree>
    <p:extLst>
      <p:ext uri="{BB962C8B-B14F-4D97-AF65-F5344CB8AC3E}">
        <p14:creationId xmlns:p14="http://schemas.microsoft.com/office/powerpoint/2010/main" val="5066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330"/>
    </mc:Choice>
    <mc:Fallback xmlns="">
      <p:transition spd="slow" advTm="1833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FAAA7-687B-4F9E-8073-CF56CD834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4- Select Body System Codes into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14D83-8F61-4141-92EE-E7A1033A47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799" y="1537855"/>
            <a:ext cx="8769927" cy="431430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/>
              <a:t>Select Body Systems codes</a:t>
            </a:r>
          </a:p>
          <a:p>
            <a:pPr marL="0" indent="0">
              <a:buNone/>
            </a:pPr>
            <a:r>
              <a:rPr lang="en-US" sz="2400" dirty="0"/>
              <a:t>_Include V Codes and save into table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43D6D8C-F323-4465-838A-E3F0BCEF478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04431" y="2670628"/>
            <a:ext cx="10073833" cy="3544777"/>
          </a:xfrm>
        </p:spPr>
      </p:pic>
    </p:spTree>
    <p:extLst>
      <p:ext uri="{BB962C8B-B14F-4D97-AF65-F5344CB8AC3E}">
        <p14:creationId xmlns:p14="http://schemas.microsoft.com/office/powerpoint/2010/main" val="417683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03"/>
    </mc:Choice>
    <mc:Fallback xmlns="">
      <p:transition spd="slow" advTm="2080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7A21-A5B4-4AA1-9C5B-583302ED3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5- Body Systems LR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59693-D7A6-47FF-9061-596F642FF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545" y="2014194"/>
            <a:ext cx="9351818" cy="929075"/>
          </a:xfrm>
        </p:spPr>
        <p:txBody>
          <a:bodyPr>
            <a:noAutofit/>
          </a:bodyPr>
          <a:lstStyle/>
          <a:p>
            <a:r>
              <a:rPr lang="en-US" sz="2400" dirty="0"/>
              <a:t>Take the maximum from each body system  (19 total) and multiply them all together  to get prediction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F77A9A-0E7F-4B32-8268-F48F0E5A11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6528" y="3325090"/>
            <a:ext cx="11298943" cy="2105892"/>
          </a:xfrm>
        </p:spPr>
      </p:pic>
    </p:spTree>
    <p:extLst>
      <p:ext uri="{BB962C8B-B14F-4D97-AF65-F5344CB8AC3E}">
        <p14:creationId xmlns:p14="http://schemas.microsoft.com/office/powerpoint/2010/main" val="59008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54"/>
    </mc:Choice>
    <mc:Fallback xmlns="">
      <p:transition spd="slow" advTm="12154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Sagona Extra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Override1.xml><?xml version="1.0" encoding="utf-8"?>
<a:themeOverride xmlns:a="http://schemas.openxmlformats.org/drawingml/2006/main">
  <a:clrScheme name="Marquee">
    <a:dk1>
      <a:srgbClr val="000000"/>
    </a:dk1>
    <a:lt1>
      <a:sysClr val="window" lastClr="FFFFFF"/>
    </a:lt1>
    <a:dk2>
      <a:srgbClr val="5E5E5E"/>
    </a:dk2>
    <a:lt2>
      <a:srgbClr val="DDDDDD"/>
    </a:lt2>
    <a:accent1>
      <a:srgbClr val="418AB3"/>
    </a:accent1>
    <a:accent2>
      <a:srgbClr val="A6B727"/>
    </a:accent2>
    <a:accent3>
      <a:srgbClr val="F69200"/>
    </a:accent3>
    <a:accent4>
      <a:srgbClr val="838383"/>
    </a:accent4>
    <a:accent5>
      <a:srgbClr val="FEC306"/>
    </a:accent5>
    <a:accent6>
      <a:srgbClr val="DF5327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DB95DD-0319-4EE5-8C5C-9CEDF75E0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3B215-496E-4790-A364-7C1C46DEC77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2713E1-6312-427E-BFCB-C5A5DA3013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{70681035-D383-4A9B-949A-B96C81A8C1DC}tf78829772_win32</Template>
  <TotalTime>59</TotalTime>
  <Words>2690</Words>
  <Application>Microsoft Office PowerPoint</Application>
  <PresentationFormat>Widescreen</PresentationFormat>
  <Paragraphs>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Consolas</vt:lpstr>
      <vt:lpstr>Garamond</vt:lpstr>
      <vt:lpstr>Sagona Book</vt:lpstr>
      <vt:lpstr>Sagona ExtraLight</vt:lpstr>
      <vt:lpstr>SavonVTI</vt:lpstr>
      <vt:lpstr>Teach one: Body System Adjustment</vt:lpstr>
      <vt:lpstr>Step 1- Download Table and Get Codes</vt:lpstr>
      <vt:lpstr>Step 2- Body System Codes</vt:lpstr>
      <vt:lpstr>Step 2 Continued</vt:lpstr>
      <vt:lpstr>Step 2 Continued</vt:lpstr>
      <vt:lpstr>It will look like this when you have all the codes</vt:lpstr>
      <vt:lpstr>Step 3 – Data Types and Joining Tables</vt:lpstr>
      <vt:lpstr>Step 4- Select Body System Codes into Table</vt:lpstr>
      <vt:lpstr>Step 5- Body Systems LR </vt:lpstr>
      <vt:lpstr>Final Results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Dorothy Kohlligian</dc:creator>
  <cp:lastModifiedBy>Farrokh Alemi</cp:lastModifiedBy>
  <cp:revision>9</cp:revision>
  <dcterms:created xsi:type="dcterms:W3CDTF">2021-03-31T23:11:29Z</dcterms:created>
  <dcterms:modified xsi:type="dcterms:W3CDTF">2021-04-01T14:10:00Z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