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66" r:id="rId4"/>
    <p:sldId id="267" r:id="rId5"/>
    <p:sldId id="273" r:id="rId6"/>
    <p:sldId id="268" r:id="rId7"/>
    <p:sldId id="270" r:id="rId8"/>
    <p:sldId id="260" r:id="rId9"/>
    <p:sldId id="261" r:id="rId10"/>
    <p:sldId id="262" r:id="rId11"/>
    <p:sldId id="258" r:id="rId12"/>
    <p:sldId id="259" r:id="rId13"/>
    <p:sldId id="263" r:id="rId14"/>
    <p:sldId id="264" r:id="rId15"/>
    <p:sldId id="265" r:id="rId16"/>
    <p:sldId id="269" r:id="rId17"/>
    <p:sldId id="271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4" d="100"/>
          <a:sy n="74" d="100"/>
        </p:scale>
        <p:origin x="104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C0C22-EBDA-4130-87AE-CB28BC19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2/22/2021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419A8-07CA-4A4C-AEC2-C40D4D50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A7B86-E610-42EA-B4DC-C2F44778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A7BA06D-B3FF-4E91-8639-B4569AE3AA23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2B30C86D-5A07-48BC-9C9D-6F9A2DB1E9E1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398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E5D1-6D19-4E7F-9B4E-42326B77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2A06C-F91A-4ADC-9CD2-61F0A4D7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3AA9A-2280-4F63-8B3D-20742AE69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D986B-E58E-43B6-8A80-FFA9D8F7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40D36-2E71-4F27-967F-7A3E4C6E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1609904-5327-4D2C-A445-B270A00F3B5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0FC7BEC-08C5-4D95-9C84-B48BC8AD1C9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330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1FEA3D-0C7F-45CD-B6A0-942F707B3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8B8A12-BCE6-4D03-A637-1DEC8924B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9755-9FF4-428A-AEB7-1A647746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41836-11E2-49FD-877D-53B74514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24C42-4B05-4EEF-BE14-29041EC9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BADDEB1-F604-408B-B02A-A2814606E6A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F7987-332F-4D6C-81C3-990F39C76C96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011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2/22/2021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505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5F313-1240-47AE-A026-7F349292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48158-6132-4335-B8E1-F6A896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4C5B6-1598-48B4-9B3A-3078FDBE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EDBDD32-D3EE-4848-A112-BA814D4631CD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61350361-843C-49D0-BD6A-ECDBA3842BA0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776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696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411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169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344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990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285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2EDB8D0-98ED-4B86-9D5F-E61ADC70144D}" type="datetimeFigureOut">
              <a:rPr lang="en-US" smtClean="0"/>
              <a:pPr/>
              <a:t>2/22/2021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04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62" r:id="rId4"/>
    <p:sldLayoutId id="2147483663" r:id="rId5"/>
    <p:sldLayoutId id="2147483668" r:id="rId6"/>
    <p:sldLayoutId id="2147483664" r:id="rId7"/>
    <p:sldLayoutId id="2147483665" r:id="rId8"/>
    <p:sldLayoutId id="2147483666" r:id="rId9"/>
    <p:sldLayoutId id="2147483667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4906370-1564-49FA-A802-58546B392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66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8876559D-6587-4ABF-975D-4670A8DE15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t="21514" r="-2" b="2223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EF640709-BDFD-453B-B75D-6212E7A87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11500" y="370600"/>
            <a:ext cx="5923842" cy="5923842"/>
          </a:xfrm>
          <a:prstGeom prst="ellipse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0DC4C3-7681-48DB-AD0C-1C153A06FE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7192" y="1032483"/>
            <a:ext cx="5037616" cy="2982360"/>
          </a:xfrm>
        </p:spPr>
        <p:txBody>
          <a:bodyPr>
            <a:normAutofit/>
          </a:bodyPr>
          <a:lstStyle/>
          <a:p>
            <a:r>
              <a:rPr lang="en-US" sz="5100"/>
              <a:t>Teach One Assignment: Charlson Accuracy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84819C-3A7D-4212-B406-FACDA974FD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77192" y="4106918"/>
            <a:ext cx="5037616" cy="1655762"/>
          </a:xfrm>
        </p:spPr>
        <p:txBody>
          <a:bodyPr>
            <a:normAutofit/>
          </a:bodyPr>
          <a:lstStyle/>
          <a:p>
            <a:r>
              <a:rPr lang="en-US"/>
              <a:t>Name: Omar Ali</a:t>
            </a:r>
          </a:p>
          <a:p>
            <a:r>
              <a:rPr lang="en-US"/>
              <a:t>Class: HAP 464-DL1</a:t>
            </a:r>
          </a:p>
          <a:p>
            <a:r>
              <a:rPr lang="en-US"/>
              <a:t>Professor: Farrokh Alemi</a:t>
            </a:r>
            <a:endParaRPr lang="en-US" dirty="0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B4019478-3FDC-438C-8848-1D7DA864A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366740" flipV="1">
            <a:off x="2607299" y="8363"/>
            <a:ext cx="6816262" cy="6816262"/>
          </a:xfrm>
          <a:prstGeom prst="arc">
            <a:avLst>
              <a:gd name="adj1" fmla="val 16200000"/>
              <a:gd name="adj2" fmla="val 20401595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E406479-1D57-4209-B128-3C8174624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3400" y="4609861"/>
            <a:ext cx="873032" cy="84934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383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65517E6-731F-4E8F-9FC3-57499CC1D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024FDB6-ADEE-441F-BE33-7FBD2998E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578600" cy="6858003"/>
          </a:xfrm>
          <a:custGeom>
            <a:avLst/>
            <a:gdLst>
              <a:gd name="connsiteX0" fmla="*/ 3840831 w 6450535"/>
              <a:gd name="connsiteY0" fmla="*/ 0 h 6858003"/>
              <a:gd name="connsiteX1" fmla="*/ 0 w 6450535"/>
              <a:gd name="connsiteY1" fmla="*/ 0 h 6858003"/>
              <a:gd name="connsiteX2" fmla="*/ 0 w 6450535"/>
              <a:gd name="connsiteY2" fmla="*/ 6858002 h 6858003"/>
              <a:gd name="connsiteX3" fmla="*/ 222478 w 6450535"/>
              <a:gd name="connsiteY3" fmla="*/ 6858002 h 6858003"/>
              <a:gd name="connsiteX4" fmla="*/ 222478 w 6450535"/>
              <a:gd name="connsiteY4" fmla="*/ 6858003 h 6858003"/>
              <a:gd name="connsiteX5" fmla="*/ 6450535 w 6450535"/>
              <a:gd name="connsiteY5" fmla="*/ 6858003 h 6858003"/>
              <a:gd name="connsiteX6" fmla="*/ 6450535 w 6450535"/>
              <a:gd name="connsiteY6" fmla="*/ 1 h 6858003"/>
              <a:gd name="connsiteX7" fmla="*/ 3840836 w 6450535"/>
              <a:gd name="connsiteY7" fmla="*/ 1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0535" h="6858003">
                <a:moveTo>
                  <a:pt x="3840831" y="0"/>
                </a:moveTo>
                <a:lnTo>
                  <a:pt x="0" y="0"/>
                </a:lnTo>
                <a:lnTo>
                  <a:pt x="0" y="6858002"/>
                </a:lnTo>
                <a:lnTo>
                  <a:pt x="222478" y="6858002"/>
                </a:lnTo>
                <a:lnTo>
                  <a:pt x="222478" y="6858003"/>
                </a:lnTo>
                <a:lnTo>
                  <a:pt x="6450535" y="6858003"/>
                </a:lnTo>
                <a:lnTo>
                  <a:pt x="6450535" y="1"/>
                </a:lnTo>
                <a:lnTo>
                  <a:pt x="384083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18E928D9-3091-4385-B979-265D55AD0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03011">
            <a:off x="2974408" y="70086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0DE3FF-35EA-4A17-911D-4F593EAE7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795509"/>
            <a:ext cx="5271106" cy="279860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Reformat </a:t>
            </a:r>
            <a:r>
              <a:rPr lang="en-US" sz="5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Chalrson</a:t>
            </a:r>
            <a:r>
              <a:rPr lang="en-US" sz="5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Score Accordingly (cont.)</a:t>
            </a:r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67C38F0-3F07-4AE3-B53A-DA4FAEAD3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40" y="3993723"/>
            <a:ext cx="5096871" cy="2573919"/>
          </a:xfrm>
          <a:custGeom>
            <a:avLst/>
            <a:gdLst/>
            <a:ahLst/>
            <a:cxnLst/>
            <a:rect l="l" t="t" r="r" b="b"/>
            <a:pathLst>
              <a:path w="5096871" h="3143436">
                <a:moveTo>
                  <a:pt x="75600" y="0"/>
                </a:moveTo>
                <a:lnTo>
                  <a:pt x="5021271" y="0"/>
                </a:lnTo>
                <a:cubicBezTo>
                  <a:pt x="5063024" y="0"/>
                  <a:pt x="5096871" y="33847"/>
                  <a:pt x="5096871" y="75600"/>
                </a:cubicBezTo>
                <a:lnTo>
                  <a:pt x="5096871" y="3067836"/>
                </a:lnTo>
                <a:cubicBezTo>
                  <a:pt x="5096871" y="3109589"/>
                  <a:pt x="5063024" y="3143436"/>
                  <a:pt x="5021271" y="3143436"/>
                </a:cubicBezTo>
                <a:lnTo>
                  <a:pt x="75600" y="3143436"/>
                </a:lnTo>
                <a:cubicBezTo>
                  <a:pt x="33847" y="3143436"/>
                  <a:pt x="0" y="3109589"/>
                  <a:pt x="0" y="3067836"/>
                </a:cubicBezTo>
                <a:lnTo>
                  <a:pt x="0" y="75600"/>
                </a:lnTo>
                <a:cubicBezTo>
                  <a:pt x="0" y="33847"/>
                  <a:pt x="33847" y="0"/>
                  <a:pt x="75600" y="0"/>
                </a:cubicBezTo>
                <a:close/>
              </a:path>
            </a:pathLst>
          </a:cu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7D602432-D774-4CF5-94E8-7D52D0105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1186" y="5486807"/>
            <a:ext cx="491961" cy="49196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6292CB9-5706-4C27-B9E1-8A412158C7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6048" t="23691" b="-2"/>
          <a:stretch/>
        </p:blipFill>
        <p:spPr>
          <a:xfrm>
            <a:off x="6878860" y="138704"/>
            <a:ext cx="5096871" cy="3089927"/>
          </a:xfrm>
          <a:custGeom>
            <a:avLst/>
            <a:gdLst/>
            <a:ahLst/>
            <a:cxnLst/>
            <a:rect l="l" t="t" r="r" b="b"/>
            <a:pathLst>
              <a:path w="5096871" h="3143436">
                <a:moveTo>
                  <a:pt x="75600" y="0"/>
                </a:moveTo>
                <a:lnTo>
                  <a:pt x="5021271" y="0"/>
                </a:lnTo>
                <a:cubicBezTo>
                  <a:pt x="5063024" y="0"/>
                  <a:pt x="5096871" y="33847"/>
                  <a:pt x="5096871" y="75600"/>
                </a:cubicBezTo>
                <a:lnTo>
                  <a:pt x="5096871" y="3067836"/>
                </a:lnTo>
                <a:cubicBezTo>
                  <a:pt x="5096871" y="3109589"/>
                  <a:pt x="5063024" y="3143436"/>
                  <a:pt x="5021271" y="3143436"/>
                </a:cubicBezTo>
                <a:lnTo>
                  <a:pt x="75600" y="3143436"/>
                </a:lnTo>
                <a:cubicBezTo>
                  <a:pt x="33847" y="3143436"/>
                  <a:pt x="0" y="3109589"/>
                  <a:pt x="0" y="3067836"/>
                </a:cubicBezTo>
                <a:lnTo>
                  <a:pt x="0" y="75600"/>
                </a:lnTo>
                <a:cubicBezTo>
                  <a:pt x="0" y="33847"/>
                  <a:pt x="33847" y="0"/>
                  <a:pt x="75600" y="0"/>
                </a:cubicBezTo>
                <a:close/>
              </a:path>
            </a:pathLst>
          </a:cu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CA773C43-0676-43D4-B30D-5C617EBA3CE5}"/>
              </a:ext>
            </a:extLst>
          </p:cNvPr>
          <p:cNvSpPr/>
          <p:nvPr/>
        </p:nvSpPr>
        <p:spPr>
          <a:xfrm>
            <a:off x="9027245" y="3336332"/>
            <a:ext cx="800100" cy="5496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85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0EBA30-8F86-4C13-8570-6DB375F03F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9997" y="2017119"/>
            <a:ext cx="10242168" cy="182895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9788F4-E53F-44C7-9CC9-1682A70D54E4}"/>
              </a:ext>
            </a:extLst>
          </p:cNvPr>
          <p:cNvSpPr txBox="1"/>
          <p:nvPr/>
        </p:nvSpPr>
        <p:spPr>
          <a:xfrm>
            <a:off x="1276252" y="3553691"/>
            <a:ext cx="102421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-- Step 4 calculate area under 2 cutoffs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778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: Shape 28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Arc 30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2">
            <a:extLst>
              <a:ext uri="{FF2B5EF4-FFF2-40B4-BE49-F238E27FC236}">
                <a16:creationId xmlns:a16="http://schemas.microsoft.com/office/drawing/2014/main" id="{3F138222-D274-4866-96E7-C3B1D6DA8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Arc 34">
            <a:extLst>
              <a:ext uri="{FF2B5EF4-FFF2-40B4-BE49-F238E27FC236}">
                <a16:creationId xmlns:a16="http://schemas.microsoft.com/office/drawing/2014/main" id="{5888E255-D20B-4F26-B9DA-3DF036797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354FDB-6721-4372-94A9-8AE367A57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512" y="1122363"/>
            <a:ext cx="5087631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kumimoji="0" lang="en-US" sz="4700" b="1" i="0" u="none" strike="noStrike" kern="1200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-- Step 1 decide on a sample of cutoff levels to try ---</a:t>
            </a:r>
            <a:endParaRPr lang="en-US" sz="47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2AD46D6-02D6-45B3-921C-F4033826E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2790" y="5367348"/>
            <a:ext cx="616353" cy="59963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Content Placeholder 10" descr="Text&#10;&#10;Description automatically generated">
            <a:extLst>
              <a:ext uri="{FF2B5EF4-FFF2-40B4-BE49-F238E27FC236}">
                <a16:creationId xmlns:a16="http://schemas.microsoft.com/office/drawing/2014/main" id="{F8EA41CB-D4D6-42D1-B556-937A40156F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678" y="2258640"/>
            <a:ext cx="5051479" cy="2325408"/>
          </a:xfrm>
          <a:custGeom>
            <a:avLst/>
            <a:gdLst/>
            <a:ahLst/>
            <a:cxnLst/>
            <a:rect l="l" t="t" r="r" b="b"/>
            <a:pathLst>
              <a:path w="5051479" h="5503900">
                <a:moveTo>
                  <a:pt x="151948" y="0"/>
                </a:moveTo>
                <a:lnTo>
                  <a:pt x="4899531" y="0"/>
                </a:lnTo>
                <a:cubicBezTo>
                  <a:pt x="4983450" y="0"/>
                  <a:pt x="5051479" y="68029"/>
                  <a:pt x="5051479" y="151948"/>
                </a:cubicBezTo>
                <a:lnTo>
                  <a:pt x="5051479" y="5351952"/>
                </a:lnTo>
                <a:cubicBezTo>
                  <a:pt x="5051479" y="5435871"/>
                  <a:pt x="4983450" y="5503900"/>
                  <a:pt x="4899531" y="5503900"/>
                </a:cubicBezTo>
                <a:lnTo>
                  <a:pt x="151948" y="5503900"/>
                </a:lnTo>
                <a:cubicBezTo>
                  <a:pt x="68029" y="5503900"/>
                  <a:pt x="0" y="5435871"/>
                  <a:pt x="0" y="5351952"/>
                </a:cubicBezTo>
                <a:lnTo>
                  <a:pt x="0" y="151948"/>
                </a:lnTo>
                <a:cubicBezTo>
                  <a:pt x="0" y="68029"/>
                  <a:pt x="68029" y="0"/>
                  <a:pt x="15194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12733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07C9FC5-0C1E-42A8-97E6-F940775A0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5973EF-8ABE-4B4F-A722-F810DE2D0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218281"/>
            <a:ext cx="4265007" cy="18851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b="1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-- Step 2 classify predicted scores by comparison to cutoff --  </a:t>
            </a:r>
            <a:endParaRPr lang="en-US" sz="33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2152B3D-5F98-41E4-91F0-569FD366E2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138" y="678145"/>
            <a:ext cx="8142305" cy="3287267"/>
          </a:xfrm>
          <a:custGeom>
            <a:avLst/>
            <a:gdLst/>
            <a:ahLst/>
            <a:cxnLst/>
            <a:rect l="l" t="t" r="r" b="b"/>
            <a:pathLst>
              <a:path w="10823796" h="3287267">
                <a:moveTo>
                  <a:pt x="98881" y="0"/>
                </a:moveTo>
                <a:lnTo>
                  <a:pt x="10724915" y="0"/>
                </a:lnTo>
                <a:cubicBezTo>
                  <a:pt x="10779525" y="0"/>
                  <a:pt x="10823796" y="44271"/>
                  <a:pt x="10823796" y="98881"/>
                </a:cubicBezTo>
                <a:lnTo>
                  <a:pt x="10823796" y="3188386"/>
                </a:lnTo>
                <a:cubicBezTo>
                  <a:pt x="10823796" y="3242996"/>
                  <a:pt x="10779525" y="3287267"/>
                  <a:pt x="10724915" y="3287267"/>
                </a:cubicBezTo>
                <a:lnTo>
                  <a:pt x="98881" y="3287267"/>
                </a:lnTo>
                <a:cubicBezTo>
                  <a:pt x="44271" y="3287267"/>
                  <a:pt x="0" y="3242996"/>
                  <a:pt x="0" y="3188386"/>
                </a:cubicBezTo>
                <a:lnTo>
                  <a:pt x="0" y="98881"/>
                </a:lnTo>
                <a:cubicBezTo>
                  <a:pt x="0" y="44271"/>
                  <a:pt x="44271" y="0"/>
                  <a:pt x="98881" y="0"/>
                </a:cubicBezTo>
                <a:close/>
              </a:path>
            </a:pathLst>
          </a:cu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9EE371B4-A1D9-4EFE-8FE1-000495831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617" y="4218281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2E19C174-9C7C-461E-970B-4320199015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38539" y="3295432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044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01E07F-4F79-4B58-8698-EF24DC1EC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E58B2195-5055-402F-A3E7-53FF0E498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5836" y="775849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28C50D-CCAF-4B94-A438-E9CFFED7B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2" y="957715"/>
            <a:ext cx="5130798" cy="27504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100" b="1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-- Step 3 calculate sensitivity and Specificity --- </a:t>
            </a:r>
            <a:endParaRPr lang="en-US" sz="51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86DB544F-E8F6-49A0-8702-8BF55C9FB1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2241065"/>
            <a:ext cx="5452533" cy="2375869"/>
          </a:xfrm>
          <a:custGeom>
            <a:avLst/>
            <a:gdLst/>
            <a:ahLst/>
            <a:cxnLst/>
            <a:rect l="l" t="t" r="r" b="b"/>
            <a:pathLst>
              <a:path w="5227983" h="3454842">
                <a:moveTo>
                  <a:pt x="102712" y="0"/>
                </a:moveTo>
                <a:lnTo>
                  <a:pt x="5125271" y="0"/>
                </a:lnTo>
                <a:cubicBezTo>
                  <a:pt x="5181997" y="0"/>
                  <a:pt x="5227983" y="45986"/>
                  <a:pt x="5227983" y="102712"/>
                </a:cubicBezTo>
                <a:lnTo>
                  <a:pt x="5227983" y="3352130"/>
                </a:lnTo>
                <a:cubicBezTo>
                  <a:pt x="5227983" y="3408856"/>
                  <a:pt x="5181997" y="3454842"/>
                  <a:pt x="5125271" y="3454842"/>
                </a:cubicBezTo>
                <a:lnTo>
                  <a:pt x="102712" y="3454842"/>
                </a:lnTo>
                <a:cubicBezTo>
                  <a:pt x="45986" y="3454842"/>
                  <a:pt x="0" y="3408856"/>
                  <a:pt x="0" y="3352130"/>
                </a:cubicBezTo>
                <a:lnTo>
                  <a:pt x="0" y="102712"/>
                </a:lnTo>
                <a:cubicBezTo>
                  <a:pt x="0" y="45986"/>
                  <a:pt x="45986" y="0"/>
                  <a:pt x="10271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71650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301E07F-4F79-4B58-8698-EF24DC1EC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E58B2195-5055-402F-A3E7-53FF0E498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5836" y="775849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74EEEC-DA8F-43B2-840A-1240FDCF0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2" y="957715"/>
            <a:ext cx="5130798" cy="27504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-- Step 4 Calculate area under 2 cutoffs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AC838F73-5ADE-4E45-8A5E-FF951D1FB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077417"/>
            <a:ext cx="5452533" cy="4703165"/>
          </a:xfrm>
          <a:custGeom>
            <a:avLst/>
            <a:gdLst/>
            <a:ahLst/>
            <a:cxnLst/>
            <a:rect l="l" t="t" r="r" b="b"/>
            <a:pathLst>
              <a:path w="5227983" h="3454842">
                <a:moveTo>
                  <a:pt x="102712" y="0"/>
                </a:moveTo>
                <a:lnTo>
                  <a:pt x="5125271" y="0"/>
                </a:lnTo>
                <a:cubicBezTo>
                  <a:pt x="5181997" y="0"/>
                  <a:pt x="5227983" y="45986"/>
                  <a:pt x="5227983" y="102712"/>
                </a:cubicBezTo>
                <a:lnTo>
                  <a:pt x="5227983" y="3352130"/>
                </a:lnTo>
                <a:cubicBezTo>
                  <a:pt x="5227983" y="3408856"/>
                  <a:pt x="5181997" y="3454842"/>
                  <a:pt x="5125271" y="3454842"/>
                </a:cubicBezTo>
                <a:lnTo>
                  <a:pt x="102712" y="3454842"/>
                </a:lnTo>
                <a:cubicBezTo>
                  <a:pt x="45986" y="3454842"/>
                  <a:pt x="0" y="3408856"/>
                  <a:pt x="0" y="3352130"/>
                </a:cubicBezTo>
                <a:lnTo>
                  <a:pt x="0" y="102712"/>
                </a:lnTo>
                <a:cubicBezTo>
                  <a:pt x="0" y="45986"/>
                  <a:pt x="45986" y="0"/>
                  <a:pt x="102712" y="0"/>
                </a:cubicBezTo>
                <a:close/>
              </a:path>
            </a:pathLst>
          </a:custGeom>
        </p:spPr>
      </p:pic>
      <p:sp>
        <p:nvSpPr>
          <p:cNvPr id="15" name="Arrow: Left 14">
            <a:extLst>
              <a:ext uri="{FF2B5EF4-FFF2-40B4-BE49-F238E27FC236}">
                <a16:creationId xmlns:a16="http://schemas.microsoft.com/office/drawing/2014/main" id="{83AE5CA6-2BF1-465B-A2FF-6F651F712A73}"/>
              </a:ext>
            </a:extLst>
          </p:cNvPr>
          <p:cNvSpPr/>
          <p:nvPr/>
        </p:nvSpPr>
        <p:spPr>
          <a:xfrm>
            <a:off x="3157654" y="4914899"/>
            <a:ext cx="1028700" cy="342900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4C5374-71F5-4397-A1A8-8380A640C4C6}"/>
              </a:ext>
            </a:extLst>
          </p:cNvPr>
          <p:cNvSpPr txBox="1"/>
          <p:nvPr/>
        </p:nvSpPr>
        <p:spPr>
          <a:xfrm>
            <a:off x="4285659" y="4686597"/>
            <a:ext cx="1711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Copy this into excel for the next step!</a:t>
            </a:r>
          </a:p>
        </p:txBody>
      </p:sp>
    </p:spTree>
    <p:extLst>
      <p:ext uri="{BB962C8B-B14F-4D97-AF65-F5344CB8AC3E}">
        <p14:creationId xmlns:p14="http://schemas.microsoft.com/office/powerpoint/2010/main" val="1212734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6B88DD-9181-40A1-B674-08952AFD6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031" y="1380754"/>
            <a:ext cx="5561938" cy="251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Excel</a:t>
            </a: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2">
                <a:lumMod val="75000"/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23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56B556CB-C596-4B68-83D2-5FD845363EC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8851"/>
          <a:stretch/>
        </p:blipFill>
        <p:spPr>
          <a:xfrm>
            <a:off x="173976" y="249382"/>
            <a:ext cx="4907179" cy="3027907"/>
          </a:xfrm>
        </p:spPr>
      </p:pic>
      <p:pic>
        <p:nvPicPr>
          <p:cNvPr id="7" name="Picture 6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60D287EC-63AA-4482-AFD8-F953455EC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669" y="3900983"/>
            <a:ext cx="6553768" cy="2568163"/>
          </a:xfrm>
          <a:prstGeom prst="rect">
            <a:avLst/>
          </a:prstGeom>
        </p:spPr>
      </p:pic>
      <p:sp>
        <p:nvSpPr>
          <p:cNvPr id="8" name="Arrow: Bent-Up 7">
            <a:extLst>
              <a:ext uri="{FF2B5EF4-FFF2-40B4-BE49-F238E27FC236}">
                <a16:creationId xmlns:a16="http://schemas.microsoft.com/office/drawing/2014/main" id="{CC3444CC-6F6C-4DE2-A536-7A48543C59CF}"/>
              </a:ext>
            </a:extLst>
          </p:cNvPr>
          <p:cNvSpPr/>
          <p:nvPr/>
        </p:nvSpPr>
        <p:spPr>
          <a:xfrm rot="5400000">
            <a:off x="2543695" y="3426926"/>
            <a:ext cx="2051163" cy="2358736"/>
          </a:xfrm>
          <a:prstGeom prst="bentUpArrow">
            <a:avLst>
              <a:gd name="adj1" fmla="val 25000"/>
              <a:gd name="adj2" fmla="val 25000"/>
              <a:gd name="adj3" fmla="val 5000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1952F9-7982-4F2F-95FC-678213C9D716}"/>
              </a:ext>
            </a:extLst>
          </p:cNvPr>
          <p:cNvSpPr txBox="1"/>
          <p:nvPr/>
        </p:nvSpPr>
        <p:spPr>
          <a:xfrm>
            <a:off x="6442364" y="758536"/>
            <a:ext cx="4907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Insert into excel</a:t>
            </a:r>
          </a:p>
          <a:p>
            <a:pPr marL="342900" indent="-342900">
              <a:buAutoNum type="arabicPeriod"/>
            </a:pPr>
            <a:r>
              <a:rPr lang="en-US" dirty="0"/>
              <a:t>Add 1-specificity column and Sensitivity column twice</a:t>
            </a:r>
          </a:p>
        </p:txBody>
      </p:sp>
    </p:spTree>
    <p:extLst>
      <p:ext uri="{BB962C8B-B14F-4D97-AF65-F5344CB8AC3E}">
        <p14:creationId xmlns:p14="http://schemas.microsoft.com/office/powerpoint/2010/main" val="4248567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rlson Accuracy Excel">
            <a:hlinkClick r:id="" action="ppaction://media"/>
            <a:extLst>
              <a:ext uri="{FF2B5EF4-FFF2-40B4-BE49-F238E27FC236}">
                <a16:creationId xmlns:a16="http://schemas.microsoft.com/office/drawing/2014/main" id="{03094D69-E037-4EF4-89CF-9611361B45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07818"/>
            <a:ext cx="12192000" cy="706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4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2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D1AB3-9441-4B0E-B57E-9C2C28FF7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5FD85-9A50-477F-BDE5-D786BCE21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Sensitivity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Specificity</a:t>
            </a:r>
          </a:p>
          <a:p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Receiving Operating Curve: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Calculating the A</a:t>
            </a: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rea Under the Curve</a:t>
            </a:r>
          </a:p>
          <a:p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Task 1: 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Test the accuracy of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Charlson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index in predicting mortality of patients.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SQL Code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Excel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65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65125-CA8C-4A9B-A5F5-4C84A34C9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Sensitivity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2D6329-8CA3-4817-B6EF-6CC5CC906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916" y="1429090"/>
            <a:ext cx="10242168" cy="333480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65402C0-A40E-425B-8CF3-BAD91E96D875}"/>
                  </a:ext>
                </a:extLst>
              </p:cNvPr>
              <p:cNvSpPr/>
              <p:nvPr/>
            </p:nvSpPr>
            <p:spPr>
              <a:xfrm>
                <a:off x="2221498" y="4955355"/>
                <a:ext cx="7556877" cy="112954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b="0" i="0" smtClean="0">
                          <a:latin typeface="Cambria Math" panose="02040503050406030204" pitchFamily="18" charset="0"/>
                        </a:rPr>
                        <m:t>Sensitivity</m:t>
                      </m:r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3600" i="0">
                              <a:latin typeface="Cambria Math" panose="02040503050406030204" pitchFamily="18" charset="0"/>
                            </a:rPr>
                            <m:t>True</m:t>
                          </m:r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600" i="0">
                              <a:latin typeface="Cambria Math" panose="02040503050406030204" pitchFamily="18" charset="0"/>
                            </a:rPr>
                            <m:t>Positives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True</m:t>
                          </m:r>
                          <m: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Condition</m:t>
                          </m:r>
                          <m: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Present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65402C0-A40E-425B-8CF3-BAD91E96D8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1498" y="4955355"/>
                <a:ext cx="7556877" cy="11295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3266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BD82A-19C7-4D6D-87E8-2053002F9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Specificity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3FFCAA-2F8A-4A19-8842-A34262F01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916" y="1470654"/>
            <a:ext cx="10242168" cy="333480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0EF319D-FCD8-4799-A81C-B2A957961E98}"/>
                  </a:ext>
                </a:extLst>
              </p:cNvPr>
              <p:cNvSpPr/>
              <p:nvPr/>
            </p:nvSpPr>
            <p:spPr>
              <a:xfrm>
                <a:off x="2435382" y="4965746"/>
                <a:ext cx="7321235" cy="112954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b="0" i="0" smtClean="0">
                          <a:latin typeface="Cambria Math" panose="02040503050406030204" pitchFamily="18" charset="0"/>
                        </a:rPr>
                        <m:t>Specificity</m:t>
                      </m:r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3600" i="0">
                              <a:latin typeface="Cambria Math" panose="02040503050406030204" pitchFamily="18" charset="0"/>
                            </a:rPr>
                            <m:t>True</m:t>
                          </m:r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Negatives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True</m:t>
                          </m:r>
                          <m: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Condition</m:t>
                          </m:r>
                          <m: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Absent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0EF319D-FCD8-4799-A81C-B2A957961E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5382" y="4965746"/>
                <a:ext cx="7321235" cy="11295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4131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0A9CE5-53DE-4B8A-877A-3006B4C2E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961" y="719093"/>
            <a:ext cx="8468078" cy="541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89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7A08C-17AF-45FE-89B4-897F55F14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Receiver Operating Curve: Area Under the Curve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1EC08C-E16E-492E-8895-9C0D9B7DC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448" y="1690688"/>
            <a:ext cx="7071103" cy="458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39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697CA5-E601-4207-A09D-E0BEBA579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031" y="1380754"/>
            <a:ext cx="5561938" cy="251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SQL Code</a:t>
            </a:r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2">
                <a:lumMod val="75000"/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526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8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Arc 10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292CB9-5706-4C27-B9E1-8A412158C7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4135" b="4255"/>
          <a:stretch/>
        </p:blipFill>
        <p:spPr>
          <a:xfrm>
            <a:off x="20" y="0"/>
            <a:ext cx="12191980" cy="6838950"/>
          </a:xfrm>
          <a:prstGeom prst="rect">
            <a:avLst/>
          </a:prstGeom>
        </p:spPr>
      </p:pic>
      <p:sp>
        <p:nvSpPr>
          <p:cNvPr id="20" name="Rectangle 14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E596E-CE2B-4294-91B6-77AAFB5AD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2"/>
            <a:ext cx="4023360" cy="28022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Open Previous Charlson Scoring Query</a:t>
            </a:r>
          </a:p>
        </p:txBody>
      </p:sp>
    </p:spTree>
    <p:extLst>
      <p:ext uri="{BB962C8B-B14F-4D97-AF65-F5344CB8AC3E}">
        <p14:creationId xmlns:p14="http://schemas.microsoft.com/office/powerpoint/2010/main" val="38221136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09D93-1212-4499-A2BD-5FB63F586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Reformat </a:t>
            </a:r>
            <a:r>
              <a:rPr lang="en-US" dirty="0" err="1"/>
              <a:t>Charlson</a:t>
            </a:r>
            <a:r>
              <a:rPr lang="en-US" dirty="0"/>
              <a:t> Score Accordingly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4440AF5-CBD5-49E9-8562-B855504FE9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153" y="2120600"/>
            <a:ext cx="8001693" cy="3269263"/>
          </a:xfrm>
        </p:spPr>
      </p:pic>
    </p:spTree>
    <p:extLst>
      <p:ext uri="{BB962C8B-B14F-4D97-AF65-F5344CB8AC3E}">
        <p14:creationId xmlns:p14="http://schemas.microsoft.com/office/powerpoint/2010/main" val="2417811846"/>
      </p:ext>
    </p:extLst>
  </p:cSld>
  <p:clrMapOvr>
    <a:masterClrMapping/>
  </p:clrMapOvr>
</p:sld>
</file>

<file path=ppt/theme/theme1.xml><?xml version="1.0" encoding="utf-8"?>
<a:theme xmlns:a="http://schemas.openxmlformats.org/drawingml/2006/main" name="ShapesVTI">
  <a:themeElements>
    <a:clrScheme name="AnalogousFromRegularSeedRightStep">
      <a:dk1>
        <a:srgbClr val="000000"/>
      </a:dk1>
      <a:lt1>
        <a:srgbClr val="FFFFFF"/>
      </a:lt1>
      <a:dk2>
        <a:srgbClr val="1B252F"/>
      </a:dk2>
      <a:lt2>
        <a:srgbClr val="F3F0F1"/>
      </a:lt2>
      <a:accent1>
        <a:srgbClr val="20B788"/>
      </a:accent1>
      <a:accent2>
        <a:srgbClr val="15B1C3"/>
      </a:accent2>
      <a:accent3>
        <a:srgbClr val="2984E7"/>
      </a:accent3>
      <a:accent4>
        <a:srgbClr val="2E39D9"/>
      </a:accent4>
      <a:accent5>
        <a:srgbClr val="6C29E7"/>
      </a:accent5>
      <a:accent6>
        <a:srgbClr val="A917D5"/>
      </a:accent6>
      <a:hlink>
        <a:srgbClr val="BF3F67"/>
      </a:hlink>
      <a:folHlink>
        <a:srgbClr val="7F7F7F"/>
      </a:folHlink>
    </a:clrScheme>
    <a:fontScheme name="Festival">
      <a:majorFont>
        <a:latin typeface="Tw Cen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1526</TotalTime>
  <Words>154</Words>
  <Application>Microsoft Office PowerPoint</Application>
  <PresentationFormat>Widescreen</PresentationFormat>
  <Paragraphs>29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Avenir Next LT Pro</vt:lpstr>
      <vt:lpstr>Calibri</vt:lpstr>
      <vt:lpstr>Cambria Math</vt:lpstr>
      <vt:lpstr>Tw Cen MT</vt:lpstr>
      <vt:lpstr>ShapesVTI</vt:lpstr>
      <vt:lpstr>Teach One Assignment: Charlson Accuracy</vt:lpstr>
      <vt:lpstr>Table of Contents</vt:lpstr>
      <vt:lpstr>Sensitivity</vt:lpstr>
      <vt:lpstr>Specificity</vt:lpstr>
      <vt:lpstr>PowerPoint Presentation</vt:lpstr>
      <vt:lpstr>Receiver Operating Curve: Area Under the Curve</vt:lpstr>
      <vt:lpstr>SQL Code</vt:lpstr>
      <vt:lpstr>Open Previous Charlson Scoring Query</vt:lpstr>
      <vt:lpstr>Reformat Charlson Score Accordingly</vt:lpstr>
      <vt:lpstr>Reformat Chalrson Score Accordingly (cont.)</vt:lpstr>
      <vt:lpstr>PowerPoint Presentation</vt:lpstr>
      <vt:lpstr>-- Step 1 decide on a sample of cutoff levels to try ---</vt:lpstr>
      <vt:lpstr>-- Step 2 classify predicted scores by comparison to cutoff --  </vt:lpstr>
      <vt:lpstr>-- Step 3 calculate sensitivity and Specificity --- </vt:lpstr>
      <vt:lpstr>-- Step 4 Calculate area under 2 cutoffs</vt:lpstr>
      <vt:lpstr>Excel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 One Assignment: Charlson Accuracy</dc:title>
  <dc:creator>Omar Ali</dc:creator>
  <cp:lastModifiedBy>Omar Ali</cp:lastModifiedBy>
  <cp:revision>25</cp:revision>
  <dcterms:created xsi:type="dcterms:W3CDTF">2021-02-23T02:56:03Z</dcterms:created>
  <dcterms:modified xsi:type="dcterms:W3CDTF">2021-02-24T04:23:01Z</dcterms:modified>
</cp:coreProperties>
</file>