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sldIdLst>
    <p:sldId id="256" r:id="rId5"/>
    <p:sldId id="258" r:id="rId6"/>
    <p:sldId id="257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6" r:id="rId15"/>
    <p:sldId id="265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DAFF09-35FD-4B60-A57E-8B996ED7D1CB}" v="11" dt="2021-03-18T07:19:09.551"/>
  </p1510:revLst>
</p1510:revInfo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B27211-63CD-4876-9E5F-EEAA3868E62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1D9414C-C777-4B91-BE0B-2B913100D71F}">
      <dgm:prSet/>
      <dgm:spPr/>
      <dgm:t>
        <a:bodyPr/>
        <a:lstStyle/>
        <a:p>
          <a:r>
            <a:rPr lang="en-US"/>
            <a:t>The likelihood ratios t</a:t>
          </a:r>
          <a:r>
            <a:rPr lang="en-US" b="0" i="0"/>
            <a:t>ells you how likely a patient has a disease or condition. </a:t>
          </a:r>
          <a:endParaRPr lang="en-US"/>
        </a:p>
      </dgm:t>
    </dgm:pt>
    <dgm:pt modelId="{B3DAB41C-1C08-4048-BE85-4C307C23497D}" type="parTrans" cxnId="{7A50F0F2-C86D-475C-824C-C0E0B952EE68}">
      <dgm:prSet/>
      <dgm:spPr/>
      <dgm:t>
        <a:bodyPr/>
        <a:lstStyle/>
        <a:p>
          <a:endParaRPr lang="en-US"/>
        </a:p>
      </dgm:t>
    </dgm:pt>
    <dgm:pt modelId="{C7C1F164-D846-46F9-95F9-68B2F69F5E0A}" type="sibTrans" cxnId="{7A50F0F2-C86D-475C-824C-C0E0B952EE68}">
      <dgm:prSet/>
      <dgm:spPr/>
      <dgm:t>
        <a:bodyPr/>
        <a:lstStyle/>
        <a:p>
          <a:endParaRPr lang="en-US"/>
        </a:p>
      </dgm:t>
    </dgm:pt>
    <dgm:pt modelId="{93A64669-0EDE-4D67-BBCA-75DD673D4BA2}">
      <dgm:prSet/>
      <dgm:spPr/>
      <dgm:t>
        <a:bodyPr/>
        <a:lstStyle/>
        <a:p>
          <a:r>
            <a:rPr lang="en-US" b="0" i="0"/>
            <a:t>The higher the ratio, the more likely they have the disease or condition. </a:t>
          </a:r>
          <a:endParaRPr lang="en-US"/>
        </a:p>
      </dgm:t>
    </dgm:pt>
    <dgm:pt modelId="{F28A0CF5-0FD3-40F5-965A-36796952C54D}" type="parTrans" cxnId="{9FF6D817-44B8-4EEB-8272-AC12169DF110}">
      <dgm:prSet/>
      <dgm:spPr/>
      <dgm:t>
        <a:bodyPr/>
        <a:lstStyle/>
        <a:p>
          <a:endParaRPr lang="en-US"/>
        </a:p>
      </dgm:t>
    </dgm:pt>
    <dgm:pt modelId="{B67E0304-653E-432D-AD79-4F6F0AF56FBB}" type="sibTrans" cxnId="{9FF6D817-44B8-4EEB-8272-AC12169DF110}">
      <dgm:prSet/>
      <dgm:spPr/>
      <dgm:t>
        <a:bodyPr/>
        <a:lstStyle/>
        <a:p>
          <a:endParaRPr lang="en-US"/>
        </a:p>
      </dgm:t>
    </dgm:pt>
    <dgm:pt modelId="{49CA68CA-4935-47AD-A3E0-8630469B55B3}" type="pres">
      <dgm:prSet presAssocID="{15B27211-63CD-4876-9E5F-EEAA3868E629}" presName="linear" presStyleCnt="0">
        <dgm:presLayoutVars>
          <dgm:animLvl val="lvl"/>
          <dgm:resizeHandles val="exact"/>
        </dgm:presLayoutVars>
      </dgm:prSet>
      <dgm:spPr/>
    </dgm:pt>
    <dgm:pt modelId="{596673F6-D255-448B-8FEB-04C0C2AA747D}" type="pres">
      <dgm:prSet presAssocID="{C1D9414C-C777-4B91-BE0B-2B913100D71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A64226D-FA88-411E-96EC-CC85F8523967}" type="pres">
      <dgm:prSet presAssocID="{C7C1F164-D846-46F9-95F9-68B2F69F5E0A}" presName="spacer" presStyleCnt="0"/>
      <dgm:spPr/>
    </dgm:pt>
    <dgm:pt modelId="{ED829904-28EB-4748-8984-E1733F7795EA}" type="pres">
      <dgm:prSet presAssocID="{93A64669-0EDE-4D67-BBCA-75DD673D4BA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FF6D817-44B8-4EEB-8272-AC12169DF110}" srcId="{15B27211-63CD-4876-9E5F-EEAA3868E629}" destId="{93A64669-0EDE-4D67-BBCA-75DD673D4BA2}" srcOrd="1" destOrd="0" parTransId="{F28A0CF5-0FD3-40F5-965A-36796952C54D}" sibTransId="{B67E0304-653E-432D-AD79-4F6F0AF56FBB}"/>
    <dgm:cxn modelId="{CEF47971-63D6-40F6-945A-DF2FA8215D93}" type="presOf" srcId="{93A64669-0EDE-4D67-BBCA-75DD673D4BA2}" destId="{ED829904-28EB-4748-8984-E1733F7795EA}" srcOrd="0" destOrd="0" presId="urn:microsoft.com/office/officeart/2005/8/layout/vList2"/>
    <dgm:cxn modelId="{68BB20B2-AEF4-4A6E-BDA5-11019CCE30E9}" type="presOf" srcId="{C1D9414C-C777-4B91-BE0B-2B913100D71F}" destId="{596673F6-D255-448B-8FEB-04C0C2AA747D}" srcOrd="0" destOrd="0" presId="urn:microsoft.com/office/officeart/2005/8/layout/vList2"/>
    <dgm:cxn modelId="{A12FFDB5-89D2-4441-8211-71C30F53A027}" type="presOf" srcId="{15B27211-63CD-4876-9E5F-EEAA3868E629}" destId="{49CA68CA-4935-47AD-A3E0-8630469B55B3}" srcOrd="0" destOrd="0" presId="urn:microsoft.com/office/officeart/2005/8/layout/vList2"/>
    <dgm:cxn modelId="{7A50F0F2-C86D-475C-824C-C0E0B952EE68}" srcId="{15B27211-63CD-4876-9E5F-EEAA3868E629}" destId="{C1D9414C-C777-4B91-BE0B-2B913100D71F}" srcOrd="0" destOrd="0" parTransId="{B3DAB41C-1C08-4048-BE85-4C307C23497D}" sibTransId="{C7C1F164-D846-46F9-95F9-68B2F69F5E0A}"/>
    <dgm:cxn modelId="{A54C4C16-8A63-4DC6-8677-269CFEC030E7}" type="presParOf" srcId="{49CA68CA-4935-47AD-A3E0-8630469B55B3}" destId="{596673F6-D255-448B-8FEB-04C0C2AA747D}" srcOrd="0" destOrd="0" presId="urn:microsoft.com/office/officeart/2005/8/layout/vList2"/>
    <dgm:cxn modelId="{5D06548D-0D81-4BA8-9E65-4A6C9CDD66EE}" type="presParOf" srcId="{49CA68CA-4935-47AD-A3E0-8630469B55B3}" destId="{3A64226D-FA88-411E-96EC-CC85F8523967}" srcOrd="1" destOrd="0" presId="urn:microsoft.com/office/officeart/2005/8/layout/vList2"/>
    <dgm:cxn modelId="{8FE83D46-F772-411E-BF02-E01BD1B390CF}" type="presParOf" srcId="{49CA68CA-4935-47AD-A3E0-8630469B55B3}" destId="{ED829904-28EB-4748-8984-E1733F7795E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673F6-D255-448B-8FEB-04C0C2AA747D}">
      <dsp:nvSpPr>
        <dsp:cNvPr id="0" name=""/>
        <dsp:cNvSpPr/>
      </dsp:nvSpPr>
      <dsp:spPr>
        <a:xfrm>
          <a:off x="0" y="197712"/>
          <a:ext cx="10515600" cy="19094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The likelihood ratios t</a:t>
          </a:r>
          <a:r>
            <a:rPr lang="en-US" sz="4800" b="0" i="0" kern="1200"/>
            <a:t>ells you how likely a patient has a disease or condition. </a:t>
          </a:r>
          <a:endParaRPr lang="en-US" sz="4800" kern="1200"/>
        </a:p>
      </dsp:txBody>
      <dsp:txXfrm>
        <a:off x="93211" y="290923"/>
        <a:ext cx="10329178" cy="1723017"/>
      </dsp:txXfrm>
    </dsp:sp>
    <dsp:sp modelId="{ED829904-28EB-4748-8984-E1733F7795EA}">
      <dsp:nvSpPr>
        <dsp:cNvPr id="0" name=""/>
        <dsp:cNvSpPr/>
      </dsp:nvSpPr>
      <dsp:spPr>
        <a:xfrm>
          <a:off x="0" y="2245392"/>
          <a:ext cx="10515600" cy="190943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i="0" kern="1200"/>
            <a:t>The higher the ratio, the more likely they have the disease or condition. </a:t>
          </a:r>
          <a:endParaRPr lang="en-US" sz="4800" kern="1200"/>
        </a:p>
      </dsp:txBody>
      <dsp:txXfrm>
        <a:off x="93211" y="2338603"/>
        <a:ext cx="10329178" cy="1723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2611B-1934-4DAD-AC7C-7FD5B27D1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6832A-B2B9-4748-872D-506AF7C2C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34A8C-A706-43B9-9B96-16BE910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E1D78-1D1A-431F-AC9C-224033F4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7D726-097A-4451-AEE8-43FE904E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6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C8979-91D9-4602-A60B-0AAE36F0F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7053D-305A-4F13-BD5B-A20E6F7F1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C98F8-B5E2-401C-9FE4-4A9828DF4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81396-5AC0-4259-B4DC-CA9070FC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20527-AF86-417D-AC00-7D580C3B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A6AAD-4326-4D25-9D0B-896B0310D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BFB0C-BB8E-4ACC-9DC2-BC292FC1E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86443-C979-4918-8BB4-D176C5969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F604B-09CC-4155-B532-C9768FBC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8506B-3412-48F9-8063-9C9B6A8E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0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F275-4E43-4CD6-9EF3-E4D91B72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A2F83-60C0-4349-BF43-1AFE3F173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B4465-60BF-4077-87A6-658E409F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9DCFB-7D10-4EE1-86BB-2F6DC714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792B6-E6FA-49E8-9FBC-226273EDC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7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1987-01BD-40E3-94BA-8DDACFEEC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525A3-BE51-4179-93C6-2D6038438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C2359-1F9E-468B-8BC6-D5ADE5DD6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392CD-F644-470B-8881-15E9B62B4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FD86-FFDB-49BC-BF08-6F272B90C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6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88428-C67F-4C99-A080-1015E2C01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89E1-8B50-4C06-AAE0-9F7E603A3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3E954-67A6-4459-9604-FA7C6E2D7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4D8E8-538B-43F7-AED5-5DE696C78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86BDC-9718-4240-A2E9-851CFB1B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337F5-04B9-418F-A517-940C1CFE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6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B327-AF9F-4C92-9B9F-58C4DA6F9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8D2F4-0C00-49E8-8FFB-A13201F46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CF2D5-B0E1-4DBA-8864-D804C1BA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0218A5-03F8-475B-8227-82B3579DE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20004-E53C-46AF-9AE2-B835AB337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569E99-F53D-4F0A-B80A-2C81008A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8AD254-2670-4FD1-9C1A-CFD293BC3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CBED20-D6AF-4DFF-B39C-306247E7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70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06460-27D1-49B8-9F1B-D7F2F631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FF1E7C-31F5-4D18-A526-69E5E0D1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B590E-CB35-4D36-837F-86C363F5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830B9F-C81C-48F2-9EDD-7A741608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9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6F956B-AF68-4148-B60A-E91CB681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13C88-3AEC-445F-9DB8-306494C8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66EE6-DFF4-4F32-BB89-FE681DF0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414A-014C-4227-AA6F-A8172E73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C3219-8095-4CBF-B4F2-71AD8BE15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2333F-EE29-4EE0-BFEF-88633CE17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386D9-DA5F-49FD-9336-71507B53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F2E7C-69AF-4ABA-B98E-A84FCE1D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34B8A-6270-4EC6-A473-5E4A69B47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7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C42C9-DD7B-426D-83C4-DAB4FDB1D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181F7-BEE2-4B9A-8A89-E0244FADF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D6BDD-D7B0-4B44-9719-4B776A568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0C0A3-187B-418B-BE33-12E0B4DE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71D23-1BD8-4844-A670-4D2CC3D0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7ACCF-3E27-49F9-B324-B80B85A2C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6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5E1660-D953-454E-A762-BDF9A596E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AF961-A582-4865-B7CA-C3C83179C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8BFFB-7F55-4B1F-AC6F-FFCE9B148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E71D2-B76B-491A-84FD-B3D8F9C19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43468-2A69-42D4-92BD-7B0482F01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8048B4-3F65-4EB9-ABA8-099353BE8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E2FDE4-8ECB-4D0B-B871-D4EE5260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se-up of a calculator keypad">
            <a:extLst>
              <a:ext uri="{FF2B5EF4-FFF2-40B4-BE49-F238E27FC236}">
                <a16:creationId xmlns:a16="http://schemas.microsoft.com/office/drawing/2014/main" id="{8EBD0657-0092-4A46-87B1-92727B40E2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</a:blip>
          <a:srcRect b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10833E-44F0-4232-86FF-72FAD3D9B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568" y="1169982"/>
            <a:ext cx="10530318" cy="2736390"/>
          </a:xfrm>
        </p:spPr>
        <p:txBody>
          <a:bodyPr anchor="b">
            <a:normAutofit/>
          </a:bodyPr>
          <a:lstStyle/>
          <a:p>
            <a:pPr algn="l"/>
            <a:r>
              <a:rPr lang="en-US" sz="8000">
                <a:solidFill>
                  <a:schemeClr val="tx2"/>
                </a:solidFill>
              </a:rPr>
              <a:t>Likelihood Ratios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3A1842-BCCF-43E8-B774-5686BF112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567" y="4067745"/>
            <a:ext cx="10530318" cy="1949813"/>
          </a:xfrm>
        </p:spPr>
        <p:txBody>
          <a:bodyPr anchor="t">
            <a:normAutofit/>
          </a:bodyPr>
          <a:lstStyle/>
          <a:p>
            <a:pPr algn="l"/>
            <a:r>
              <a:rPr lang="en-US" sz="2200">
                <a:solidFill>
                  <a:schemeClr val="tx2"/>
                </a:solidFill>
              </a:rPr>
              <a:t>Inderveer Saini</a:t>
            </a:r>
          </a:p>
          <a:p>
            <a:pPr algn="l"/>
            <a:r>
              <a:rPr lang="en-US" sz="2200">
                <a:solidFill>
                  <a:schemeClr val="tx2"/>
                </a:solidFill>
              </a:rPr>
              <a:t>HAP 464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C86DB23-FEFE-4C3A-88FA-8E855AB1E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B22FAF-4B4F-40B1-97FF-67CD036C8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488D89-E3BB-4E60-BF44-5F0BE92E3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8FA7B87-C151-46CF-9E07-DD4FD9717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9EB480-500C-4A3E-BED3-513B88DB01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166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E4C9-B432-4E8B-A3F2-94DA1AD0D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984716F-5BBF-493B-9EB3-D673A99A8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8218" y="4978034"/>
            <a:ext cx="2562225" cy="125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CA2DF22E-DDAA-47D8-854C-AD8FEAF1E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620846"/>
              </p:ext>
            </p:extLst>
          </p:nvPr>
        </p:nvGraphicFramePr>
        <p:xfrm>
          <a:off x="838200" y="1825625"/>
          <a:ext cx="9062155" cy="261777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62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2524">
                <a:tc rowSpan="2" gridSpan="2">
                  <a:txBody>
                    <a:bodyPr/>
                    <a:lstStyle/>
                    <a:p>
                      <a:pPr indent="457200"/>
                      <a:endParaRPr lang="en-US" sz="3200" dirty="0">
                        <a:latin typeface="Calibri"/>
                        <a:ea typeface="Times New Roman"/>
                      </a:endParaRPr>
                    </a:p>
                  </a:txBody>
                  <a:tcPr marL="66544" marR="66544" marT="0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Status in 6 months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81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Dead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</a:rPr>
                        <a:t>Alive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524">
                <a:tc row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Diagnosis</a:t>
                      </a:r>
                    </a:p>
                  </a:txBody>
                  <a:tcPr marL="66544" marR="66544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</a:rPr>
                        <a:t>Present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3200" b="1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</a:rPr>
                        <a:t>Absent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Multiplication Sign 11">
            <a:extLst>
              <a:ext uri="{FF2B5EF4-FFF2-40B4-BE49-F238E27FC236}">
                <a16:creationId xmlns:a16="http://schemas.microsoft.com/office/drawing/2014/main" id="{1F6DB314-1A82-4CDC-BEC0-B6024D71B9F5}"/>
              </a:ext>
            </a:extLst>
          </p:cNvPr>
          <p:cNvSpPr/>
          <p:nvPr/>
        </p:nvSpPr>
        <p:spPr>
          <a:xfrm>
            <a:off x="3364089" y="4844331"/>
            <a:ext cx="2562225" cy="164854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83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73DB2AAE-59F3-4185-B7D8-041FBD360A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079276"/>
              </p:ext>
            </p:extLst>
          </p:nvPr>
        </p:nvGraphicFramePr>
        <p:xfrm>
          <a:off x="1018823" y="945092"/>
          <a:ext cx="9062155" cy="261777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62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2524">
                <a:tc rowSpan="2" gridSpan="2">
                  <a:txBody>
                    <a:bodyPr/>
                    <a:lstStyle/>
                    <a:p>
                      <a:pPr indent="457200"/>
                      <a:endParaRPr lang="en-US" sz="3200" dirty="0">
                        <a:latin typeface="Calibri"/>
                        <a:ea typeface="Times New Roman"/>
                      </a:endParaRPr>
                    </a:p>
                  </a:txBody>
                  <a:tcPr marL="66544" marR="66544" marT="0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Status in 6 months</a:t>
                      </a:r>
                    </a:p>
                  </a:txBody>
                  <a:tcPr marL="66544" marR="6654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81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</a:rPr>
                        <a:t>Dead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</a:rPr>
                        <a:t>Alive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524">
                <a:tc row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Diagnosis</a:t>
                      </a:r>
                    </a:p>
                  </a:txBody>
                  <a:tcPr marL="66544" marR="66544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</a:rPr>
                        <a:t>Present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0 +1</a:t>
                      </a:r>
                      <a:endParaRPr lang="en-US" sz="3200" b="1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9+1</a:t>
                      </a: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</a:rPr>
                        <a:t>Absent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25+1</a:t>
                      </a: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64+1</a:t>
                      </a: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BDCEA2D5-4BB8-4809-B0E0-4AB4FEEA7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9205" y="4234731"/>
            <a:ext cx="3676650" cy="1266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760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Text&#10;&#10;Description automatically generated with medium confidence">
            <a:extLst>
              <a:ext uri="{FF2B5EF4-FFF2-40B4-BE49-F238E27FC236}">
                <a16:creationId xmlns:a16="http://schemas.microsoft.com/office/drawing/2014/main" id="{65DCBFD8-257D-4A72-9719-F99D7A367F7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931" y="643467"/>
            <a:ext cx="596813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09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6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9618B34D-15FA-4120-B124-F38C38813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Results </a:t>
            </a:r>
          </a:p>
        </p:txBody>
      </p:sp>
      <p:pic>
        <p:nvPicPr>
          <p:cNvPr id="4" name="Content Placeholder 3" descr="Table, Excel&#10;&#10;Description automatically generated">
            <a:extLst>
              <a:ext uri="{FF2B5EF4-FFF2-40B4-BE49-F238E27FC236}">
                <a16:creationId xmlns:a16="http://schemas.microsoft.com/office/drawing/2014/main" id="{117B2D87-DB1D-41DF-B36C-D214EA4E44C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428" y="570117"/>
            <a:ext cx="7225748" cy="571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1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0EE30E-3193-48E0-893B-C3F6C257B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Likelihood Ratios 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3E7ADA59-EB92-400D-8878-A539E70E16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61557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369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338A-56C3-4F69-A167-A159E5F17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E86B6B86-D201-46E2-B76B-BF39E7E747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2125" y="2751742"/>
            <a:ext cx="9803517" cy="812648"/>
          </a:xfrm>
          <a:prstGeom prst="rect">
            <a:avLst/>
          </a:prstGeom>
          <a:solidFill>
            <a:srgbClr val="FFFF99"/>
          </a:solidFill>
        </p:spPr>
      </p:pic>
    </p:spTree>
    <p:extLst>
      <p:ext uri="{BB962C8B-B14F-4D97-AF65-F5344CB8AC3E}">
        <p14:creationId xmlns:p14="http://schemas.microsoft.com/office/powerpoint/2010/main" val="41602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1"/>
            <a:ext cx="12192002" cy="448944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ounded Rectangle 26">
            <a:extLst>
              <a:ext uri="{FF2B5EF4-FFF2-40B4-BE49-F238E27FC236}">
                <a16:creationId xmlns:a16="http://schemas.microsoft.com/office/drawing/2014/main" id="{1B9CAF73-92E0-421B-9CBB-6CAF38509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320843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99EBC939-91D4-42B5-9A70-B1236B67F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1180" y="1395558"/>
            <a:ext cx="4974336" cy="1789773"/>
          </a:xfrm>
          <a:prstGeom prst="rect">
            <a:avLst/>
          </a:prstGeom>
          <a:solidFill>
            <a:srgbClr val="FFFF99"/>
          </a:solidFill>
        </p:spPr>
      </p:pic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A6705D2C-3D75-4306-94DF-E75EE9F2D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320843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1A29C-2CF7-40EA-B09F-91F896620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4" y="4675886"/>
            <a:ext cx="11096814" cy="16050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dirty="0"/>
              <a:t>Calculating Likelihood Ratios /Contingency Table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27B136B-C3F6-4AAB-909F-3738F4658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847464"/>
              </p:ext>
            </p:extLst>
          </p:nvPr>
        </p:nvGraphicFramePr>
        <p:xfrm>
          <a:off x="6576484" y="1527367"/>
          <a:ext cx="4974339" cy="14347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89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6944">
                <a:tc rowSpan="2" gridSpan="2">
                  <a:txBody>
                    <a:bodyPr/>
                    <a:lstStyle/>
                    <a:p>
                      <a:pPr indent="457200"/>
                      <a:endParaRPr lang="en-US" sz="1700" dirty="0">
                        <a:latin typeface="Calibri"/>
                        <a:ea typeface="Times New Roman"/>
                      </a:endParaRPr>
                    </a:p>
                  </a:txBody>
                  <a:tcPr marL="66544" marR="66544" marT="0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Status in 6 months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Dead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Alive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944">
                <a:tc row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Calibri"/>
                          <a:cs typeface="Times New Roman"/>
                        </a:rPr>
                        <a:t>Diagnosis</a:t>
                      </a:r>
                    </a:p>
                  </a:txBody>
                  <a:tcPr marL="66544" marR="66544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</a:rPr>
                        <a:t>Present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</a:rPr>
                        <a:t>a+b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</a:rPr>
                        <a:t>Absent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</a:rPr>
                        <a:t>c+d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</a:rPr>
                        <a:t>a+c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</a:rPr>
                        <a:t>b+d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</a:rPr>
                        <a:t>a+b+c+d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4" marR="66544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10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F5EC409-E22D-4F0A-9C7C-CA2453F0B58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23" y="457200"/>
            <a:ext cx="1109735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1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E51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35EB28C-AA22-40FD-9276-329CA9FB103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82" y="643467"/>
            <a:ext cx="990703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8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B5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D1DE27B-B4F6-43FD-8376-C58222A4091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195675"/>
            <a:ext cx="10905066" cy="446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7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D135515-8F7D-487E-8398-1E11677452E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743" y="457200"/>
            <a:ext cx="814251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484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B781F0-4249-4345-A056-8558BD7F2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Calculating Likelihood Ratios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8A666F35-2FA8-4DBA-9135-C78DE0425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10800000" flipH="1" flipV="1">
            <a:off x="6920559" y="2763825"/>
            <a:ext cx="3737164" cy="1344636"/>
          </a:xfrm>
          <a:prstGeom prst="rect">
            <a:avLst/>
          </a:prstGeom>
          <a:solidFill>
            <a:srgbClr val="FFFF99"/>
          </a:solidFill>
        </p:spPr>
      </p:pic>
    </p:spTree>
    <p:extLst>
      <p:ext uri="{BB962C8B-B14F-4D97-AF65-F5344CB8AC3E}">
        <p14:creationId xmlns:p14="http://schemas.microsoft.com/office/powerpoint/2010/main" val="421060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3F03FDFD1D764B83CCE944F3BB91E3" ma:contentTypeVersion="2" ma:contentTypeDescription="Create a new document." ma:contentTypeScope="" ma:versionID="7f7f474c1985ccbf6b608dd1ccba1ae4">
  <xsd:schema xmlns:xsd="http://www.w3.org/2001/XMLSchema" xmlns:xs="http://www.w3.org/2001/XMLSchema" xmlns:p="http://schemas.microsoft.com/office/2006/metadata/properties" xmlns:ns3="6560d4f7-0390-45f2-a53b-130e58bec1ca" targetNamespace="http://schemas.microsoft.com/office/2006/metadata/properties" ma:root="true" ma:fieldsID="b2ded7d6b03dd169af62e7a6417b3fd0" ns3:_="">
    <xsd:import namespace="6560d4f7-0390-45f2-a53b-130e58bec1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0d4f7-0390-45f2-a53b-130e58bec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531F17-6A17-41B7-B04D-56C849188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60d4f7-0390-45f2-a53b-130e58bec1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17F3B-8A7F-4372-BA90-719638AE0CBE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6560d4f7-0390-45f2-a53b-130e58bec1ca"/>
  </ds:schemaRefs>
</ds:datastoreItem>
</file>

<file path=customXml/itemProps3.xml><?xml version="1.0" encoding="utf-8"?>
<ds:datastoreItem xmlns:ds="http://schemas.openxmlformats.org/officeDocument/2006/customXml" ds:itemID="{61C9A318-EC92-4193-801E-D212BEEC72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127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Likelihood Ratios </vt:lpstr>
      <vt:lpstr>Likelihood Ratios </vt:lpstr>
      <vt:lpstr>Definition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Calculating Likelihood Ratios </vt:lpstr>
      <vt:lpstr>Example: </vt:lpstr>
      <vt:lpstr>PowerPoint Presentation</vt:lpstr>
      <vt:lpstr>PowerPoint Presentation</vt:lpstr>
      <vt:lpstr>Results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Likelihood Ratios</dc:title>
  <dc:creator>isaini</dc:creator>
  <cp:lastModifiedBy>isaini</cp:lastModifiedBy>
  <cp:revision>9</cp:revision>
  <dcterms:created xsi:type="dcterms:W3CDTF">2021-03-18T01:05:06Z</dcterms:created>
  <dcterms:modified xsi:type="dcterms:W3CDTF">2021-03-18T07:23:36Z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0x010100433F03FDFD1D764B83CCE944F3BB91E3</vt:lpwstr>
  </property>
</Properties>
</file>