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9" r:id="rId4"/>
    <p:sldId id="257" r:id="rId5"/>
    <p:sldId id="260" r:id="rId6"/>
    <p:sldId id="262" r:id="rId7"/>
    <p:sldId id="263" r:id="rId8"/>
    <p:sldId id="265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775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3/25/21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43274-E17F-7642-89FE-8B62F4E9CD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Multi-Morbidity Ontological Adjustment of Scoring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387A91-E9EA-C74A-BC69-72E5AE4B67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By:- Shruti Patel</a:t>
            </a:r>
          </a:p>
          <a:p>
            <a:r>
              <a:rPr lang="en-US" dirty="0"/>
              <a:t>Hap-464</a:t>
            </a:r>
          </a:p>
          <a:p>
            <a:r>
              <a:rPr lang="en-US" dirty="0"/>
              <a:t>Professor </a:t>
            </a:r>
            <a:r>
              <a:rPr lang="en-US" dirty="0" err="1"/>
              <a:t>alemi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72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51">
            <a:extLst>
              <a:ext uri="{FF2B5EF4-FFF2-40B4-BE49-F238E27FC236}">
                <a16:creationId xmlns:a16="http://schemas.microsoft.com/office/drawing/2014/main" id="{D1DE3271-DD99-4DEF-AF9F-84397884C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" name="Freeform: Shape 53">
            <a:extLst>
              <a:ext uri="{FF2B5EF4-FFF2-40B4-BE49-F238E27FC236}">
                <a16:creationId xmlns:a16="http://schemas.microsoft.com/office/drawing/2014/main" id="{E06A31CE-F9B6-4BA2-8685-60F3524D0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950898" y="638067"/>
            <a:ext cx="6053670" cy="5581866"/>
          </a:xfrm>
          <a:custGeom>
            <a:avLst/>
            <a:gdLst>
              <a:gd name="connsiteX0" fmla="*/ 6053670 w 6053670"/>
              <a:gd name="connsiteY0" fmla="*/ 1098 h 5581866"/>
              <a:gd name="connsiteX1" fmla="*/ 6053670 w 6053670"/>
              <a:gd name="connsiteY1" fmla="*/ 514028 h 5581866"/>
              <a:gd name="connsiteX2" fmla="*/ 6053670 w 6053670"/>
              <a:gd name="connsiteY2" fmla="*/ 1254558 h 5581866"/>
              <a:gd name="connsiteX3" fmla="*/ 6053670 w 6053670"/>
              <a:gd name="connsiteY3" fmla="*/ 5581866 h 5581866"/>
              <a:gd name="connsiteX4" fmla="*/ 0 w 6053670"/>
              <a:gd name="connsiteY4" fmla="*/ 5581866 h 5581866"/>
              <a:gd name="connsiteX5" fmla="*/ 0 w 6053670"/>
              <a:gd name="connsiteY5" fmla="*/ 1249853 h 5581866"/>
              <a:gd name="connsiteX6" fmla="*/ 0 w 6053670"/>
              <a:gd name="connsiteY6" fmla="*/ 514028 h 5581866"/>
              <a:gd name="connsiteX7" fmla="*/ 0 w 6053670"/>
              <a:gd name="connsiteY7" fmla="*/ 0 h 5581866"/>
              <a:gd name="connsiteX8" fmla="*/ 35717 w 6053670"/>
              <a:gd name="connsiteY8" fmla="*/ 5488 h 5581866"/>
              <a:gd name="connsiteX9" fmla="*/ 140445 w 6053670"/>
              <a:gd name="connsiteY9" fmla="*/ 21641 h 5581866"/>
              <a:gd name="connsiteX10" fmla="*/ 216722 w 6053670"/>
              <a:gd name="connsiteY10" fmla="*/ 32932 h 5581866"/>
              <a:gd name="connsiteX11" fmla="*/ 307527 w 6053670"/>
              <a:gd name="connsiteY11" fmla="*/ 44850 h 5581866"/>
              <a:gd name="connsiteX12" fmla="*/ 415282 w 6053670"/>
              <a:gd name="connsiteY12" fmla="*/ 59121 h 5581866"/>
              <a:gd name="connsiteX13" fmla="*/ 534539 w 6053670"/>
              <a:gd name="connsiteY13" fmla="*/ 74175 h 5581866"/>
              <a:gd name="connsiteX14" fmla="*/ 668931 w 6053670"/>
              <a:gd name="connsiteY14" fmla="*/ 90014 h 5581866"/>
              <a:gd name="connsiteX15" fmla="*/ 815430 w 6053670"/>
              <a:gd name="connsiteY15" fmla="*/ 106794 h 5581866"/>
              <a:gd name="connsiteX16" fmla="*/ 974641 w 6053670"/>
              <a:gd name="connsiteY16" fmla="*/ 123574 h 5581866"/>
              <a:gd name="connsiteX17" fmla="*/ 1144144 w 6053670"/>
              <a:gd name="connsiteY17" fmla="*/ 140667 h 5581866"/>
              <a:gd name="connsiteX18" fmla="*/ 1326965 w 6053670"/>
              <a:gd name="connsiteY18" fmla="*/ 156506 h 5581866"/>
              <a:gd name="connsiteX19" fmla="*/ 1518261 w 6053670"/>
              <a:gd name="connsiteY19" fmla="*/ 171717 h 5581866"/>
              <a:gd name="connsiteX20" fmla="*/ 1720453 w 6053670"/>
              <a:gd name="connsiteY20" fmla="*/ 185518 h 5581866"/>
              <a:gd name="connsiteX21" fmla="*/ 1931121 w 6053670"/>
              <a:gd name="connsiteY21" fmla="*/ 198690 h 5581866"/>
              <a:gd name="connsiteX22" fmla="*/ 2150869 w 6053670"/>
              <a:gd name="connsiteY22" fmla="*/ 211079 h 5581866"/>
              <a:gd name="connsiteX23" fmla="*/ 2263467 w 6053670"/>
              <a:gd name="connsiteY23" fmla="*/ 215470 h 5581866"/>
              <a:gd name="connsiteX24" fmla="*/ 2378487 w 6053670"/>
              <a:gd name="connsiteY24" fmla="*/ 220332 h 5581866"/>
              <a:gd name="connsiteX25" fmla="*/ 2495323 w 6053670"/>
              <a:gd name="connsiteY25" fmla="*/ 224879 h 5581866"/>
              <a:gd name="connsiteX26" fmla="*/ 2612764 w 6053670"/>
              <a:gd name="connsiteY26" fmla="*/ 227859 h 5581866"/>
              <a:gd name="connsiteX27" fmla="*/ 2732627 w 6053670"/>
              <a:gd name="connsiteY27" fmla="*/ 230525 h 5581866"/>
              <a:gd name="connsiteX28" fmla="*/ 2853700 w 6053670"/>
              <a:gd name="connsiteY28" fmla="*/ 233348 h 5581866"/>
              <a:gd name="connsiteX29" fmla="*/ 2977195 w 6053670"/>
              <a:gd name="connsiteY29" fmla="*/ 235229 h 5581866"/>
              <a:gd name="connsiteX30" fmla="*/ 3101900 w 6053670"/>
              <a:gd name="connsiteY30" fmla="*/ 235229 h 5581866"/>
              <a:gd name="connsiteX31" fmla="*/ 3227817 w 6053670"/>
              <a:gd name="connsiteY31" fmla="*/ 236170 h 5581866"/>
              <a:gd name="connsiteX32" fmla="*/ 3354944 w 6053670"/>
              <a:gd name="connsiteY32" fmla="*/ 235229 h 5581866"/>
              <a:gd name="connsiteX33" fmla="*/ 3483887 w 6053670"/>
              <a:gd name="connsiteY33" fmla="*/ 233348 h 5581866"/>
              <a:gd name="connsiteX34" fmla="*/ 3612830 w 6053670"/>
              <a:gd name="connsiteY34" fmla="*/ 231623 h 5581866"/>
              <a:gd name="connsiteX35" fmla="*/ 3743589 w 6053670"/>
              <a:gd name="connsiteY35" fmla="*/ 227859 h 5581866"/>
              <a:gd name="connsiteX36" fmla="*/ 3875559 w 6053670"/>
              <a:gd name="connsiteY36" fmla="*/ 223938 h 5581866"/>
              <a:gd name="connsiteX37" fmla="*/ 4007529 w 6053670"/>
              <a:gd name="connsiteY37" fmla="*/ 219391 h 5581866"/>
              <a:gd name="connsiteX38" fmla="*/ 4140710 w 6053670"/>
              <a:gd name="connsiteY38" fmla="*/ 212961 h 5581866"/>
              <a:gd name="connsiteX39" fmla="*/ 4275102 w 6053670"/>
              <a:gd name="connsiteY39" fmla="*/ 205277 h 5581866"/>
              <a:gd name="connsiteX40" fmla="*/ 4410098 w 6053670"/>
              <a:gd name="connsiteY40" fmla="*/ 197907 h 5581866"/>
              <a:gd name="connsiteX41" fmla="*/ 4545096 w 6053670"/>
              <a:gd name="connsiteY41" fmla="*/ 188498 h 5581866"/>
              <a:gd name="connsiteX42" fmla="*/ 4681909 w 6053670"/>
              <a:gd name="connsiteY42" fmla="*/ 177207 h 5581866"/>
              <a:gd name="connsiteX43" fmla="*/ 4816905 w 6053670"/>
              <a:gd name="connsiteY43" fmla="*/ 165916 h 5581866"/>
              <a:gd name="connsiteX44" fmla="*/ 4954323 w 6053670"/>
              <a:gd name="connsiteY44" fmla="*/ 152899 h 5581866"/>
              <a:gd name="connsiteX45" fmla="*/ 5092347 w 6053670"/>
              <a:gd name="connsiteY45" fmla="*/ 138629 h 5581866"/>
              <a:gd name="connsiteX46" fmla="*/ 5228555 w 6053670"/>
              <a:gd name="connsiteY46" fmla="*/ 123574 h 5581866"/>
              <a:gd name="connsiteX47" fmla="*/ 5366578 w 6053670"/>
              <a:gd name="connsiteY47" fmla="*/ 106010 h 5581866"/>
              <a:gd name="connsiteX48" fmla="*/ 5503997 w 6053670"/>
              <a:gd name="connsiteY48" fmla="*/ 87192 h 5581866"/>
              <a:gd name="connsiteX49" fmla="*/ 5642020 w 6053670"/>
              <a:gd name="connsiteY49" fmla="*/ 68530 h 5581866"/>
              <a:gd name="connsiteX50" fmla="*/ 5779438 w 6053670"/>
              <a:gd name="connsiteY50" fmla="*/ 46733 h 5581866"/>
              <a:gd name="connsiteX51" fmla="*/ 5916251 w 6053670"/>
              <a:gd name="connsiteY51" fmla="*/ 24464 h 558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5581866">
                <a:moveTo>
                  <a:pt x="6053670" y="1098"/>
                </a:moveTo>
                <a:lnTo>
                  <a:pt x="6053670" y="514028"/>
                </a:lnTo>
                <a:lnTo>
                  <a:pt x="6053670" y="1254558"/>
                </a:lnTo>
                <a:lnTo>
                  <a:pt x="6053670" y="5581866"/>
                </a:lnTo>
                <a:lnTo>
                  <a:pt x="0" y="5581866"/>
                </a:lnTo>
                <a:lnTo>
                  <a:pt x="0" y="1249853"/>
                </a:lnTo>
                <a:lnTo>
                  <a:pt x="0" y="514028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0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89" y="227859"/>
                </a:lnTo>
                <a:lnTo>
                  <a:pt x="3875559" y="223938"/>
                </a:lnTo>
                <a:lnTo>
                  <a:pt x="4007529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66" name="Freeform 5">
            <a:extLst>
              <a:ext uri="{FF2B5EF4-FFF2-40B4-BE49-F238E27FC236}">
                <a16:creationId xmlns:a16="http://schemas.microsoft.com/office/drawing/2014/main" id="{8ADF14A3-1454-4B74-8B4A-CB197D7A7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4698352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</p:sp>
      <p:sp>
        <p:nvSpPr>
          <p:cNvPr id="67" name="Freeform 5">
            <a:extLst>
              <a:ext uri="{FF2B5EF4-FFF2-40B4-BE49-F238E27FC236}">
                <a16:creationId xmlns:a16="http://schemas.microsoft.com/office/drawing/2014/main" id="{EC19D556-0251-4E87-AE24-890965BAD5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9FA54-77E6-E343-8B56-562E29FFC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5132438" cy="1622322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b="0" i="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8" name="Rectangle 59">
            <a:extLst>
              <a:ext uri="{FF2B5EF4-FFF2-40B4-BE49-F238E27FC236}">
                <a16:creationId xmlns:a16="http://schemas.microsoft.com/office/drawing/2014/main" id="{CBC3C8C6-98E2-45EF-AEFC-30C0DBA0E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Content Placeholder 27">
            <a:extLst>
              <a:ext uri="{FF2B5EF4-FFF2-40B4-BE49-F238E27FC236}">
                <a16:creationId xmlns:a16="http://schemas.microsoft.com/office/drawing/2014/main" id="{B9683FF5-78C0-4DE1-909D-AEC324E8A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5132439" cy="3811742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Calculate the Likelihood ratio</a:t>
            </a:r>
          </a:p>
        </p:txBody>
      </p:sp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F8F8FB62-5C09-FD41-9571-C470AE9C1A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4"/>
          <a:stretch/>
        </p:blipFill>
        <p:spPr>
          <a:xfrm>
            <a:off x="6724195" y="4092821"/>
            <a:ext cx="5283748" cy="2380747"/>
          </a:xfrm>
          <a:prstGeom prst="rect">
            <a:avLst/>
          </a:prstGeom>
        </p:spPr>
      </p:pic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7EEF042-27D4-8B42-90BD-E42284856D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00" b="5001"/>
          <a:stretch/>
        </p:blipFill>
        <p:spPr>
          <a:xfrm>
            <a:off x="6563379" y="1124206"/>
            <a:ext cx="5611044" cy="256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409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821E-00E7-584C-9496-92BBE721C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ONTOLOGICAL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C82ED-67BA-534A-B285-A7A763402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3616" y="2989263"/>
            <a:ext cx="8825659" cy="3416300"/>
          </a:xfrm>
        </p:spPr>
        <p:txBody>
          <a:bodyPr/>
          <a:lstStyle/>
          <a:p>
            <a:r>
              <a:rPr lang="en-US" sz="2400" dirty="0"/>
              <a:t>Ontological adjustment allows parameter for rare condition to be replace with the parameters estimated for broader concepts</a:t>
            </a:r>
          </a:p>
          <a:p>
            <a:r>
              <a:rPr lang="en-US" sz="2400" dirty="0"/>
              <a:t>Improves accuracy of estimates for treatment effectiveness in patient with rare conditions.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7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091D54B-59AB-4A5E-8E9E-0421BD66D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47CE62E-FFFD-4A1F-BA78-C3B89C36F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AE51FD27-6B6A-4D21-BF22-245DA9BD0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B8144315-1C5A-4185-A952-25D98D303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1CAC6F2-0806-417B-BF5D-5AEF6195F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4723B02-0AAB-4F6E-BA41-8ED99D559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D203F2-8CBF-794C-911A-9F47EE8E0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773" y="1113062"/>
            <a:ext cx="3382297" cy="520365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4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Importing the file</a:t>
            </a:r>
            <a:br>
              <a:rPr lang="en-US" sz="24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</a:br>
            <a:br>
              <a:rPr lang="en-US" sz="24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</a:br>
            <a:r>
              <a:rPr lang="en-US" sz="24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Download the file from the online course</a:t>
            </a:r>
            <a:br>
              <a:rPr lang="en-US" sz="24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</a:br>
            <a:r>
              <a:rPr lang="en-US" sz="24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Right click on database</a:t>
            </a:r>
            <a:br>
              <a:rPr lang="en-US" sz="24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</a:br>
            <a:r>
              <a:rPr lang="en-US" sz="24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Go to task and select import flat file</a:t>
            </a:r>
            <a:br>
              <a:rPr lang="en-US" sz="24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</a:br>
            <a:r>
              <a:rPr lang="en-US" sz="24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Change the following</a:t>
            </a:r>
            <a:br>
              <a:rPr lang="en-US" sz="24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</a:br>
            <a:r>
              <a:rPr lang="en-US" sz="24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	</a:t>
            </a:r>
            <a:r>
              <a:rPr lang="en-US" sz="2400" b="0" i="0" kern="1200" dirty="0" err="1">
                <a:solidFill>
                  <a:srgbClr val="EBEBEB"/>
                </a:solidFill>
                <a:latin typeface="+mj-lt"/>
                <a:ea typeface="+mj-ea"/>
                <a:cs typeface="+mj-cs"/>
              </a:rPr>
              <a:t>a_b</a:t>
            </a:r>
            <a:r>
              <a:rPr lang="en-US" sz="2400" dirty="0">
                <a:solidFill>
                  <a:srgbClr val="EBEBEB"/>
                </a:solidFill>
              </a:rPr>
              <a:t> =</a:t>
            </a:r>
            <a:r>
              <a:rPr lang="en-US" sz="2400" dirty="0" err="1">
                <a:solidFill>
                  <a:srgbClr val="EBEBEB"/>
                </a:solidFill>
              </a:rPr>
              <a:t>a+b</a:t>
            </a:r>
            <a:br>
              <a:rPr lang="en-US" sz="2400" dirty="0">
                <a:solidFill>
                  <a:srgbClr val="EBEBEB"/>
                </a:solidFill>
              </a:rPr>
            </a:br>
            <a:r>
              <a:rPr lang="en-US" sz="2400" dirty="0">
                <a:solidFill>
                  <a:srgbClr val="EBEBEB"/>
                </a:solidFill>
              </a:rPr>
              <a:t>	</a:t>
            </a:r>
            <a:r>
              <a:rPr lang="en-US" sz="2400" dirty="0" err="1">
                <a:solidFill>
                  <a:srgbClr val="EBEBEB"/>
                </a:solidFill>
              </a:rPr>
              <a:t>a_c</a:t>
            </a:r>
            <a:r>
              <a:rPr lang="en-US" sz="2400" dirty="0">
                <a:solidFill>
                  <a:srgbClr val="EBEBEB"/>
                </a:solidFill>
              </a:rPr>
              <a:t>= </a:t>
            </a:r>
            <a:r>
              <a:rPr lang="en-US" sz="2400" dirty="0" err="1">
                <a:solidFill>
                  <a:srgbClr val="EBEBEB"/>
                </a:solidFill>
              </a:rPr>
              <a:t>a+c</a:t>
            </a:r>
            <a:br>
              <a:rPr lang="en-US" sz="2400" dirty="0">
                <a:solidFill>
                  <a:srgbClr val="EBEBEB"/>
                </a:solidFill>
              </a:rPr>
            </a:br>
            <a:r>
              <a:rPr lang="en-US" sz="2400" dirty="0">
                <a:solidFill>
                  <a:srgbClr val="EBEBEB"/>
                </a:solidFill>
              </a:rPr>
              <a:t>	</a:t>
            </a:r>
            <a:r>
              <a:rPr lang="en-US" sz="2400" dirty="0" err="1">
                <a:solidFill>
                  <a:srgbClr val="EBEBEB"/>
                </a:solidFill>
              </a:rPr>
              <a:t>b_d</a:t>
            </a:r>
            <a:r>
              <a:rPr lang="en-US" sz="2400" dirty="0">
                <a:solidFill>
                  <a:srgbClr val="EBEBEB"/>
                </a:solidFill>
              </a:rPr>
              <a:t>=</a:t>
            </a:r>
            <a:r>
              <a:rPr lang="en-US" sz="2400" dirty="0" err="1">
                <a:solidFill>
                  <a:srgbClr val="EBEBEB"/>
                </a:solidFill>
              </a:rPr>
              <a:t>b+d</a:t>
            </a:r>
            <a:br>
              <a:rPr lang="en-US" sz="2400" dirty="0">
                <a:solidFill>
                  <a:srgbClr val="EBEBEB"/>
                </a:solidFill>
              </a:rPr>
            </a:br>
            <a:r>
              <a:rPr lang="en-US" sz="2400" dirty="0">
                <a:solidFill>
                  <a:srgbClr val="EBEBEB"/>
                </a:solidFill>
              </a:rPr>
              <a:t>	</a:t>
            </a:r>
            <a:br>
              <a:rPr lang="en-US" sz="54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</a:br>
            <a:endParaRPr lang="en-US" sz="5400" b="0" i="0" kern="1200" dirty="0">
              <a:solidFill>
                <a:srgbClr val="EBEBEB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256A1874-4C14-CD42-94B5-FFE9100779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63786" y="1113063"/>
            <a:ext cx="6162860" cy="46287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10257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F3F1C-3118-394C-ADE6-005F1C547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F7CE53E-8DC0-44DB-AC47-0EF2CF34C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6397313" cy="3416300"/>
          </a:xfrm>
        </p:spPr>
        <p:txBody>
          <a:bodyPr anchor="ctr">
            <a:normAutofit/>
          </a:bodyPr>
          <a:lstStyle/>
          <a:p>
            <a:endParaRPr lang="en-US"/>
          </a:p>
        </p:txBody>
      </p:sp>
      <p:pic>
        <p:nvPicPr>
          <p:cNvPr id="5" name="Content Placeholder 4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743D84A6-55C4-094B-829B-7F051886D8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33" y="2374932"/>
            <a:ext cx="6702299" cy="1054068"/>
          </a:xfrm>
          <a:prstGeom prst="roundRect">
            <a:avLst>
              <a:gd name="adj" fmla="val 1858"/>
            </a:avLst>
          </a:prstGeom>
          <a:effectLst/>
        </p:spPr>
      </p:pic>
      <p:pic>
        <p:nvPicPr>
          <p:cNvPr id="6" name="Content Placeholder 4" descr="A picture containing text, electronics&#10;&#10;Description automatically generated">
            <a:extLst>
              <a:ext uri="{FF2B5EF4-FFF2-40B4-BE49-F238E27FC236}">
                <a16:creationId xmlns:a16="http://schemas.microsoft.com/office/drawing/2014/main" id="{4CC24F67-8F50-EF47-86B3-DEC3DB5DD0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46" y="3657567"/>
            <a:ext cx="5640216" cy="2943257"/>
          </a:xfrm>
          <a:prstGeom prst="roundRect">
            <a:avLst>
              <a:gd name="adj" fmla="val 1858"/>
            </a:avLst>
          </a:prstGeom>
          <a:effectLst/>
        </p:spPr>
      </p:pic>
    </p:spTree>
    <p:extLst>
      <p:ext uri="{BB962C8B-B14F-4D97-AF65-F5344CB8AC3E}">
        <p14:creationId xmlns:p14="http://schemas.microsoft.com/office/powerpoint/2010/main" val="420843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88DD50E-1D2D-48C6-A470-79FB7F337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F78DAAE-B0C3-49A3-8AB1-AD2FF0E36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A8A81D-3338-4B0F-A26F-A3D259D27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801794"/>
            <a:ext cx="11000237" cy="52482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0155665-7CE2-4939-AE5E-020DC1D20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 descr="A picture containing text, indoor&#10;&#10;Description automatically generated">
            <a:extLst>
              <a:ext uri="{FF2B5EF4-FFF2-40B4-BE49-F238E27FC236}">
                <a16:creationId xmlns:a16="http://schemas.microsoft.com/office/drawing/2014/main" id="{4A1CA5D4-A19F-3B41-A65E-DDDA0BE022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6066" y="2046329"/>
            <a:ext cx="10035037" cy="2759196"/>
          </a:xfrm>
          <a:prstGeom prst="rect">
            <a:avLst/>
          </a:prstGeom>
        </p:spPr>
      </p:pic>
      <p:pic>
        <p:nvPicPr>
          <p:cNvPr id="11" name="Content Placeholder 4">
            <a:extLst>
              <a:ext uri="{FF2B5EF4-FFF2-40B4-BE49-F238E27FC236}">
                <a16:creationId xmlns:a16="http://schemas.microsoft.com/office/drawing/2014/main" id="{A13AED04-4EBE-9943-A5B8-AAED7B6ECE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3330" y="4907060"/>
            <a:ext cx="5618957" cy="80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897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>
            <a:extLst>
              <a:ext uri="{FF2B5EF4-FFF2-40B4-BE49-F238E27FC236}">
                <a16:creationId xmlns:a16="http://schemas.microsoft.com/office/drawing/2014/main" id="{388DD50E-1D2D-48C6-A470-79FB7F337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4F78DAAE-B0C3-49A3-8AB1-AD2FF0E36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F6A8A81D-3338-4B0F-A26F-A3D259D27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801794"/>
            <a:ext cx="11000237" cy="52482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40155665-7CE2-4939-AE5E-020DC1D20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CD65C570-035F-DB48-8612-C97D86983E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6066" y="2222263"/>
            <a:ext cx="10035037" cy="240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345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7">
            <a:extLst>
              <a:ext uri="{FF2B5EF4-FFF2-40B4-BE49-F238E27FC236}">
                <a16:creationId xmlns:a16="http://schemas.microsoft.com/office/drawing/2014/main" id="{154D39DD-2F14-47CA-B4D7-3FCBA5D23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8" name="Rectangle 29">
            <a:extLst>
              <a:ext uri="{FF2B5EF4-FFF2-40B4-BE49-F238E27FC236}">
                <a16:creationId xmlns:a16="http://schemas.microsoft.com/office/drawing/2014/main" id="{7288A8CA-4320-4A95-8370-A0C071EB4A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1">
            <a:extLst>
              <a:ext uri="{FF2B5EF4-FFF2-40B4-BE49-F238E27FC236}">
                <a16:creationId xmlns:a16="http://schemas.microsoft.com/office/drawing/2014/main" id="{62B04BB8-C90C-4749-9FF3-02638AE9C7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4928325"/>
            <a:ext cx="10905067" cy="1286209"/>
          </a:xfrm>
          <a:custGeom>
            <a:avLst/>
            <a:gdLst>
              <a:gd name="connsiteX0" fmla="*/ 5080191 w 10905067"/>
              <a:gd name="connsiteY0" fmla="*/ 0 h 1286209"/>
              <a:gd name="connsiteX1" fmla="*/ 5315140 w 10905067"/>
              <a:gd name="connsiteY1" fmla="*/ 1588 h 1286209"/>
              <a:gd name="connsiteX2" fmla="*/ 5546915 w 10905067"/>
              <a:gd name="connsiteY2" fmla="*/ 1588 h 1286209"/>
              <a:gd name="connsiteX3" fmla="*/ 5777103 w 10905067"/>
              <a:gd name="connsiteY3" fmla="*/ 4763 h 1286209"/>
              <a:gd name="connsiteX4" fmla="*/ 6002528 w 10905067"/>
              <a:gd name="connsiteY4" fmla="*/ 9525 h 1286209"/>
              <a:gd name="connsiteX5" fmla="*/ 6226365 w 10905067"/>
              <a:gd name="connsiteY5" fmla="*/ 14288 h 1286209"/>
              <a:gd name="connsiteX6" fmla="*/ 6445440 w 10905067"/>
              <a:gd name="connsiteY6" fmla="*/ 19050 h 1286209"/>
              <a:gd name="connsiteX7" fmla="*/ 6662928 w 10905067"/>
              <a:gd name="connsiteY7" fmla="*/ 26988 h 1286209"/>
              <a:gd name="connsiteX8" fmla="*/ 6877240 w 10905067"/>
              <a:gd name="connsiteY8" fmla="*/ 34925 h 1286209"/>
              <a:gd name="connsiteX9" fmla="*/ 7086790 w 10905067"/>
              <a:gd name="connsiteY9" fmla="*/ 42863 h 1286209"/>
              <a:gd name="connsiteX10" fmla="*/ 7496365 w 10905067"/>
              <a:gd name="connsiteY10" fmla="*/ 63500 h 1286209"/>
              <a:gd name="connsiteX11" fmla="*/ 7888478 w 10905067"/>
              <a:gd name="connsiteY11" fmla="*/ 85725 h 1286209"/>
              <a:gd name="connsiteX12" fmla="*/ 8264715 w 10905067"/>
              <a:gd name="connsiteY12" fmla="*/ 109538 h 1286209"/>
              <a:gd name="connsiteX13" fmla="*/ 8621902 w 10905067"/>
              <a:gd name="connsiteY13" fmla="*/ 134938 h 1286209"/>
              <a:gd name="connsiteX14" fmla="*/ 8961628 w 10905067"/>
              <a:gd name="connsiteY14" fmla="*/ 161925 h 1286209"/>
              <a:gd name="connsiteX15" fmla="*/ 9277540 w 10905067"/>
              <a:gd name="connsiteY15" fmla="*/ 190500 h 1286209"/>
              <a:gd name="connsiteX16" fmla="*/ 9574402 w 10905067"/>
              <a:gd name="connsiteY16" fmla="*/ 219075 h 1286209"/>
              <a:gd name="connsiteX17" fmla="*/ 9847452 w 10905067"/>
              <a:gd name="connsiteY17" fmla="*/ 247650 h 1286209"/>
              <a:gd name="connsiteX18" fmla="*/ 10098278 w 10905067"/>
              <a:gd name="connsiteY18" fmla="*/ 274638 h 1286209"/>
              <a:gd name="connsiteX19" fmla="*/ 10320528 w 10905067"/>
              <a:gd name="connsiteY19" fmla="*/ 300038 h 1286209"/>
              <a:gd name="connsiteX20" fmla="*/ 10520552 w 10905067"/>
              <a:gd name="connsiteY20" fmla="*/ 323850 h 1286209"/>
              <a:gd name="connsiteX21" fmla="*/ 10690415 w 10905067"/>
              <a:gd name="connsiteY21" fmla="*/ 344488 h 1286209"/>
              <a:gd name="connsiteX22" fmla="*/ 10831702 w 10905067"/>
              <a:gd name="connsiteY22" fmla="*/ 363538 h 1286209"/>
              <a:gd name="connsiteX23" fmla="*/ 10905067 w 10905067"/>
              <a:gd name="connsiteY23" fmla="*/ 373678 h 1286209"/>
              <a:gd name="connsiteX24" fmla="*/ 10905067 w 10905067"/>
              <a:gd name="connsiteY24" fmla="*/ 1286209 h 1286209"/>
              <a:gd name="connsiteX25" fmla="*/ 0 w 10905067"/>
              <a:gd name="connsiteY25" fmla="*/ 1286209 h 1286209"/>
              <a:gd name="connsiteX26" fmla="*/ 0 w 10905067"/>
              <a:gd name="connsiteY26" fmla="*/ 369898 h 1286209"/>
              <a:gd name="connsiteX27" fmla="*/ 71628 w 10905067"/>
              <a:gd name="connsiteY27" fmla="*/ 358775 h 1286209"/>
              <a:gd name="connsiteX28" fmla="*/ 327215 w 10905067"/>
              <a:gd name="connsiteY28" fmla="*/ 320675 h 1286209"/>
              <a:gd name="connsiteX29" fmla="*/ 582802 w 10905067"/>
              <a:gd name="connsiteY29" fmla="*/ 284163 h 1286209"/>
              <a:gd name="connsiteX30" fmla="*/ 839978 w 10905067"/>
              <a:gd name="connsiteY30" fmla="*/ 252413 h 1286209"/>
              <a:gd name="connsiteX31" fmla="*/ 1095565 w 10905067"/>
              <a:gd name="connsiteY31" fmla="*/ 220663 h 1286209"/>
              <a:gd name="connsiteX32" fmla="*/ 1352740 w 10905067"/>
              <a:gd name="connsiteY32" fmla="*/ 190500 h 1286209"/>
              <a:gd name="connsiteX33" fmla="*/ 1606740 w 10905067"/>
              <a:gd name="connsiteY33" fmla="*/ 165100 h 1286209"/>
              <a:gd name="connsiteX34" fmla="*/ 1863915 w 10905067"/>
              <a:gd name="connsiteY34" fmla="*/ 141288 h 1286209"/>
              <a:gd name="connsiteX35" fmla="*/ 2119502 w 10905067"/>
              <a:gd name="connsiteY35" fmla="*/ 119063 h 1286209"/>
              <a:gd name="connsiteX36" fmla="*/ 2371915 w 10905067"/>
              <a:gd name="connsiteY36" fmla="*/ 100013 h 1286209"/>
              <a:gd name="connsiteX37" fmla="*/ 2625915 w 10905067"/>
              <a:gd name="connsiteY37" fmla="*/ 80963 h 1286209"/>
              <a:gd name="connsiteX38" fmla="*/ 2878328 w 10905067"/>
              <a:gd name="connsiteY38" fmla="*/ 65088 h 1286209"/>
              <a:gd name="connsiteX39" fmla="*/ 3129153 w 10905067"/>
              <a:gd name="connsiteY39" fmla="*/ 52388 h 1286209"/>
              <a:gd name="connsiteX40" fmla="*/ 3379978 w 10905067"/>
              <a:gd name="connsiteY40" fmla="*/ 39688 h 1286209"/>
              <a:gd name="connsiteX41" fmla="*/ 3627628 w 10905067"/>
              <a:gd name="connsiteY41" fmla="*/ 28575 h 1286209"/>
              <a:gd name="connsiteX42" fmla="*/ 3873690 w 10905067"/>
              <a:gd name="connsiteY42" fmla="*/ 20638 h 1286209"/>
              <a:gd name="connsiteX43" fmla="*/ 4119754 w 10905067"/>
              <a:gd name="connsiteY43" fmla="*/ 14288 h 1286209"/>
              <a:gd name="connsiteX44" fmla="*/ 4362640 w 10905067"/>
              <a:gd name="connsiteY44" fmla="*/ 7938 h 1286209"/>
              <a:gd name="connsiteX45" fmla="*/ 4603941 w 10905067"/>
              <a:gd name="connsiteY45" fmla="*/ 4763 h 1286209"/>
              <a:gd name="connsiteX46" fmla="*/ 4843653 w 10905067"/>
              <a:gd name="connsiteY46" fmla="*/ 1588 h 1286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905067" h="1286209">
                <a:moveTo>
                  <a:pt x="5080191" y="0"/>
                </a:moveTo>
                <a:lnTo>
                  <a:pt x="5315140" y="1588"/>
                </a:lnTo>
                <a:lnTo>
                  <a:pt x="5546915" y="1588"/>
                </a:lnTo>
                <a:lnTo>
                  <a:pt x="5777103" y="4763"/>
                </a:lnTo>
                <a:lnTo>
                  <a:pt x="6002528" y="9525"/>
                </a:lnTo>
                <a:lnTo>
                  <a:pt x="6226365" y="14288"/>
                </a:lnTo>
                <a:lnTo>
                  <a:pt x="6445440" y="19050"/>
                </a:lnTo>
                <a:lnTo>
                  <a:pt x="6662928" y="26988"/>
                </a:lnTo>
                <a:lnTo>
                  <a:pt x="6877240" y="34925"/>
                </a:lnTo>
                <a:lnTo>
                  <a:pt x="7086790" y="42863"/>
                </a:lnTo>
                <a:lnTo>
                  <a:pt x="7496365" y="63500"/>
                </a:lnTo>
                <a:lnTo>
                  <a:pt x="7888478" y="85725"/>
                </a:lnTo>
                <a:lnTo>
                  <a:pt x="8264715" y="109538"/>
                </a:lnTo>
                <a:lnTo>
                  <a:pt x="8621902" y="134938"/>
                </a:lnTo>
                <a:lnTo>
                  <a:pt x="8961628" y="161925"/>
                </a:lnTo>
                <a:lnTo>
                  <a:pt x="9277540" y="190500"/>
                </a:lnTo>
                <a:lnTo>
                  <a:pt x="9574402" y="219075"/>
                </a:lnTo>
                <a:lnTo>
                  <a:pt x="9847452" y="247650"/>
                </a:lnTo>
                <a:lnTo>
                  <a:pt x="10098278" y="274638"/>
                </a:lnTo>
                <a:lnTo>
                  <a:pt x="10320528" y="300038"/>
                </a:lnTo>
                <a:lnTo>
                  <a:pt x="10520552" y="323850"/>
                </a:lnTo>
                <a:lnTo>
                  <a:pt x="10690415" y="344488"/>
                </a:lnTo>
                <a:lnTo>
                  <a:pt x="10831702" y="363538"/>
                </a:lnTo>
                <a:lnTo>
                  <a:pt x="10905067" y="373678"/>
                </a:lnTo>
                <a:lnTo>
                  <a:pt x="10905067" y="1286209"/>
                </a:lnTo>
                <a:lnTo>
                  <a:pt x="0" y="1286209"/>
                </a:lnTo>
                <a:lnTo>
                  <a:pt x="0" y="369898"/>
                </a:lnTo>
                <a:lnTo>
                  <a:pt x="71628" y="358775"/>
                </a:lnTo>
                <a:lnTo>
                  <a:pt x="327215" y="320675"/>
                </a:lnTo>
                <a:lnTo>
                  <a:pt x="582802" y="284163"/>
                </a:lnTo>
                <a:lnTo>
                  <a:pt x="839978" y="252413"/>
                </a:lnTo>
                <a:lnTo>
                  <a:pt x="1095565" y="220663"/>
                </a:lnTo>
                <a:lnTo>
                  <a:pt x="1352740" y="190500"/>
                </a:lnTo>
                <a:lnTo>
                  <a:pt x="1606740" y="165100"/>
                </a:lnTo>
                <a:lnTo>
                  <a:pt x="1863915" y="141288"/>
                </a:lnTo>
                <a:lnTo>
                  <a:pt x="2119502" y="119063"/>
                </a:lnTo>
                <a:lnTo>
                  <a:pt x="2371915" y="100013"/>
                </a:lnTo>
                <a:lnTo>
                  <a:pt x="2625915" y="80963"/>
                </a:lnTo>
                <a:lnTo>
                  <a:pt x="2878328" y="65088"/>
                </a:lnTo>
                <a:lnTo>
                  <a:pt x="3129153" y="52388"/>
                </a:lnTo>
                <a:lnTo>
                  <a:pt x="3379978" y="39688"/>
                </a:lnTo>
                <a:lnTo>
                  <a:pt x="3627628" y="28575"/>
                </a:lnTo>
                <a:lnTo>
                  <a:pt x="3873690" y="20638"/>
                </a:lnTo>
                <a:lnTo>
                  <a:pt x="4119754" y="14288"/>
                </a:lnTo>
                <a:lnTo>
                  <a:pt x="4362640" y="7938"/>
                </a:lnTo>
                <a:lnTo>
                  <a:pt x="4603941" y="4763"/>
                </a:lnTo>
                <a:lnTo>
                  <a:pt x="4843653" y="15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40" name="Freeform: Shape 33">
            <a:extLst>
              <a:ext uri="{FF2B5EF4-FFF2-40B4-BE49-F238E27FC236}">
                <a16:creationId xmlns:a16="http://schemas.microsoft.com/office/drawing/2014/main" id="{EAD90F04-D443-4614-ABB4-A6349DEF7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0371525">
            <a:off x="608200" y="4896291"/>
            <a:ext cx="2950805" cy="383231"/>
          </a:xfrm>
          <a:custGeom>
            <a:avLst/>
            <a:gdLst>
              <a:gd name="connsiteX0" fmla="*/ 291475 w 2950805"/>
              <a:gd name="connsiteY0" fmla="*/ 202393 h 383231"/>
              <a:gd name="connsiteX1" fmla="*/ 28045 w 2950805"/>
              <a:gd name="connsiteY1" fmla="*/ 159496 h 383231"/>
              <a:gd name="connsiteX2" fmla="*/ 0 w 2950805"/>
              <a:gd name="connsiteY2" fmla="*/ 92328 h 383231"/>
              <a:gd name="connsiteX3" fmla="*/ 175858 w 2950805"/>
              <a:gd name="connsiteY3" fmla="*/ 101244 h 383231"/>
              <a:gd name="connsiteX4" fmla="*/ 265932 w 2950805"/>
              <a:gd name="connsiteY4" fmla="*/ 104578 h 383231"/>
              <a:gd name="connsiteX5" fmla="*/ 357986 w 2950805"/>
              <a:gd name="connsiteY5" fmla="*/ 108078 h 383231"/>
              <a:gd name="connsiteX6" fmla="*/ 451359 w 2950805"/>
              <a:gd name="connsiteY6" fmla="*/ 111411 h 383231"/>
              <a:gd name="connsiteX7" fmla="*/ 545392 w 2950805"/>
              <a:gd name="connsiteY7" fmla="*/ 113495 h 383231"/>
              <a:gd name="connsiteX8" fmla="*/ 641075 w 2950805"/>
              <a:gd name="connsiteY8" fmla="*/ 115495 h 383231"/>
              <a:gd name="connsiteX9" fmla="*/ 738407 w 2950805"/>
              <a:gd name="connsiteY9" fmla="*/ 117578 h 383231"/>
              <a:gd name="connsiteX10" fmla="*/ 837060 w 2950805"/>
              <a:gd name="connsiteY10" fmla="*/ 118995 h 383231"/>
              <a:gd name="connsiteX11" fmla="*/ 936702 w 2950805"/>
              <a:gd name="connsiteY11" fmla="*/ 118995 h 383231"/>
              <a:gd name="connsiteX12" fmla="*/ 1037663 w 2950805"/>
              <a:gd name="connsiteY12" fmla="*/ 119578 h 383231"/>
              <a:gd name="connsiteX13" fmla="*/ 1139615 w 2950805"/>
              <a:gd name="connsiteY13" fmla="*/ 118995 h 383231"/>
              <a:gd name="connsiteX14" fmla="*/ 1242557 w 2950805"/>
              <a:gd name="connsiteY14" fmla="*/ 117578 h 383231"/>
              <a:gd name="connsiteX15" fmla="*/ 1345828 w 2950805"/>
              <a:gd name="connsiteY15" fmla="*/ 116245 h 383231"/>
              <a:gd name="connsiteX16" fmla="*/ 1450419 w 2950805"/>
              <a:gd name="connsiteY16" fmla="*/ 113495 h 383231"/>
              <a:gd name="connsiteX17" fmla="*/ 1556330 w 2950805"/>
              <a:gd name="connsiteY17" fmla="*/ 110828 h 383231"/>
              <a:gd name="connsiteX18" fmla="*/ 1661581 w 2950805"/>
              <a:gd name="connsiteY18" fmla="*/ 107328 h 383231"/>
              <a:gd name="connsiteX19" fmla="*/ 1768152 w 2950805"/>
              <a:gd name="connsiteY19" fmla="*/ 102661 h 383231"/>
              <a:gd name="connsiteX20" fmla="*/ 1876043 w 2950805"/>
              <a:gd name="connsiteY20" fmla="*/ 97161 h 383231"/>
              <a:gd name="connsiteX21" fmla="*/ 1983933 w 2950805"/>
              <a:gd name="connsiteY21" fmla="*/ 91744 h 383231"/>
              <a:gd name="connsiteX22" fmla="*/ 2091824 w 2950805"/>
              <a:gd name="connsiteY22" fmla="*/ 84827 h 383231"/>
              <a:gd name="connsiteX23" fmla="*/ 2201694 w 2950805"/>
              <a:gd name="connsiteY23" fmla="*/ 76661 h 383231"/>
              <a:gd name="connsiteX24" fmla="*/ 2309585 w 2950805"/>
              <a:gd name="connsiteY24" fmla="*/ 68494 h 383231"/>
              <a:gd name="connsiteX25" fmla="*/ 2419455 w 2950805"/>
              <a:gd name="connsiteY25" fmla="*/ 58911 h 383231"/>
              <a:gd name="connsiteX26" fmla="*/ 2530315 w 2950805"/>
              <a:gd name="connsiteY26" fmla="*/ 48660 h 383231"/>
              <a:gd name="connsiteX27" fmla="*/ 2639196 w 2950805"/>
              <a:gd name="connsiteY27" fmla="*/ 37743 h 383231"/>
              <a:gd name="connsiteX28" fmla="*/ 2749396 w 2950805"/>
              <a:gd name="connsiteY28" fmla="*/ 24910 h 383231"/>
              <a:gd name="connsiteX29" fmla="*/ 2859596 w 2950805"/>
              <a:gd name="connsiteY29" fmla="*/ 11243 h 383231"/>
              <a:gd name="connsiteX30" fmla="*/ 2950805 w 2950805"/>
              <a:gd name="connsiteY30" fmla="*/ 0 h 383231"/>
              <a:gd name="connsiteX31" fmla="*/ 2902791 w 2950805"/>
              <a:gd name="connsiteY31" fmla="*/ 383231 h 383231"/>
              <a:gd name="connsiteX32" fmla="*/ 2514370 w 2950805"/>
              <a:gd name="connsiteY32" fmla="*/ 369898 h 383231"/>
              <a:gd name="connsiteX33" fmla="*/ 291475 w 2950805"/>
              <a:gd name="connsiteY33" fmla="*/ 202393 h 38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950805" h="383231">
                <a:moveTo>
                  <a:pt x="291475" y="202393"/>
                </a:moveTo>
                <a:cubicBezTo>
                  <a:pt x="185555" y="188236"/>
                  <a:pt x="96136" y="173860"/>
                  <a:pt x="28045" y="159496"/>
                </a:cubicBezTo>
                <a:cubicBezTo>
                  <a:pt x="18807" y="137078"/>
                  <a:pt x="9238" y="114745"/>
                  <a:pt x="0" y="92328"/>
                </a:cubicBezTo>
                <a:lnTo>
                  <a:pt x="175858" y="101244"/>
                </a:lnTo>
                <a:lnTo>
                  <a:pt x="265932" y="104578"/>
                </a:lnTo>
                <a:lnTo>
                  <a:pt x="357986" y="108078"/>
                </a:lnTo>
                <a:lnTo>
                  <a:pt x="451359" y="111411"/>
                </a:lnTo>
                <a:lnTo>
                  <a:pt x="545392" y="113495"/>
                </a:lnTo>
                <a:lnTo>
                  <a:pt x="641075" y="115495"/>
                </a:lnTo>
                <a:lnTo>
                  <a:pt x="738407" y="117578"/>
                </a:lnTo>
                <a:lnTo>
                  <a:pt x="837060" y="118995"/>
                </a:lnTo>
                <a:lnTo>
                  <a:pt x="936702" y="118995"/>
                </a:lnTo>
                <a:lnTo>
                  <a:pt x="1037663" y="119578"/>
                </a:lnTo>
                <a:lnTo>
                  <a:pt x="1139615" y="118995"/>
                </a:lnTo>
                <a:lnTo>
                  <a:pt x="1242557" y="117578"/>
                </a:lnTo>
                <a:lnTo>
                  <a:pt x="1345828" y="116245"/>
                </a:lnTo>
                <a:lnTo>
                  <a:pt x="1450419" y="113495"/>
                </a:lnTo>
                <a:lnTo>
                  <a:pt x="1556330" y="110828"/>
                </a:lnTo>
                <a:lnTo>
                  <a:pt x="1661581" y="107328"/>
                </a:lnTo>
                <a:lnTo>
                  <a:pt x="1768152" y="102661"/>
                </a:lnTo>
                <a:lnTo>
                  <a:pt x="1876043" y="97161"/>
                </a:lnTo>
                <a:lnTo>
                  <a:pt x="1983933" y="91744"/>
                </a:lnTo>
                <a:lnTo>
                  <a:pt x="2091824" y="84827"/>
                </a:lnTo>
                <a:lnTo>
                  <a:pt x="2201694" y="76661"/>
                </a:lnTo>
                <a:lnTo>
                  <a:pt x="2309585" y="68494"/>
                </a:lnTo>
                <a:lnTo>
                  <a:pt x="2419455" y="58911"/>
                </a:lnTo>
                <a:lnTo>
                  <a:pt x="2530315" y="48660"/>
                </a:lnTo>
                <a:lnTo>
                  <a:pt x="2639196" y="37743"/>
                </a:lnTo>
                <a:lnTo>
                  <a:pt x="2749396" y="24910"/>
                </a:lnTo>
                <a:lnTo>
                  <a:pt x="2859596" y="11243"/>
                </a:lnTo>
                <a:lnTo>
                  <a:pt x="2950805" y="0"/>
                </a:lnTo>
                <a:lnTo>
                  <a:pt x="2902791" y="383231"/>
                </a:lnTo>
                <a:lnTo>
                  <a:pt x="2514370" y="369898"/>
                </a:lnTo>
                <a:cubicBezTo>
                  <a:pt x="1763175" y="338523"/>
                  <a:pt x="821072" y="273180"/>
                  <a:pt x="291475" y="202393"/>
                </a:cubicBez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pic>
        <p:nvPicPr>
          <p:cNvPr id="5" name="Content Placeholder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81FDB363-B548-EC43-B480-274C508A13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8794" b="-2"/>
          <a:stretch/>
        </p:blipFill>
        <p:spPr>
          <a:xfrm>
            <a:off x="643466" y="652992"/>
            <a:ext cx="5452532" cy="4654756"/>
          </a:xfrm>
          <a:custGeom>
            <a:avLst/>
            <a:gdLst/>
            <a:ahLst/>
            <a:cxnLst/>
            <a:rect l="l" t="t" r="r" b="b"/>
            <a:pathLst>
              <a:path w="5452532" h="4654756">
                <a:moveTo>
                  <a:pt x="0" y="0"/>
                </a:moveTo>
                <a:lnTo>
                  <a:pt x="5452532" y="0"/>
                </a:lnTo>
                <a:lnTo>
                  <a:pt x="5452532" y="4286446"/>
                </a:lnTo>
                <a:lnTo>
                  <a:pt x="5315140" y="4286446"/>
                </a:lnTo>
                <a:lnTo>
                  <a:pt x="5080191" y="4284858"/>
                </a:lnTo>
                <a:lnTo>
                  <a:pt x="4843653" y="4286446"/>
                </a:lnTo>
                <a:lnTo>
                  <a:pt x="4603941" y="4289621"/>
                </a:lnTo>
                <a:lnTo>
                  <a:pt x="4362640" y="4292796"/>
                </a:lnTo>
                <a:lnTo>
                  <a:pt x="4119754" y="4299146"/>
                </a:lnTo>
                <a:lnTo>
                  <a:pt x="3873690" y="4305496"/>
                </a:lnTo>
                <a:lnTo>
                  <a:pt x="3627628" y="4313433"/>
                </a:lnTo>
                <a:lnTo>
                  <a:pt x="3379978" y="4324546"/>
                </a:lnTo>
                <a:lnTo>
                  <a:pt x="3129153" y="4337246"/>
                </a:lnTo>
                <a:lnTo>
                  <a:pt x="2878328" y="4349946"/>
                </a:lnTo>
                <a:lnTo>
                  <a:pt x="2625915" y="4365821"/>
                </a:lnTo>
                <a:lnTo>
                  <a:pt x="2371915" y="4384871"/>
                </a:lnTo>
                <a:lnTo>
                  <a:pt x="2119502" y="4403921"/>
                </a:lnTo>
                <a:lnTo>
                  <a:pt x="1863915" y="4426146"/>
                </a:lnTo>
                <a:lnTo>
                  <a:pt x="1606740" y="4449958"/>
                </a:lnTo>
                <a:lnTo>
                  <a:pt x="1352740" y="4475358"/>
                </a:lnTo>
                <a:lnTo>
                  <a:pt x="1095565" y="4505521"/>
                </a:lnTo>
                <a:lnTo>
                  <a:pt x="839978" y="4537271"/>
                </a:lnTo>
                <a:lnTo>
                  <a:pt x="582802" y="4569021"/>
                </a:lnTo>
                <a:lnTo>
                  <a:pt x="327215" y="4605533"/>
                </a:lnTo>
                <a:lnTo>
                  <a:pt x="71628" y="4643633"/>
                </a:lnTo>
                <a:lnTo>
                  <a:pt x="0" y="4654756"/>
                </a:lnTo>
                <a:close/>
              </a:path>
            </a:pathLst>
          </a:custGeom>
        </p:spPr>
      </p:pic>
      <p:pic>
        <p:nvPicPr>
          <p:cNvPr id="11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ADED104-9933-1548-9986-11611B1F599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273" b="2"/>
          <a:stretch/>
        </p:blipFill>
        <p:spPr>
          <a:xfrm>
            <a:off x="6096002" y="652992"/>
            <a:ext cx="5452532" cy="4703084"/>
          </a:xfrm>
          <a:custGeom>
            <a:avLst/>
            <a:gdLst/>
            <a:ahLst/>
            <a:cxnLst/>
            <a:rect l="l" t="t" r="r" b="b"/>
            <a:pathLst>
              <a:path w="5452532" h="4703084">
                <a:moveTo>
                  <a:pt x="0" y="0"/>
                </a:moveTo>
                <a:lnTo>
                  <a:pt x="5452532" y="0"/>
                </a:lnTo>
                <a:lnTo>
                  <a:pt x="5452532" y="4703084"/>
                </a:lnTo>
                <a:lnTo>
                  <a:pt x="5452531" y="4703084"/>
                </a:lnTo>
                <a:lnTo>
                  <a:pt x="5452531" y="4658536"/>
                </a:lnTo>
                <a:lnTo>
                  <a:pt x="5379166" y="4648396"/>
                </a:lnTo>
                <a:lnTo>
                  <a:pt x="5237879" y="4629346"/>
                </a:lnTo>
                <a:lnTo>
                  <a:pt x="5068016" y="4608708"/>
                </a:lnTo>
                <a:lnTo>
                  <a:pt x="4867992" y="4584896"/>
                </a:lnTo>
                <a:lnTo>
                  <a:pt x="4645742" y="4559496"/>
                </a:lnTo>
                <a:lnTo>
                  <a:pt x="4394916" y="4532508"/>
                </a:lnTo>
                <a:lnTo>
                  <a:pt x="4121866" y="4503933"/>
                </a:lnTo>
                <a:lnTo>
                  <a:pt x="3825004" y="4475358"/>
                </a:lnTo>
                <a:lnTo>
                  <a:pt x="3509092" y="4446783"/>
                </a:lnTo>
                <a:lnTo>
                  <a:pt x="3169366" y="4419796"/>
                </a:lnTo>
                <a:lnTo>
                  <a:pt x="2812179" y="4394396"/>
                </a:lnTo>
                <a:lnTo>
                  <a:pt x="2435942" y="4370583"/>
                </a:lnTo>
                <a:lnTo>
                  <a:pt x="2043829" y="4348358"/>
                </a:lnTo>
                <a:lnTo>
                  <a:pt x="1634254" y="4327721"/>
                </a:lnTo>
                <a:lnTo>
                  <a:pt x="1424704" y="4319783"/>
                </a:lnTo>
                <a:lnTo>
                  <a:pt x="1210392" y="4311846"/>
                </a:lnTo>
                <a:lnTo>
                  <a:pt x="992904" y="4303908"/>
                </a:lnTo>
                <a:lnTo>
                  <a:pt x="773829" y="4299146"/>
                </a:lnTo>
                <a:lnTo>
                  <a:pt x="549992" y="4294383"/>
                </a:lnTo>
                <a:lnTo>
                  <a:pt x="324567" y="4289621"/>
                </a:lnTo>
                <a:lnTo>
                  <a:pt x="94379" y="4286446"/>
                </a:lnTo>
                <a:lnTo>
                  <a:pt x="0" y="4286446"/>
                </a:lnTo>
                <a:close/>
              </a:path>
            </a:pathLst>
          </a:cu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39DF1D7A-1D75-4C7F-927F-64A34943C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11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F3005-1815-D348-AAE4-57D0596F2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endParaRPr lang="en-US">
              <a:solidFill>
                <a:srgbClr val="EBEBEB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32A51C-8242-AE47-A98B-80F1AF309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075" y="2998733"/>
            <a:ext cx="7962900" cy="1028700"/>
          </a:xfrm>
          <a:prstGeom prst="rect">
            <a:avLst/>
          </a:prstGeom>
        </p:spPr>
      </p:pic>
      <p:pic>
        <p:nvPicPr>
          <p:cNvPr id="7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5881CE2C-94B6-3849-A079-07B255EB0F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4198" y="4208243"/>
            <a:ext cx="8336653" cy="1552575"/>
          </a:xfrm>
        </p:spPr>
      </p:pic>
    </p:spTree>
    <p:extLst>
      <p:ext uri="{BB962C8B-B14F-4D97-AF65-F5344CB8AC3E}">
        <p14:creationId xmlns:p14="http://schemas.microsoft.com/office/powerpoint/2010/main" val="1225515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24D37-C1F3-814B-B90D-BCBD83947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DBEA2602-6ADD-E848-B887-A3892026B9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730" y="2515128"/>
            <a:ext cx="6544470" cy="206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096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65</TotalTime>
  <Words>108</Words>
  <Application>Microsoft Macintosh PowerPoint</Application>
  <PresentationFormat>Widescreen</PresentationFormat>
  <Paragraphs>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Multi-Morbidity Ontological Adjustment of Scoring</vt:lpstr>
      <vt:lpstr>ONTOLOGICAL PURPOSE</vt:lpstr>
      <vt:lpstr>Importing the file  Download the file from the online course Right click on database Go to task and select import flat file Change the following  a_b =a+b  a_c= a+c  b_d=b+d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spatel57</dc:creator>
  <cp:lastModifiedBy>spatel57</cp:lastModifiedBy>
  <cp:revision>4</cp:revision>
  <dcterms:created xsi:type="dcterms:W3CDTF">2021-03-25T04:16:01Z</dcterms:created>
  <dcterms:modified xsi:type="dcterms:W3CDTF">2021-03-25T12:16:06Z</dcterms:modified>
</cp:coreProperties>
</file>