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278" r:id="rId3"/>
    <p:sldId id="279" r:id="rId4"/>
    <p:sldId id="280" r:id="rId5"/>
    <p:sldId id="281" r:id="rId6"/>
    <p:sldId id="282" r:id="rId7"/>
    <p:sldId id="283" r:id="rId8"/>
    <p:sldId id="285" r:id="rId9"/>
    <p:sldId id="286" r:id="rId10"/>
    <p:sldId id="322" r:id="rId11"/>
    <p:sldId id="284" r:id="rId12"/>
    <p:sldId id="287" r:id="rId13"/>
    <p:sldId id="288" r:id="rId14"/>
    <p:sldId id="289" r:id="rId15"/>
    <p:sldId id="290" r:id="rId16"/>
    <p:sldId id="291"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23" r:id="rId34"/>
    <p:sldId id="309" r:id="rId35"/>
    <p:sldId id="324" r:id="rId36"/>
    <p:sldId id="311" r:id="rId37"/>
    <p:sldId id="312"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40" autoAdjust="0"/>
  </p:normalViewPr>
  <p:slideViewPr>
    <p:cSldViewPr snapToGrid="0">
      <p:cViewPr varScale="1">
        <p:scale>
          <a:sx n="74" d="100"/>
          <a:sy n="74" d="100"/>
        </p:scale>
        <p:origin x="9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EB324-464F-40E8-B206-01CD1BCBA27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3A493-AF8B-40BD-8A5D-C5EB9CA8C72D}" type="slidenum">
              <a:rPr lang="en-US" smtClean="0"/>
              <a:t>‹#›</a:t>
            </a:fld>
            <a:endParaRPr lang="en-US"/>
          </a:p>
        </p:txBody>
      </p:sp>
    </p:spTree>
    <p:extLst>
      <p:ext uri="{BB962C8B-B14F-4D97-AF65-F5344CB8AC3E}">
        <p14:creationId xmlns:p14="http://schemas.microsoft.com/office/powerpoint/2010/main" val="256870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slides show you how to create the database in All of Us for the missing value project,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D3BF9-445E-658B-B2E4-5194565FF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1438C-4915-49C7-921D-71C37FE89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5D851-0FD6-7764-BFE7-DD7BBE376872}"/>
              </a:ext>
            </a:extLst>
          </p:cNvPr>
          <p:cNvSpPr>
            <a:spLocks noGrp="1"/>
          </p:cNvSpPr>
          <p:nvPr>
            <p:ph type="body" idx="1"/>
          </p:nvPr>
        </p:nvSpPr>
        <p:spPr/>
        <p:txBody>
          <a:bodyPr/>
          <a:lstStyle/>
          <a:p>
            <a:r>
              <a:rPr lang="en-US" dirty="0"/>
              <a:t>It then loops through the sorted data, calculating the end date and dosage days for each period of continuous antidepressant use. If a gap of more than 4 weeks is detected between consecutive doses, it considers the previous period as a completed trial and starts a new trial. </a:t>
            </a:r>
          </a:p>
        </p:txBody>
      </p:sp>
      <p:sp>
        <p:nvSpPr>
          <p:cNvPr id="4" name="Slide Number Placeholder 3">
            <a:extLst>
              <a:ext uri="{FF2B5EF4-FFF2-40B4-BE49-F238E27FC236}">
                <a16:creationId xmlns:a16="http://schemas.microsoft.com/office/drawing/2014/main" id="{CE524033-0C66-274E-415F-40F6EFFF8A4F}"/>
              </a:ext>
            </a:extLst>
          </p:cNvPr>
          <p:cNvSpPr>
            <a:spLocks noGrp="1"/>
          </p:cNvSpPr>
          <p:nvPr>
            <p:ph type="sldNum" sz="quarter" idx="5"/>
          </p:nvPr>
        </p:nvSpPr>
        <p:spPr/>
        <p:txBody>
          <a:bodyPr/>
          <a:lstStyle/>
          <a:p>
            <a:fld id="{4223A493-AF8B-40BD-8A5D-C5EB9CA8C72D}" type="slidenum">
              <a:rPr lang="en-US" smtClean="0"/>
              <a:t>10</a:t>
            </a:fld>
            <a:endParaRPr lang="en-US"/>
          </a:p>
        </p:txBody>
      </p:sp>
    </p:spTree>
    <p:extLst>
      <p:ext uri="{BB962C8B-B14F-4D97-AF65-F5344CB8AC3E}">
        <p14:creationId xmlns:p14="http://schemas.microsoft.com/office/powerpoint/2010/main" val="419911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row, the function calculates the end date and dosage days, updating the trial's end date and total dosage accordingly. The results for each trial are appended to a list, which is returned at the end of the function.</a:t>
            </a:r>
          </a:p>
        </p:txBody>
      </p:sp>
      <p:sp>
        <p:nvSpPr>
          <p:cNvPr id="4" name="Slide Number Placeholder 3"/>
          <p:cNvSpPr>
            <a:spLocks noGrp="1"/>
          </p:cNvSpPr>
          <p:nvPr>
            <p:ph type="sldNum" sz="quarter" idx="5"/>
          </p:nvPr>
        </p:nvSpPr>
        <p:spPr/>
        <p:txBody>
          <a:bodyPr/>
          <a:lstStyle/>
          <a:p>
            <a:fld id="{4223A493-AF8B-40BD-8A5D-C5EB9CA8C72D}" type="slidenum">
              <a:rPr lang="en-US" smtClean="0"/>
              <a:t>11</a:t>
            </a:fld>
            <a:endParaRPr lang="en-US"/>
          </a:p>
        </p:txBody>
      </p:sp>
    </p:spTree>
    <p:extLst>
      <p:ext uri="{BB962C8B-B14F-4D97-AF65-F5344CB8AC3E}">
        <p14:creationId xmlns:p14="http://schemas.microsoft.com/office/powerpoint/2010/main" val="23980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processes a dataset by iterating over each unique </a:t>
            </a:r>
            <a:r>
              <a:rPr lang="en-US" dirty="0" err="1"/>
              <a:t>person_id</a:t>
            </a:r>
            <a:r>
              <a:rPr lang="en-US" dirty="0"/>
              <a:t> in </a:t>
            </a:r>
            <a:r>
              <a:rPr lang="en-US" dirty="0" err="1"/>
              <a:t>grouped_ad_df</a:t>
            </a:r>
            <a:r>
              <a:rPr lang="en-US" dirty="0"/>
              <a:t> and calling the </a:t>
            </a:r>
            <a:r>
              <a:rPr lang="en-US" dirty="0" err="1"/>
              <a:t>process_person</a:t>
            </a:r>
            <a:r>
              <a:rPr lang="en-US" dirty="0"/>
              <a:t> function to identify and track antidepressant usage periods for each individual. The progress of the loop is visually monitored using a status bar created by </a:t>
            </a:r>
            <a:r>
              <a:rPr lang="en-US" dirty="0" err="1"/>
              <a:t>tqdm</a:t>
            </a:r>
            <a:r>
              <a:rPr lang="en-US" dirty="0"/>
              <a:t>.</a:t>
            </a:r>
          </a:p>
        </p:txBody>
      </p:sp>
      <p:sp>
        <p:nvSpPr>
          <p:cNvPr id="4" name="Slide Number Placeholder 3"/>
          <p:cNvSpPr>
            <a:spLocks noGrp="1"/>
          </p:cNvSpPr>
          <p:nvPr>
            <p:ph type="sldNum" sz="quarter" idx="5"/>
          </p:nvPr>
        </p:nvSpPr>
        <p:spPr/>
        <p:txBody>
          <a:bodyPr/>
          <a:lstStyle/>
          <a:p>
            <a:fld id="{4223A493-AF8B-40BD-8A5D-C5EB9CA8C72D}" type="slidenum">
              <a:rPr lang="en-US" smtClean="0"/>
              <a:t>12</a:t>
            </a:fld>
            <a:endParaRPr lang="en-US"/>
          </a:p>
        </p:txBody>
      </p:sp>
    </p:spTree>
    <p:extLst>
      <p:ext uri="{BB962C8B-B14F-4D97-AF65-F5344CB8AC3E}">
        <p14:creationId xmlns:p14="http://schemas.microsoft.com/office/powerpoint/2010/main" val="254890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step utilizes the info() method from the pandas library to display a summary of the </a:t>
            </a:r>
            <a:r>
              <a:rPr lang="en-US" dirty="0" err="1"/>
              <a:t>ad_dates_df</a:t>
            </a:r>
            <a:r>
              <a:rPr lang="en-US" dirty="0"/>
              <a:t> </a:t>
            </a:r>
            <a:r>
              <a:rPr lang="en-US" dirty="0" err="1"/>
              <a:t>DataFrame</a:t>
            </a:r>
            <a:r>
              <a:rPr lang="en-US" dirty="0"/>
              <a:t>.</a:t>
            </a:r>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13</a:t>
            </a:fld>
            <a:endParaRPr lang="en-US"/>
          </a:p>
        </p:txBody>
      </p:sp>
    </p:spTree>
    <p:extLst>
      <p:ext uri="{BB962C8B-B14F-4D97-AF65-F5344CB8AC3E}">
        <p14:creationId xmlns:p14="http://schemas.microsoft.com/office/powerpoint/2010/main" val="414267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aim to identify antidepressant trials that lasted 70 days or more. To achieve this, we create a new column in the </a:t>
            </a:r>
            <a:r>
              <a:rPr lang="en-US" dirty="0" err="1"/>
              <a:t>ad_dates_df</a:t>
            </a:r>
            <a:r>
              <a:rPr lang="en-US" dirty="0"/>
              <a:t> </a:t>
            </a:r>
            <a:r>
              <a:rPr lang="en-US" dirty="0" err="1"/>
              <a:t>DataFrame</a:t>
            </a:r>
            <a:r>
              <a:rPr lang="en-US" dirty="0"/>
              <a:t> called dose_70p.</a:t>
            </a:r>
          </a:p>
        </p:txBody>
      </p:sp>
      <p:sp>
        <p:nvSpPr>
          <p:cNvPr id="4" name="Slide Number Placeholder 3"/>
          <p:cNvSpPr>
            <a:spLocks noGrp="1"/>
          </p:cNvSpPr>
          <p:nvPr>
            <p:ph type="sldNum" sz="quarter" idx="5"/>
          </p:nvPr>
        </p:nvSpPr>
        <p:spPr/>
        <p:txBody>
          <a:bodyPr/>
          <a:lstStyle/>
          <a:p>
            <a:fld id="{4223A493-AF8B-40BD-8A5D-C5EB9CA8C72D}" type="slidenum">
              <a:rPr lang="en-US" smtClean="0"/>
              <a:t>14</a:t>
            </a:fld>
            <a:endParaRPr lang="en-US"/>
          </a:p>
        </p:txBody>
      </p:sp>
    </p:spTree>
    <p:extLst>
      <p:ext uri="{BB962C8B-B14F-4D97-AF65-F5344CB8AC3E}">
        <p14:creationId xmlns:p14="http://schemas.microsoft.com/office/powerpoint/2010/main" val="52736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column dose_70p will be assigned a value of 1 if the </a:t>
            </a:r>
            <a:r>
              <a:rPr lang="en-US" dirty="0" err="1"/>
              <a:t>dosage_days</a:t>
            </a:r>
            <a:r>
              <a:rPr lang="en-US" dirty="0"/>
              <a:t> for a given trial are greater than or equal to 70, or 0 if the </a:t>
            </a:r>
            <a:r>
              <a:rPr lang="en-US" dirty="0" err="1"/>
              <a:t>dosage_days</a:t>
            </a:r>
            <a:r>
              <a:rPr lang="en-US" dirty="0"/>
              <a:t> are less than 70. </a:t>
            </a:r>
          </a:p>
        </p:txBody>
      </p:sp>
      <p:sp>
        <p:nvSpPr>
          <p:cNvPr id="4" name="Slide Number Placeholder 3"/>
          <p:cNvSpPr>
            <a:spLocks noGrp="1"/>
          </p:cNvSpPr>
          <p:nvPr>
            <p:ph type="sldNum" sz="quarter" idx="5"/>
          </p:nvPr>
        </p:nvSpPr>
        <p:spPr/>
        <p:txBody>
          <a:bodyPr/>
          <a:lstStyle/>
          <a:p>
            <a:fld id="{4223A493-AF8B-40BD-8A5D-C5EB9CA8C72D}" type="slidenum">
              <a:rPr lang="en-US" smtClean="0"/>
              <a:t>15</a:t>
            </a:fld>
            <a:endParaRPr lang="en-US"/>
          </a:p>
        </p:txBody>
      </p:sp>
    </p:spTree>
    <p:extLst>
      <p:ext uri="{BB962C8B-B14F-4D97-AF65-F5344CB8AC3E}">
        <p14:creationId xmlns:p14="http://schemas.microsoft.com/office/powerpoint/2010/main" val="186562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sets up the </a:t>
            </a:r>
            <a:r>
              <a:rPr lang="en-US" dirty="0" err="1"/>
              <a:t>pandarallel</a:t>
            </a:r>
            <a:r>
              <a:rPr lang="en-US" dirty="0"/>
              <a:t> library to enable parallel processing of Pandas </a:t>
            </a:r>
            <a:r>
              <a:rPr lang="en-US" dirty="0" err="1"/>
              <a:t>DataFrame</a:t>
            </a:r>
            <a:r>
              <a:rPr lang="en-US" dirty="0"/>
              <a:t> operations, thereby enhancing computational efficiency.</a:t>
            </a:r>
          </a:p>
        </p:txBody>
      </p:sp>
      <p:sp>
        <p:nvSpPr>
          <p:cNvPr id="4" name="Slide Number Placeholder 3"/>
          <p:cNvSpPr>
            <a:spLocks noGrp="1"/>
          </p:cNvSpPr>
          <p:nvPr>
            <p:ph type="sldNum" sz="quarter" idx="5"/>
          </p:nvPr>
        </p:nvSpPr>
        <p:spPr/>
        <p:txBody>
          <a:bodyPr/>
          <a:lstStyle/>
          <a:p>
            <a:fld id="{4223A493-AF8B-40BD-8A5D-C5EB9CA8C72D}" type="slidenum">
              <a:rPr lang="en-US" smtClean="0"/>
              <a:t>16</a:t>
            </a:fld>
            <a:endParaRPr lang="en-US"/>
          </a:p>
        </p:txBody>
      </p:sp>
    </p:spTree>
    <p:extLst>
      <p:ext uri="{BB962C8B-B14F-4D97-AF65-F5344CB8AC3E}">
        <p14:creationId xmlns:p14="http://schemas.microsoft.com/office/powerpoint/2010/main" val="286581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compute_other_ad</a:t>
            </a:r>
            <a:r>
              <a:rPr lang="en-US" dirty="0"/>
              <a:t> function checks if another antidepressant was started within 70 days of the current trial's start for the same individual. If such a concurrent treatment exists, it returns 1; otherwise, it returns 0.</a:t>
            </a:r>
          </a:p>
        </p:txBody>
      </p:sp>
      <p:sp>
        <p:nvSpPr>
          <p:cNvPr id="4" name="Slide Number Placeholder 3"/>
          <p:cNvSpPr>
            <a:spLocks noGrp="1"/>
          </p:cNvSpPr>
          <p:nvPr>
            <p:ph type="sldNum" sz="quarter" idx="5"/>
          </p:nvPr>
        </p:nvSpPr>
        <p:spPr/>
        <p:txBody>
          <a:bodyPr/>
          <a:lstStyle/>
          <a:p>
            <a:fld id="{4223A493-AF8B-40BD-8A5D-C5EB9CA8C72D}" type="slidenum">
              <a:rPr lang="en-US" smtClean="0"/>
              <a:t>17</a:t>
            </a:fld>
            <a:endParaRPr lang="en-US"/>
          </a:p>
        </p:txBody>
      </p:sp>
    </p:spTree>
    <p:extLst>
      <p:ext uri="{BB962C8B-B14F-4D97-AF65-F5344CB8AC3E}">
        <p14:creationId xmlns:p14="http://schemas.microsoft.com/office/powerpoint/2010/main" val="277947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converts the '</a:t>
            </a:r>
            <a:r>
              <a:rPr lang="en-US" dirty="0" err="1"/>
              <a:t>trial_start</a:t>
            </a:r>
            <a:r>
              <a:rPr lang="en-US" dirty="0"/>
              <a:t>' and '</a:t>
            </a:r>
            <a:r>
              <a:rPr lang="en-US" dirty="0" err="1"/>
              <a:t>trial_end</a:t>
            </a:r>
            <a:r>
              <a:rPr lang="en-US" dirty="0"/>
              <a:t>' columns in the </a:t>
            </a:r>
            <a:r>
              <a:rPr lang="en-US" dirty="0" err="1"/>
              <a:t>ad_dates_df</a:t>
            </a:r>
            <a:r>
              <a:rPr lang="en-US" dirty="0"/>
              <a:t> </a:t>
            </a:r>
            <a:r>
              <a:rPr lang="en-US" dirty="0" err="1"/>
              <a:t>DataFrame</a:t>
            </a:r>
            <a:r>
              <a:rPr lang="en-US" dirty="0"/>
              <a:t> to the datetime data type using Pandas' </a:t>
            </a:r>
            <a:r>
              <a:rPr lang="en-US" dirty="0" err="1"/>
              <a:t>to_datetime</a:t>
            </a:r>
            <a:r>
              <a:rPr lang="en-US" dirty="0"/>
              <a:t> function. </a:t>
            </a:r>
          </a:p>
        </p:txBody>
      </p:sp>
      <p:sp>
        <p:nvSpPr>
          <p:cNvPr id="4" name="Slide Number Placeholder 3"/>
          <p:cNvSpPr>
            <a:spLocks noGrp="1"/>
          </p:cNvSpPr>
          <p:nvPr>
            <p:ph type="sldNum" sz="quarter" idx="5"/>
          </p:nvPr>
        </p:nvSpPr>
        <p:spPr/>
        <p:txBody>
          <a:bodyPr/>
          <a:lstStyle/>
          <a:p>
            <a:fld id="{4223A493-AF8B-40BD-8A5D-C5EB9CA8C72D}" type="slidenum">
              <a:rPr lang="en-US" smtClean="0"/>
              <a:t>18</a:t>
            </a:fld>
            <a:endParaRPr lang="en-US"/>
          </a:p>
        </p:txBody>
      </p:sp>
    </p:spTree>
    <p:extLst>
      <p:ext uri="{BB962C8B-B14F-4D97-AF65-F5344CB8AC3E}">
        <p14:creationId xmlns:p14="http://schemas.microsoft.com/office/powerpoint/2010/main" val="49757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leverages the </a:t>
            </a:r>
            <a:r>
              <a:rPr lang="en-US" dirty="0" err="1"/>
              <a:t>pandarallel</a:t>
            </a:r>
            <a:r>
              <a:rPr lang="en-US" dirty="0"/>
              <a:t> library to parallelize the computation of the '</a:t>
            </a:r>
            <a:r>
              <a:rPr lang="en-US" dirty="0" err="1"/>
              <a:t>other_ad</a:t>
            </a:r>
            <a:r>
              <a:rPr lang="en-US" dirty="0"/>
              <a:t>' column in the </a:t>
            </a:r>
            <a:r>
              <a:rPr lang="en-US" dirty="0" err="1"/>
              <a:t>ad_dates_df</a:t>
            </a:r>
            <a:r>
              <a:rPr lang="en-US" dirty="0"/>
              <a:t> </a:t>
            </a:r>
            <a:r>
              <a:rPr lang="en-US" dirty="0" err="1"/>
              <a:t>DataFrame</a:t>
            </a:r>
            <a:r>
              <a:rPr lang="en-US" dirty="0"/>
              <a:t>, indicating whether another antidepressant was used within 70 days from the start of the current trial. </a:t>
            </a:r>
          </a:p>
          <a:p>
            <a:r>
              <a:rPr lang="en-US" dirty="0"/>
              <a:t>It initializes </a:t>
            </a:r>
            <a:r>
              <a:rPr lang="en-US" dirty="0" err="1"/>
              <a:t>pandarallel</a:t>
            </a:r>
            <a:r>
              <a:rPr lang="en-US" dirty="0"/>
              <a:t> with a progress bar, measures execution time, counts occurrences of each </a:t>
            </a:r>
            <a:r>
              <a:rPr lang="en-US" dirty="0" err="1"/>
              <a:t>person_id</a:t>
            </a:r>
            <a:r>
              <a:rPr lang="en-US" dirty="0"/>
              <a:t>, applies the </a:t>
            </a:r>
            <a:r>
              <a:rPr lang="en-US" dirty="0" err="1"/>
              <a:t>compute_other_ad</a:t>
            </a:r>
            <a:r>
              <a:rPr lang="en-US" dirty="0"/>
              <a:t> function to each row in parallel, and prints the total execution time. </a:t>
            </a:r>
          </a:p>
        </p:txBody>
      </p:sp>
      <p:sp>
        <p:nvSpPr>
          <p:cNvPr id="4" name="Slide Number Placeholder 3"/>
          <p:cNvSpPr>
            <a:spLocks noGrp="1"/>
          </p:cNvSpPr>
          <p:nvPr>
            <p:ph type="sldNum" sz="quarter" idx="5"/>
          </p:nvPr>
        </p:nvSpPr>
        <p:spPr/>
        <p:txBody>
          <a:bodyPr/>
          <a:lstStyle/>
          <a:p>
            <a:fld id="{4223A493-AF8B-40BD-8A5D-C5EB9CA8C72D}" type="slidenum">
              <a:rPr lang="en-US" smtClean="0"/>
              <a:t>19</a:t>
            </a:fld>
            <a:endParaRPr lang="en-US"/>
          </a:p>
        </p:txBody>
      </p:sp>
    </p:spTree>
    <p:extLst>
      <p:ext uri="{BB962C8B-B14F-4D97-AF65-F5344CB8AC3E}">
        <p14:creationId xmlns:p14="http://schemas.microsoft.com/office/powerpoint/2010/main" val="5123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converts the </a:t>
            </a:r>
            <a:r>
              <a:rPr lang="en-US" dirty="0" err="1"/>
              <a:t>standard_concept_code</a:t>
            </a:r>
            <a:r>
              <a:rPr lang="en-US" dirty="0"/>
              <a:t> column in both </a:t>
            </a:r>
            <a:r>
              <a:rPr lang="en-US" dirty="0" err="1"/>
              <a:t>antidepressant_df</a:t>
            </a:r>
            <a:r>
              <a:rPr lang="en-US" dirty="0"/>
              <a:t> and </a:t>
            </a:r>
            <a:r>
              <a:rPr lang="en-US" dirty="0" err="1"/>
              <a:t>ad_grouping_df</a:t>
            </a:r>
            <a:r>
              <a:rPr lang="en-US" dirty="0"/>
              <a:t> to the Int64 data type to ensure consistency for merging. Then, a left join is performed on </a:t>
            </a:r>
            <a:r>
              <a:rPr lang="en-US" dirty="0" err="1"/>
              <a:t>standard_concept_code</a:t>
            </a:r>
            <a:r>
              <a:rPr lang="en-US" dirty="0"/>
              <a:t> to group the antidepressants based on their corresponding </a:t>
            </a:r>
            <a:r>
              <a:rPr lang="en-US" dirty="0" err="1"/>
              <a:t>ad_grouping</a:t>
            </a:r>
            <a:r>
              <a:rPr lang="en-US" dirty="0"/>
              <a:t> values. </a:t>
            </a:r>
          </a:p>
        </p:txBody>
      </p:sp>
      <p:sp>
        <p:nvSpPr>
          <p:cNvPr id="4" name="Slide Number Placeholder 3"/>
          <p:cNvSpPr>
            <a:spLocks noGrp="1"/>
          </p:cNvSpPr>
          <p:nvPr>
            <p:ph type="sldNum" sz="quarter" idx="5"/>
          </p:nvPr>
        </p:nvSpPr>
        <p:spPr/>
        <p:txBody>
          <a:bodyPr/>
          <a:lstStyle/>
          <a:p>
            <a:fld id="{4223A493-AF8B-40BD-8A5D-C5EB9CA8C72D}" type="slidenum">
              <a:rPr lang="en-US" smtClean="0"/>
              <a:t>2</a:t>
            </a:fld>
            <a:endParaRPr lang="en-US"/>
          </a:p>
        </p:txBody>
      </p:sp>
    </p:spTree>
    <p:extLst>
      <p:ext uri="{BB962C8B-B14F-4D97-AF65-F5344CB8AC3E}">
        <p14:creationId xmlns:p14="http://schemas.microsoft.com/office/powerpoint/2010/main" val="251861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code sets the 'Remission' column in the </a:t>
            </a:r>
            <a:r>
              <a:rPr lang="en-US" dirty="0" err="1"/>
              <a:t>ad_dates_df</a:t>
            </a:r>
            <a:r>
              <a:rPr lang="en-US" dirty="0"/>
              <a:t> </a:t>
            </a:r>
            <a:r>
              <a:rPr lang="en-US" dirty="0" err="1"/>
              <a:t>DataFrame</a:t>
            </a:r>
            <a:r>
              <a:rPr lang="en-US" dirty="0"/>
              <a:t> to 1 when both 'dose_70p' is 1 (indicating the antidepressant trial lasted 70 days or more) and '</a:t>
            </a:r>
            <a:r>
              <a:rPr lang="en-US" dirty="0" err="1"/>
              <a:t>other_ad</a:t>
            </a:r>
            <a:r>
              <a:rPr lang="en-US" dirty="0"/>
              <a:t>' is 0 (indicating no other antidepressants were started during the trial). In all other cases, the 'Remission' column is assigned a value of 0.</a:t>
            </a:r>
          </a:p>
        </p:txBody>
      </p:sp>
      <p:sp>
        <p:nvSpPr>
          <p:cNvPr id="4" name="Slide Number Placeholder 3"/>
          <p:cNvSpPr>
            <a:spLocks noGrp="1"/>
          </p:cNvSpPr>
          <p:nvPr>
            <p:ph type="sldNum" sz="quarter" idx="5"/>
          </p:nvPr>
        </p:nvSpPr>
        <p:spPr/>
        <p:txBody>
          <a:bodyPr/>
          <a:lstStyle/>
          <a:p>
            <a:fld id="{4223A493-AF8B-40BD-8A5D-C5EB9CA8C72D}" type="slidenum">
              <a:rPr lang="en-US" smtClean="0"/>
              <a:t>20</a:t>
            </a:fld>
            <a:endParaRPr lang="en-US"/>
          </a:p>
        </p:txBody>
      </p:sp>
    </p:spTree>
    <p:extLst>
      <p:ext uri="{BB962C8B-B14F-4D97-AF65-F5344CB8AC3E}">
        <p14:creationId xmlns:p14="http://schemas.microsoft.com/office/powerpoint/2010/main" val="137230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involves calculating the age of each individual at the start of their antidepressant trial and categorizing them into predefined age groups.</a:t>
            </a:r>
          </a:p>
        </p:txBody>
      </p:sp>
      <p:sp>
        <p:nvSpPr>
          <p:cNvPr id="4" name="Slide Number Placeholder 3"/>
          <p:cNvSpPr>
            <a:spLocks noGrp="1"/>
          </p:cNvSpPr>
          <p:nvPr>
            <p:ph type="sldNum" sz="quarter" idx="5"/>
          </p:nvPr>
        </p:nvSpPr>
        <p:spPr/>
        <p:txBody>
          <a:bodyPr/>
          <a:lstStyle/>
          <a:p>
            <a:fld id="{4223A493-AF8B-40BD-8A5D-C5EB9CA8C72D}" type="slidenum">
              <a:rPr lang="en-US" smtClean="0"/>
              <a:t>21</a:t>
            </a:fld>
            <a:endParaRPr lang="en-US"/>
          </a:p>
        </p:txBody>
      </p:sp>
    </p:spTree>
    <p:extLst>
      <p:ext uri="{BB962C8B-B14F-4D97-AF65-F5344CB8AC3E}">
        <p14:creationId xmlns:p14="http://schemas.microsoft.com/office/powerpoint/2010/main" val="270618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reads the demographic data and merges it with the antidepressant trial data on the </a:t>
            </a:r>
            <a:r>
              <a:rPr lang="en-US" dirty="0" err="1"/>
              <a:t>person_id</a:t>
            </a:r>
            <a:r>
              <a:rPr lang="en-US" dirty="0"/>
              <a:t> column. It ensures that the dates in both the </a:t>
            </a:r>
            <a:r>
              <a:rPr lang="en-US" dirty="0" err="1"/>
              <a:t>trial_start</a:t>
            </a:r>
            <a:r>
              <a:rPr lang="en-US" dirty="0"/>
              <a:t> and </a:t>
            </a:r>
            <a:r>
              <a:rPr lang="en-US" dirty="0" err="1"/>
              <a:t>date_of_birth</a:t>
            </a:r>
            <a:r>
              <a:rPr lang="en-US" dirty="0"/>
              <a:t> columns are correctly formatted as datetime objects. Then, the code calculates the age of each individual at the start of their antidepressant trial by subtracting the birthdate from the trial start date and converting the result from days to years.</a:t>
            </a:r>
          </a:p>
        </p:txBody>
      </p:sp>
      <p:sp>
        <p:nvSpPr>
          <p:cNvPr id="4" name="Slide Number Placeholder 3"/>
          <p:cNvSpPr>
            <a:spLocks noGrp="1"/>
          </p:cNvSpPr>
          <p:nvPr>
            <p:ph type="sldNum" sz="quarter" idx="5"/>
          </p:nvPr>
        </p:nvSpPr>
        <p:spPr/>
        <p:txBody>
          <a:bodyPr/>
          <a:lstStyle/>
          <a:p>
            <a:fld id="{4223A493-AF8B-40BD-8A5D-C5EB9CA8C72D}" type="slidenum">
              <a:rPr lang="en-US" smtClean="0"/>
              <a:t>22</a:t>
            </a:fld>
            <a:endParaRPr lang="en-US"/>
          </a:p>
        </p:txBody>
      </p:sp>
    </p:spTree>
    <p:extLst>
      <p:ext uri="{BB962C8B-B14F-4D97-AF65-F5344CB8AC3E}">
        <p14:creationId xmlns:p14="http://schemas.microsoft.com/office/powerpoint/2010/main" val="337469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categorizes individuals into predefined age groups based on their age at the start of an antidepressant trial. </a:t>
            </a:r>
          </a:p>
        </p:txBody>
      </p:sp>
      <p:sp>
        <p:nvSpPr>
          <p:cNvPr id="4" name="Slide Number Placeholder 3"/>
          <p:cNvSpPr>
            <a:spLocks noGrp="1"/>
          </p:cNvSpPr>
          <p:nvPr>
            <p:ph type="sldNum" sz="quarter" idx="5"/>
          </p:nvPr>
        </p:nvSpPr>
        <p:spPr/>
        <p:txBody>
          <a:bodyPr/>
          <a:lstStyle/>
          <a:p>
            <a:fld id="{4223A493-AF8B-40BD-8A5D-C5EB9CA8C72D}" type="slidenum">
              <a:rPr lang="en-US" smtClean="0"/>
              <a:t>23</a:t>
            </a:fld>
            <a:endParaRPr lang="en-US"/>
          </a:p>
        </p:txBody>
      </p:sp>
    </p:spTree>
    <p:extLst>
      <p:ext uri="{BB962C8B-B14F-4D97-AF65-F5344CB8AC3E}">
        <p14:creationId xmlns:p14="http://schemas.microsoft.com/office/powerpoint/2010/main" val="2020498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involves creating categorical features based on individuals' antidepressant intake and depression history. </a:t>
            </a:r>
          </a:p>
        </p:txBody>
      </p:sp>
      <p:sp>
        <p:nvSpPr>
          <p:cNvPr id="4" name="Slide Number Placeholder 3"/>
          <p:cNvSpPr>
            <a:spLocks noGrp="1"/>
          </p:cNvSpPr>
          <p:nvPr>
            <p:ph type="sldNum" sz="quarter" idx="5"/>
          </p:nvPr>
        </p:nvSpPr>
        <p:spPr/>
        <p:txBody>
          <a:bodyPr/>
          <a:lstStyle/>
          <a:p>
            <a:fld id="{4223A493-AF8B-40BD-8A5D-C5EB9CA8C72D}" type="slidenum">
              <a:rPr lang="en-US" smtClean="0"/>
              <a:t>24</a:t>
            </a:fld>
            <a:endParaRPr lang="en-US"/>
          </a:p>
        </p:txBody>
      </p:sp>
    </p:spTree>
    <p:extLst>
      <p:ext uri="{BB962C8B-B14F-4D97-AF65-F5344CB8AC3E}">
        <p14:creationId xmlns:p14="http://schemas.microsoft.com/office/powerpoint/2010/main" val="205988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function, </a:t>
            </a:r>
            <a:r>
              <a:rPr lang="en-US" dirty="0" err="1"/>
              <a:t>get_episodes_count</a:t>
            </a:r>
            <a:r>
              <a:rPr lang="en-US" dirty="0"/>
              <a:t>, calculates the number of depression episodes a person has experienced prior to the current trial. </a:t>
            </a:r>
          </a:p>
        </p:txBody>
      </p:sp>
      <p:sp>
        <p:nvSpPr>
          <p:cNvPr id="4" name="Slide Number Placeholder 3"/>
          <p:cNvSpPr>
            <a:spLocks noGrp="1"/>
          </p:cNvSpPr>
          <p:nvPr>
            <p:ph type="sldNum" sz="quarter" idx="5"/>
          </p:nvPr>
        </p:nvSpPr>
        <p:spPr/>
        <p:txBody>
          <a:bodyPr/>
          <a:lstStyle/>
          <a:p>
            <a:fld id="{4223A493-AF8B-40BD-8A5D-C5EB9CA8C72D}" type="slidenum">
              <a:rPr lang="en-US" smtClean="0"/>
              <a:t>25</a:t>
            </a:fld>
            <a:endParaRPr lang="en-US"/>
          </a:p>
        </p:txBody>
      </p:sp>
    </p:spTree>
    <p:extLst>
      <p:ext uri="{BB962C8B-B14F-4D97-AF65-F5344CB8AC3E}">
        <p14:creationId xmlns:p14="http://schemas.microsoft.com/office/powerpoint/2010/main" val="2708686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applies the </a:t>
            </a:r>
            <a:r>
              <a:rPr lang="en-US" dirty="0" err="1"/>
              <a:t>get_episodes_count</a:t>
            </a:r>
            <a:r>
              <a:rPr lang="en-US" dirty="0"/>
              <a:t> function to each row of the </a:t>
            </a:r>
            <a:r>
              <a:rPr lang="en-US" dirty="0" err="1"/>
              <a:t>ad_history_df</a:t>
            </a:r>
            <a:r>
              <a:rPr lang="en-US" dirty="0"/>
              <a:t> </a:t>
            </a:r>
            <a:r>
              <a:rPr lang="en-US" dirty="0" err="1"/>
              <a:t>DataFrame</a:t>
            </a:r>
            <a:r>
              <a:rPr lang="en-US" dirty="0"/>
              <a:t> to calculate the number of depression episodes for each individual. </a:t>
            </a:r>
          </a:p>
        </p:txBody>
      </p:sp>
      <p:sp>
        <p:nvSpPr>
          <p:cNvPr id="4" name="Slide Number Placeholder 3"/>
          <p:cNvSpPr>
            <a:spLocks noGrp="1"/>
          </p:cNvSpPr>
          <p:nvPr>
            <p:ph type="sldNum" sz="quarter" idx="5"/>
          </p:nvPr>
        </p:nvSpPr>
        <p:spPr/>
        <p:txBody>
          <a:bodyPr/>
          <a:lstStyle/>
          <a:p>
            <a:fld id="{4223A493-AF8B-40BD-8A5D-C5EB9CA8C72D}" type="slidenum">
              <a:rPr lang="en-US" smtClean="0"/>
              <a:t>26</a:t>
            </a:fld>
            <a:endParaRPr lang="en-US"/>
          </a:p>
        </p:txBody>
      </p:sp>
    </p:spTree>
    <p:extLst>
      <p:ext uri="{BB962C8B-B14F-4D97-AF65-F5344CB8AC3E}">
        <p14:creationId xmlns:p14="http://schemas.microsoft.com/office/powerpoint/2010/main" val="79244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creates a column </a:t>
            </a:r>
            <a:r>
              <a:rPr lang="en-US" dirty="0" err="1"/>
              <a:t>episodes_range</a:t>
            </a:r>
            <a:r>
              <a:rPr lang="en-US" dirty="0"/>
              <a:t> in the </a:t>
            </a:r>
            <a:r>
              <a:rPr lang="en-US" dirty="0" err="1"/>
              <a:t>ad_history_df</a:t>
            </a:r>
            <a:r>
              <a:rPr lang="en-US" dirty="0"/>
              <a:t> </a:t>
            </a:r>
            <a:r>
              <a:rPr lang="en-US" dirty="0" err="1"/>
              <a:t>DataFrame</a:t>
            </a:r>
            <a:r>
              <a:rPr lang="en-US" dirty="0"/>
              <a:t> to categorize individuals based on the number of depression episodes. The </a:t>
            </a:r>
            <a:r>
              <a:rPr lang="en-US" dirty="0" err="1"/>
              <a:t>num_episodes</a:t>
            </a:r>
            <a:r>
              <a:rPr lang="en-US" dirty="0"/>
              <a:t> is divided into two groups: "epi_01" for individuals with one episode and "epi_2p" for those with two or more episodes. The age ranges are defined by the bins [0, 1, float('inf')], where the first group corresponds to one episode, and the second group corresponds to two or more episodes.</a:t>
            </a:r>
          </a:p>
        </p:txBody>
      </p:sp>
      <p:sp>
        <p:nvSpPr>
          <p:cNvPr id="4" name="Slide Number Placeholder 3"/>
          <p:cNvSpPr>
            <a:spLocks noGrp="1"/>
          </p:cNvSpPr>
          <p:nvPr>
            <p:ph type="sldNum" sz="quarter" idx="5"/>
          </p:nvPr>
        </p:nvSpPr>
        <p:spPr/>
        <p:txBody>
          <a:bodyPr/>
          <a:lstStyle/>
          <a:p>
            <a:fld id="{4223A493-AF8B-40BD-8A5D-C5EB9CA8C72D}" type="slidenum">
              <a:rPr lang="en-US" smtClean="0"/>
              <a:t>27</a:t>
            </a:fld>
            <a:endParaRPr lang="en-US"/>
          </a:p>
        </p:txBody>
      </p:sp>
    </p:spTree>
    <p:extLst>
      <p:ext uri="{BB962C8B-B14F-4D97-AF65-F5344CB8AC3E}">
        <p14:creationId xmlns:p14="http://schemas.microsoft.com/office/powerpoint/2010/main" val="1065867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defines the function </a:t>
            </a:r>
            <a:r>
              <a:rPr lang="en-US" dirty="0" err="1"/>
              <a:t>get_remission_count</a:t>
            </a:r>
            <a:r>
              <a:rPr lang="en-US" dirty="0"/>
              <a:t>, which calculates the number of remissions a patient has experienced prior to each trial. For each row in the </a:t>
            </a:r>
            <a:r>
              <a:rPr lang="en-US" dirty="0" err="1"/>
              <a:t>ad_history_df</a:t>
            </a:r>
            <a:r>
              <a:rPr lang="en-US" dirty="0"/>
              <a:t>, it selects previous episodes for the same patient. If no previous history exists, the function returns a count of 0. It then sums the Remission column in those previous episodes to count how many times the patient achieved remission. The result is the total number of remissions for that individual prior to the current trial.</a:t>
            </a:r>
          </a:p>
        </p:txBody>
      </p:sp>
      <p:sp>
        <p:nvSpPr>
          <p:cNvPr id="4" name="Slide Number Placeholder 3"/>
          <p:cNvSpPr>
            <a:spLocks noGrp="1"/>
          </p:cNvSpPr>
          <p:nvPr>
            <p:ph type="sldNum" sz="quarter" idx="5"/>
          </p:nvPr>
        </p:nvSpPr>
        <p:spPr/>
        <p:txBody>
          <a:bodyPr/>
          <a:lstStyle/>
          <a:p>
            <a:fld id="{4223A493-AF8B-40BD-8A5D-C5EB9CA8C72D}" type="slidenum">
              <a:rPr lang="en-US" smtClean="0"/>
              <a:t>28</a:t>
            </a:fld>
            <a:endParaRPr lang="en-US"/>
          </a:p>
        </p:txBody>
      </p:sp>
    </p:spTree>
    <p:extLst>
      <p:ext uri="{BB962C8B-B14F-4D97-AF65-F5344CB8AC3E}">
        <p14:creationId xmlns:p14="http://schemas.microsoft.com/office/powerpoint/2010/main" val="551427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calculates the remission history for each patient .It then defines bins for categorizing the remission count into two ranges: 'rem_01' for patients with 0 or 1 remission, and 'rem_2p' for those with more than 2 remissions. </a:t>
            </a:r>
          </a:p>
        </p:txBody>
      </p:sp>
      <p:sp>
        <p:nvSpPr>
          <p:cNvPr id="4" name="Slide Number Placeholder 3"/>
          <p:cNvSpPr>
            <a:spLocks noGrp="1"/>
          </p:cNvSpPr>
          <p:nvPr>
            <p:ph type="sldNum" sz="quarter" idx="5"/>
          </p:nvPr>
        </p:nvSpPr>
        <p:spPr/>
        <p:txBody>
          <a:bodyPr/>
          <a:lstStyle/>
          <a:p>
            <a:fld id="{4223A493-AF8B-40BD-8A5D-C5EB9CA8C72D}" type="slidenum">
              <a:rPr lang="en-US" smtClean="0"/>
              <a:t>29</a:t>
            </a:fld>
            <a:endParaRPr lang="en-US"/>
          </a:p>
        </p:txBody>
      </p:sp>
    </p:spTree>
    <p:extLst>
      <p:ext uri="{BB962C8B-B14F-4D97-AF65-F5344CB8AC3E}">
        <p14:creationId xmlns:p14="http://schemas.microsoft.com/office/powerpoint/2010/main" val="189633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step retains only the necessary columns from </a:t>
            </a:r>
            <a:r>
              <a:rPr lang="en-US" b="1" dirty="0" err="1"/>
              <a:t>grouped_ad_df</a:t>
            </a:r>
            <a:r>
              <a:rPr lang="en-US" b="1" dirty="0"/>
              <a:t> for analysis, ensuring a more focused dataset. It then removes duplicate rows based on key attributes to eliminate redundant records. The final number of unique rows is displayed.</a:t>
            </a:r>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3</a:t>
            </a:fld>
            <a:endParaRPr lang="en-US"/>
          </a:p>
        </p:txBody>
      </p:sp>
    </p:spTree>
    <p:extLst>
      <p:ext uri="{BB962C8B-B14F-4D97-AF65-F5344CB8AC3E}">
        <p14:creationId xmlns:p14="http://schemas.microsoft.com/office/powerpoint/2010/main" val="182252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function, </a:t>
            </a:r>
            <a:r>
              <a:rPr lang="en-US" dirty="0" err="1"/>
              <a:t>get_ad_count</a:t>
            </a:r>
            <a:r>
              <a:rPr lang="en-US" dirty="0"/>
              <a:t>, calculates the number of unique antidepressants a patient has taken prior to each trial. It first filters the </a:t>
            </a:r>
            <a:r>
              <a:rPr lang="en-US" dirty="0" err="1"/>
              <a:t>ad_history_df</a:t>
            </a:r>
            <a:r>
              <a:rPr lang="en-US" dirty="0"/>
              <a:t> </a:t>
            </a:r>
            <a:r>
              <a:rPr lang="en-US" dirty="0" err="1"/>
              <a:t>DataFrame</a:t>
            </a:r>
            <a:r>
              <a:rPr lang="en-US" dirty="0"/>
              <a:t> to include only the rows for the patient where the trial ended before the current trial start. If no previous episodes are found, it returns 0. </a:t>
            </a:r>
          </a:p>
        </p:txBody>
      </p:sp>
      <p:sp>
        <p:nvSpPr>
          <p:cNvPr id="4" name="Slide Number Placeholder 3"/>
          <p:cNvSpPr>
            <a:spLocks noGrp="1"/>
          </p:cNvSpPr>
          <p:nvPr>
            <p:ph type="sldNum" sz="quarter" idx="5"/>
          </p:nvPr>
        </p:nvSpPr>
        <p:spPr/>
        <p:txBody>
          <a:bodyPr/>
          <a:lstStyle/>
          <a:p>
            <a:fld id="{4223A493-AF8B-40BD-8A5D-C5EB9CA8C72D}" type="slidenum">
              <a:rPr lang="en-US" smtClean="0"/>
              <a:t>30</a:t>
            </a:fld>
            <a:endParaRPr lang="en-US"/>
          </a:p>
        </p:txBody>
      </p:sp>
    </p:spTree>
    <p:extLst>
      <p:ext uri="{BB962C8B-B14F-4D97-AF65-F5344CB8AC3E}">
        <p14:creationId xmlns:p14="http://schemas.microsoft.com/office/powerpoint/2010/main" val="88418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calculates and categorizes the number of unique antidepressants taken by each patient prior to their current trial. It defines bins to group patients into three categories based on the number of antidepressants they’ve taken: 'adep_01' for 0 to 1 antidepressants, 'adep_23' for 2 to 3 antidepressants, and 'adep_4p' for more than 3 antidepressants.</a:t>
            </a:r>
          </a:p>
        </p:txBody>
      </p:sp>
      <p:sp>
        <p:nvSpPr>
          <p:cNvPr id="4" name="Slide Number Placeholder 3"/>
          <p:cNvSpPr>
            <a:spLocks noGrp="1"/>
          </p:cNvSpPr>
          <p:nvPr>
            <p:ph type="sldNum" sz="quarter" idx="5"/>
          </p:nvPr>
        </p:nvSpPr>
        <p:spPr/>
        <p:txBody>
          <a:bodyPr/>
          <a:lstStyle/>
          <a:p>
            <a:fld id="{4223A493-AF8B-40BD-8A5D-C5EB9CA8C72D}" type="slidenum">
              <a:rPr lang="en-US" smtClean="0"/>
              <a:t>31</a:t>
            </a:fld>
            <a:endParaRPr lang="en-US"/>
          </a:p>
        </p:txBody>
      </p:sp>
    </p:spTree>
    <p:extLst>
      <p:ext uri="{BB962C8B-B14F-4D97-AF65-F5344CB8AC3E}">
        <p14:creationId xmlns:p14="http://schemas.microsoft.com/office/powerpoint/2010/main" val="1574493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involves creating features to capture an individual's antidepressant response history based on their treatment and remission outcomes. </a:t>
            </a:r>
          </a:p>
        </p:txBody>
      </p:sp>
      <p:sp>
        <p:nvSpPr>
          <p:cNvPr id="4" name="Slide Number Placeholder 3"/>
          <p:cNvSpPr>
            <a:spLocks noGrp="1"/>
          </p:cNvSpPr>
          <p:nvPr>
            <p:ph type="sldNum" sz="quarter" idx="5"/>
          </p:nvPr>
        </p:nvSpPr>
        <p:spPr/>
        <p:txBody>
          <a:bodyPr/>
          <a:lstStyle/>
          <a:p>
            <a:fld id="{4223A493-AF8B-40BD-8A5D-C5EB9CA8C72D}" type="slidenum">
              <a:rPr lang="en-US" smtClean="0"/>
              <a:t>32</a:t>
            </a:fld>
            <a:endParaRPr lang="en-US"/>
          </a:p>
        </p:txBody>
      </p:sp>
    </p:spTree>
    <p:extLst>
      <p:ext uri="{BB962C8B-B14F-4D97-AF65-F5344CB8AC3E}">
        <p14:creationId xmlns:p14="http://schemas.microsoft.com/office/powerpoint/2010/main" val="3018197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initializes four new columns in the </a:t>
            </a:r>
            <a:r>
              <a:rPr lang="en-US" dirty="0" err="1"/>
              <a:t>ad_history_df</a:t>
            </a:r>
            <a:r>
              <a:rPr lang="en-US" dirty="0"/>
              <a:t> </a:t>
            </a:r>
            <a:r>
              <a:rPr lang="en-US" dirty="0" err="1"/>
              <a:t>DataFrame</a:t>
            </a:r>
            <a:r>
              <a:rPr lang="en-US" dirty="0"/>
              <a:t>: SN, SR, DN, and DR</a:t>
            </a:r>
          </a:p>
        </p:txBody>
      </p:sp>
      <p:sp>
        <p:nvSpPr>
          <p:cNvPr id="4" name="Slide Number Placeholder 3"/>
          <p:cNvSpPr>
            <a:spLocks noGrp="1"/>
          </p:cNvSpPr>
          <p:nvPr>
            <p:ph type="sldNum" sz="quarter" idx="5"/>
          </p:nvPr>
        </p:nvSpPr>
        <p:spPr/>
        <p:txBody>
          <a:bodyPr/>
          <a:lstStyle/>
          <a:p>
            <a:fld id="{4223A493-AF8B-40BD-8A5D-C5EB9CA8C72D}" type="slidenum">
              <a:rPr lang="en-US" smtClean="0"/>
              <a:t>33</a:t>
            </a:fld>
            <a:endParaRPr lang="en-US"/>
          </a:p>
        </p:txBody>
      </p:sp>
    </p:spTree>
    <p:extLst>
      <p:ext uri="{BB962C8B-B14F-4D97-AF65-F5344CB8AC3E}">
        <p14:creationId xmlns:p14="http://schemas.microsoft.com/office/powerpoint/2010/main" val="3526612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get_ad_hist</a:t>
            </a:r>
            <a:r>
              <a:rPr lang="en-US" dirty="0"/>
              <a:t> function tracks antidepressant history based on the requested type (SN, SR, DN, or DR). For SN/SR histories, if it's the patient's first trial, it returns 0, as no prior history exists. For SN, it checks if the patient took the same antidepressant without remission, and for SR, it checks if the patient had remission. If a matching history is found, it returns 1; otherwise, it returns 0.</a:t>
            </a:r>
          </a:p>
        </p:txBody>
      </p:sp>
      <p:sp>
        <p:nvSpPr>
          <p:cNvPr id="4" name="Slide Number Placeholder 3"/>
          <p:cNvSpPr>
            <a:spLocks noGrp="1"/>
          </p:cNvSpPr>
          <p:nvPr>
            <p:ph type="sldNum" sz="quarter" idx="5"/>
          </p:nvPr>
        </p:nvSpPr>
        <p:spPr/>
        <p:txBody>
          <a:bodyPr/>
          <a:lstStyle/>
          <a:p>
            <a:fld id="{4223A493-AF8B-40BD-8A5D-C5EB9CA8C72D}" type="slidenum">
              <a:rPr lang="en-US" smtClean="0"/>
              <a:t>34</a:t>
            </a:fld>
            <a:endParaRPr lang="en-US"/>
          </a:p>
        </p:txBody>
      </p:sp>
    </p:spTree>
    <p:extLst>
      <p:ext uri="{BB962C8B-B14F-4D97-AF65-F5344CB8AC3E}">
        <p14:creationId xmlns:p14="http://schemas.microsoft.com/office/powerpoint/2010/main" val="3272427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continues by checking if the history type is DN or DR. For these types, it examines previous trials where the patient used a different antidepressant. It filters out rows where the trial ended after the current trial start. For DN, it looks for cases where the patient took a different antidepressant without remission, and for DR, it checks for remission. If any such history exists, it returns 1; otherwise, it returns 0. If neither SN/SR nor DN/DR conditions are met, the function defaults to returning 0.</a:t>
            </a:r>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35</a:t>
            </a:fld>
            <a:endParaRPr lang="en-US"/>
          </a:p>
        </p:txBody>
      </p:sp>
    </p:spTree>
    <p:extLst>
      <p:ext uri="{BB962C8B-B14F-4D97-AF65-F5344CB8AC3E}">
        <p14:creationId xmlns:p14="http://schemas.microsoft.com/office/powerpoint/2010/main" val="376142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uses the </a:t>
            </a:r>
            <a:r>
              <a:rPr lang="en-US" dirty="0" err="1"/>
              <a:t>pandarallel</a:t>
            </a:r>
            <a:r>
              <a:rPr lang="en-US" dirty="0"/>
              <a:t> library to parallelize the process of applying the </a:t>
            </a:r>
            <a:r>
              <a:rPr lang="en-US" dirty="0" err="1"/>
              <a:t>get_ad_hist</a:t>
            </a:r>
            <a:r>
              <a:rPr lang="en-US" dirty="0"/>
              <a:t> function across the rows of the </a:t>
            </a:r>
            <a:r>
              <a:rPr lang="en-US" dirty="0" err="1"/>
              <a:t>ad_history_df</a:t>
            </a:r>
            <a:r>
              <a:rPr lang="en-US" dirty="0"/>
              <a:t> </a:t>
            </a:r>
            <a:r>
              <a:rPr lang="en-US" dirty="0" err="1"/>
              <a:t>DataFrame</a:t>
            </a:r>
            <a:r>
              <a:rPr lang="en-US" dirty="0"/>
              <a:t> for different antidepressant history types (SN, SR, DN, DR). </a:t>
            </a:r>
          </a:p>
        </p:txBody>
      </p:sp>
      <p:sp>
        <p:nvSpPr>
          <p:cNvPr id="4" name="Slide Number Placeholder 3"/>
          <p:cNvSpPr>
            <a:spLocks noGrp="1"/>
          </p:cNvSpPr>
          <p:nvPr>
            <p:ph type="sldNum" sz="quarter" idx="5"/>
          </p:nvPr>
        </p:nvSpPr>
        <p:spPr/>
        <p:txBody>
          <a:bodyPr/>
          <a:lstStyle/>
          <a:p>
            <a:fld id="{4223A493-AF8B-40BD-8A5D-C5EB9CA8C72D}" type="slidenum">
              <a:rPr lang="en-US" smtClean="0"/>
              <a:t>36</a:t>
            </a:fld>
            <a:endParaRPr lang="en-US"/>
          </a:p>
        </p:txBody>
      </p:sp>
    </p:spTree>
    <p:extLst>
      <p:ext uri="{BB962C8B-B14F-4D97-AF65-F5344CB8AC3E}">
        <p14:creationId xmlns:p14="http://schemas.microsoft.com/office/powerpoint/2010/main" val="2597646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saves the </a:t>
            </a:r>
            <a:r>
              <a:rPr lang="en-US" dirty="0" err="1"/>
              <a:t>ad_history_df</a:t>
            </a:r>
            <a:r>
              <a:rPr lang="en-US" dirty="0"/>
              <a:t> </a:t>
            </a:r>
            <a:r>
              <a:rPr lang="en-US" dirty="0" err="1"/>
              <a:t>DataFrame</a:t>
            </a:r>
            <a:r>
              <a:rPr lang="en-US" dirty="0"/>
              <a:t> to a CSV file.</a:t>
            </a:r>
          </a:p>
        </p:txBody>
      </p:sp>
      <p:sp>
        <p:nvSpPr>
          <p:cNvPr id="4" name="Slide Number Placeholder 3"/>
          <p:cNvSpPr>
            <a:spLocks noGrp="1"/>
          </p:cNvSpPr>
          <p:nvPr>
            <p:ph type="sldNum" sz="quarter" idx="5"/>
          </p:nvPr>
        </p:nvSpPr>
        <p:spPr/>
        <p:txBody>
          <a:bodyPr/>
          <a:lstStyle/>
          <a:p>
            <a:fld id="{4223A493-AF8B-40BD-8A5D-C5EB9CA8C72D}" type="slidenum">
              <a:rPr lang="en-US" smtClean="0"/>
              <a:t>37</a:t>
            </a:fld>
            <a:endParaRPr lang="en-US"/>
          </a:p>
        </p:txBody>
      </p:sp>
    </p:spTree>
    <p:extLst>
      <p:ext uri="{BB962C8B-B14F-4D97-AF65-F5344CB8AC3E}">
        <p14:creationId xmlns:p14="http://schemas.microsoft.com/office/powerpoint/2010/main" val="2414597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take-home message for this presentation is that analyzing antidepressant history and response can be achieved by </a:t>
            </a:r>
            <a:r>
              <a:rPr lang="en-US"/>
              <a:t>categorizing antidepressant use</a:t>
            </a:r>
            <a:r>
              <a:rPr lang="en-US" dirty="0"/>
              <a:t>, tracking remission patterns, and utilizing parallel processing to efficiently manage and analyze large datasets.</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38</a:t>
            </a:fld>
            <a:endParaRPr lang="en-US"/>
          </a:p>
        </p:txBody>
      </p:sp>
    </p:spTree>
    <p:extLst>
      <p:ext uri="{BB962C8B-B14F-4D97-AF65-F5344CB8AC3E}">
        <p14:creationId xmlns:p14="http://schemas.microsoft.com/office/powerpoint/2010/main" val="13728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rules for generating antidepressant dates and dosage days.</a:t>
            </a:r>
          </a:p>
        </p:txBody>
      </p:sp>
      <p:sp>
        <p:nvSpPr>
          <p:cNvPr id="4" name="Slide Number Placeholder 3"/>
          <p:cNvSpPr>
            <a:spLocks noGrp="1"/>
          </p:cNvSpPr>
          <p:nvPr>
            <p:ph type="sldNum" sz="quarter" idx="5"/>
          </p:nvPr>
        </p:nvSpPr>
        <p:spPr/>
        <p:txBody>
          <a:bodyPr/>
          <a:lstStyle/>
          <a:p>
            <a:fld id="{4223A493-AF8B-40BD-8A5D-C5EB9CA8C72D}" type="slidenum">
              <a:rPr lang="en-US" smtClean="0"/>
              <a:t>4</a:t>
            </a:fld>
            <a:endParaRPr lang="en-US"/>
          </a:p>
        </p:txBody>
      </p:sp>
    </p:spTree>
    <p:extLst>
      <p:ext uri="{BB962C8B-B14F-4D97-AF65-F5344CB8AC3E}">
        <p14:creationId xmlns:p14="http://schemas.microsoft.com/office/powerpoint/2010/main" val="1259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imports the datetime and </a:t>
            </a:r>
            <a:r>
              <a:rPr lang="en-US" dirty="0" err="1"/>
              <a:t>timedelta</a:t>
            </a:r>
            <a:r>
              <a:rPr lang="en-US" dirty="0"/>
              <a:t> classes from Python's datetime module to handle date and time operations. It then initializes </a:t>
            </a:r>
            <a:r>
              <a:rPr lang="en-US" dirty="0" err="1"/>
              <a:t>ad_dates_df</a:t>
            </a:r>
            <a:r>
              <a:rPr lang="en-US" dirty="0"/>
              <a:t>, with specified columns to store information about each individual's antidepressant trials, including trial numbers, start and end dates, and dosage days. Finally, it prints the data types of the columns in </a:t>
            </a:r>
            <a:r>
              <a:rPr lang="en-US" dirty="0" err="1"/>
              <a:t>ad_dates_df</a:t>
            </a:r>
            <a:r>
              <a:rPr lang="en-US" dirty="0"/>
              <a:t>.</a:t>
            </a:r>
          </a:p>
        </p:txBody>
      </p:sp>
      <p:sp>
        <p:nvSpPr>
          <p:cNvPr id="4" name="Slide Number Placeholder 3"/>
          <p:cNvSpPr>
            <a:spLocks noGrp="1"/>
          </p:cNvSpPr>
          <p:nvPr>
            <p:ph type="sldNum" sz="quarter" idx="5"/>
          </p:nvPr>
        </p:nvSpPr>
        <p:spPr/>
        <p:txBody>
          <a:bodyPr/>
          <a:lstStyle/>
          <a:p>
            <a:fld id="{4223A493-AF8B-40BD-8A5D-C5EB9CA8C72D}" type="slidenum">
              <a:rPr lang="en-US" smtClean="0"/>
              <a:t>5</a:t>
            </a:fld>
            <a:endParaRPr lang="en-US"/>
          </a:p>
        </p:txBody>
      </p:sp>
    </p:spTree>
    <p:extLst>
      <p:ext uri="{BB962C8B-B14F-4D97-AF65-F5344CB8AC3E}">
        <p14:creationId xmlns:p14="http://schemas.microsoft.com/office/powerpoint/2010/main" val="82307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utilizes the info() method from the pandas library to display a summary of the </a:t>
            </a:r>
            <a:r>
              <a:rPr lang="en-US" dirty="0" err="1"/>
              <a:t>ad_dates_df</a:t>
            </a:r>
            <a:r>
              <a:rPr lang="en-US" dirty="0"/>
              <a:t> </a:t>
            </a:r>
            <a:r>
              <a:rPr lang="en-US" dirty="0" err="1"/>
              <a:t>DataFrame</a:t>
            </a:r>
            <a:r>
              <a:rPr lang="en-US" dirty="0"/>
              <a:t>.</a:t>
            </a:r>
          </a:p>
        </p:txBody>
      </p:sp>
      <p:sp>
        <p:nvSpPr>
          <p:cNvPr id="4" name="Slide Number Placeholder 3"/>
          <p:cNvSpPr>
            <a:spLocks noGrp="1"/>
          </p:cNvSpPr>
          <p:nvPr>
            <p:ph type="sldNum" sz="quarter" idx="5"/>
          </p:nvPr>
        </p:nvSpPr>
        <p:spPr/>
        <p:txBody>
          <a:bodyPr/>
          <a:lstStyle/>
          <a:p>
            <a:fld id="{4223A493-AF8B-40BD-8A5D-C5EB9CA8C72D}" type="slidenum">
              <a:rPr lang="en-US" smtClean="0"/>
              <a:t>6</a:t>
            </a:fld>
            <a:endParaRPr lang="en-US"/>
          </a:p>
        </p:txBody>
      </p:sp>
    </p:spTree>
    <p:extLst>
      <p:ext uri="{BB962C8B-B14F-4D97-AF65-F5344CB8AC3E}">
        <p14:creationId xmlns:p14="http://schemas.microsoft.com/office/powerpoint/2010/main" val="322792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we modify the data types of specific columns in the </a:t>
            </a:r>
            <a:r>
              <a:rPr lang="en-US" dirty="0" err="1"/>
              <a:t>ad_dates_df</a:t>
            </a:r>
            <a:r>
              <a:rPr lang="en-US" dirty="0"/>
              <a:t> </a:t>
            </a:r>
            <a:r>
              <a:rPr lang="en-US" dirty="0" err="1"/>
              <a:t>DataFrame</a:t>
            </a:r>
            <a:r>
              <a:rPr lang="en-US" dirty="0"/>
              <a:t> we convert the '</a:t>
            </a:r>
            <a:r>
              <a:rPr lang="en-US" dirty="0" err="1"/>
              <a:t>person_id</a:t>
            </a:r>
            <a:r>
              <a:rPr lang="en-US" dirty="0"/>
              <a:t>', '</a:t>
            </a:r>
            <a:r>
              <a:rPr lang="en-US" dirty="0" err="1"/>
              <a:t>trial_number</a:t>
            </a:r>
            <a:r>
              <a:rPr lang="en-US" dirty="0"/>
              <a:t>', and '</a:t>
            </a:r>
            <a:r>
              <a:rPr lang="en-US" dirty="0" err="1"/>
              <a:t>dosage_days</a:t>
            </a:r>
            <a:r>
              <a:rPr lang="en-US" dirty="0"/>
              <a:t>' columns to (Int64), which allows these columns to handle missing values (</a:t>
            </a:r>
            <a:r>
              <a:rPr lang="en-US" dirty="0" err="1"/>
              <a:t>NaN</a:t>
            </a:r>
            <a:r>
              <a:rPr lang="en-US" dirty="0"/>
              <a:t>) .  Additionally, we convert the '</a:t>
            </a:r>
            <a:r>
              <a:rPr lang="en-US" dirty="0" err="1"/>
              <a:t>trial_start</a:t>
            </a:r>
            <a:r>
              <a:rPr lang="en-US" dirty="0"/>
              <a:t>' and '</a:t>
            </a:r>
            <a:r>
              <a:rPr lang="en-US" dirty="0" err="1"/>
              <a:t>trial_end</a:t>
            </a:r>
            <a:r>
              <a:rPr lang="en-US" dirty="0"/>
              <a:t>' columns to the datetime data type using the </a:t>
            </a:r>
            <a:r>
              <a:rPr lang="en-US" dirty="0" err="1"/>
              <a:t>pd.to_datetime</a:t>
            </a:r>
            <a:r>
              <a:rPr lang="en-US" dirty="0"/>
              <a:t>() function. </a:t>
            </a:r>
          </a:p>
        </p:txBody>
      </p:sp>
      <p:sp>
        <p:nvSpPr>
          <p:cNvPr id="4" name="Slide Number Placeholder 3"/>
          <p:cNvSpPr>
            <a:spLocks noGrp="1"/>
          </p:cNvSpPr>
          <p:nvPr>
            <p:ph type="sldNum" sz="quarter" idx="5"/>
          </p:nvPr>
        </p:nvSpPr>
        <p:spPr/>
        <p:txBody>
          <a:bodyPr/>
          <a:lstStyle/>
          <a:p>
            <a:fld id="{4223A493-AF8B-40BD-8A5D-C5EB9CA8C72D}" type="slidenum">
              <a:rPr lang="en-US" smtClean="0"/>
              <a:t>7</a:t>
            </a:fld>
            <a:endParaRPr lang="en-US"/>
          </a:p>
        </p:txBody>
      </p:sp>
    </p:spTree>
    <p:extLst>
      <p:ext uri="{BB962C8B-B14F-4D97-AF65-F5344CB8AC3E}">
        <p14:creationId xmlns:p14="http://schemas.microsoft.com/office/powerpoint/2010/main" val="135236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function, </a:t>
            </a:r>
            <a:r>
              <a:rPr lang="en-US" dirty="0" err="1"/>
              <a:t>calculate_dosage_days</a:t>
            </a:r>
            <a:r>
              <a:rPr lang="en-US" dirty="0"/>
              <a:t>, is designed to determine the end date (</a:t>
            </a:r>
            <a:r>
              <a:rPr lang="en-US" dirty="0" err="1"/>
              <a:t>trial_end</a:t>
            </a:r>
            <a:r>
              <a:rPr lang="en-US" dirty="0"/>
              <a:t>) and total dosage days (</a:t>
            </a:r>
            <a:r>
              <a:rPr lang="en-US" dirty="0" err="1"/>
              <a:t>trial_dosage</a:t>
            </a:r>
            <a:r>
              <a:rPr lang="en-US" dirty="0"/>
              <a:t>) for a given anti-depressant exposure record.</a:t>
            </a:r>
          </a:p>
          <a:p>
            <a:endParaRPr lang="en-US" dirty="0"/>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8</a:t>
            </a:fld>
            <a:endParaRPr lang="en-US"/>
          </a:p>
        </p:txBody>
      </p:sp>
    </p:spTree>
    <p:extLst>
      <p:ext uri="{BB962C8B-B14F-4D97-AF65-F5344CB8AC3E}">
        <p14:creationId xmlns:p14="http://schemas.microsoft.com/office/powerpoint/2010/main" val="412900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provided code defines a function, </a:t>
            </a:r>
            <a:r>
              <a:rPr lang="en-US" dirty="0" err="1"/>
              <a:t>process_person</a:t>
            </a:r>
            <a:r>
              <a:rPr lang="en-US" dirty="0"/>
              <a:t>, which processes antidepressant usage data for each individual in the dataset. The function iterates through each unique antidepressant (</a:t>
            </a:r>
            <a:r>
              <a:rPr lang="en-US" dirty="0" err="1"/>
              <a:t>ad_grouping</a:t>
            </a:r>
            <a:r>
              <a:rPr lang="en-US" dirty="0"/>
              <a:t>) taken by the person, sorts the data by the start date of drug exposure, and initializes variables to track the start and end dates of each treatment trial, as well as the total dosage days.</a:t>
            </a:r>
          </a:p>
        </p:txBody>
      </p:sp>
      <p:sp>
        <p:nvSpPr>
          <p:cNvPr id="4" name="Slide Number Placeholder 3"/>
          <p:cNvSpPr>
            <a:spLocks noGrp="1"/>
          </p:cNvSpPr>
          <p:nvPr>
            <p:ph type="sldNum" sz="quarter" idx="5"/>
          </p:nvPr>
        </p:nvSpPr>
        <p:spPr/>
        <p:txBody>
          <a:bodyPr/>
          <a:lstStyle/>
          <a:p>
            <a:fld id="{4223A493-AF8B-40BD-8A5D-C5EB9CA8C72D}" type="slidenum">
              <a:rPr lang="en-US" smtClean="0"/>
              <a:t>9</a:t>
            </a:fld>
            <a:endParaRPr lang="en-US"/>
          </a:p>
        </p:txBody>
      </p:sp>
    </p:spTree>
    <p:extLst>
      <p:ext uri="{BB962C8B-B14F-4D97-AF65-F5344CB8AC3E}">
        <p14:creationId xmlns:p14="http://schemas.microsoft.com/office/powerpoint/2010/main" val="175393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1500" b="0" cap="all" spc="113" baseline="0">
                <a:solidFill>
                  <a:schemeClr val="bg1"/>
                </a:solidFill>
              </a:defRPr>
            </a:lvl1pPr>
            <a:extLs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050" b="1" i="0" cap="all" spc="90" smtClean="0">
                <a:solidFill>
                  <a:schemeClr val="tx2"/>
                </a:solidFill>
              </a:defRPr>
            </a:lvl1pPr>
          </a:lstStyle>
          <a:p>
            <a:pPr marL="0" lvl="0" indent="0">
              <a:spcBef>
                <a:spcPts val="0"/>
              </a:spcBef>
            </a:pPr>
            <a:r>
              <a:rPr lang="en-US"/>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9"/>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1500" b="1" kern="0" spc="113">
                <a:solidFill>
                  <a:srgbClr val="00673B"/>
                </a:solidFill>
              </a:rPr>
              <a:t>Health Informatics Program</a:t>
            </a:r>
          </a:p>
          <a:p>
            <a:pPr algn="l" fontAlgn="auto">
              <a:spcBef>
                <a:spcPts val="0"/>
              </a:spcBef>
              <a:spcAft>
                <a:spcPts val="0"/>
              </a:spcAft>
              <a:defRPr/>
            </a:pPr>
            <a:endParaRPr lang="en-US" sz="1500" kern="0" spc="113">
              <a:solidFill>
                <a:srgbClr val="00673B"/>
              </a:solidFill>
            </a:endParaRPr>
          </a:p>
          <a:p>
            <a:pPr algn="l" fontAlgn="auto">
              <a:spcBef>
                <a:spcPts val="0"/>
              </a:spcBef>
              <a:spcAft>
                <a:spcPts val="0"/>
              </a:spcAft>
              <a:defRPr/>
            </a:pPr>
            <a:endParaRPr lang="en-US" sz="1050" kern="0" spc="113">
              <a:solidFill>
                <a:srgbClr val="00673B"/>
              </a:solidFill>
            </a:endParaRPr>
          </a:p>
          <a:p>
            <a:pPr algn="l" fontAlgn="auto">
              <a:spcBef>
                <a:spcPts val="0"/>
              </a:spcBef>
              <a:spcAft>
                <a:spcPts val="0"/>
              </a:spcAft>
              <a:defRPr/>
            </a:pPr>
            <a:endParaRPr lang="en-US" sz="1050" kern="0" spc="113">
              <a:solidFill>
                <a:srgbClr val="00673B"/>
              </a:solidFill>
            </a:endParaRPr>
          </a:p>
          <a:p>
            <a:pPr algn="l" fontAlgn="auto">
              <a:spcBef>
                <a:spcPts val="0"/>
              </a:spcBef>
              <a:spcAft>
                <a:spcPts val="0"/>
              </a:spcAft>
              <a:defRPr/>
            </a:pPr>
            <a:r>
              <a:rPr lang="en-US" sz="1050" kern="0" spc="113">
                <a:solidFill>
                  <a:srgbClr val="00673B"/>
                </a:solidFill>
              </a:rPr>
              <a:t>HI.GMU.EDU</a:t>
            </a:r>
          </a:p>
        </p:txBody>
      </p:sp>
      <p:sp>
        <p:nvSpPr>
          <p:cNvPr id="12" name="Text Placeholder 11"/>
          <p:cNvSpPr>
            <a:spLocks noGrp="1"/>
          </p:cNvSpPr>
          <p:nvPr>
            <p:ph type="body" sz="quarter" idx="10" hasCustomPrompt="1"/>
          </p:nvPr>
        </p:nvSpPr>
        <p:spPr>
          <a:xfrm>
            <a:off x="823331" y="536577"/>
            <a:ext cx="4648200" cy="2409825"/>
          </a:xfrm>
        </p:spPr>
        <p:txBody>
          <a:bodyPr/>
          <a:lstStyle>
            <a:lvl1pPr>
              <a:defRPr sz="3000" baseline="0">
                <a:ln>
                  <a:noFill/>
                </a:ln>
                <a:solidFill>
                  <a:schemeClr val="bg1"/>
                </a:solidFill>
              </a:defRPr>
            </a:lvl1pPr>
            <a:lvl2pPr>
              <a:defRPr sz="2400">
                <a:ln>
                  <a:noFill/>
                </a:ln>
                <a:solidFill>
                  <a:schemeClr val="bg1"/>
                </a:solidFill>
              </a:defRPr>
            </a:lvl2pPr>
            <a:lvl3pPr>
              <a:defRPr sz="2400">
                <a:ln>
                  <a:noFill/>
                </a:ln>
                <a:solidFill>
                  <a:schemeClr val="bg1"/>
                </a:solidFill>
              </a:defRPr>
            </a:lvl3pPr>
            <a:lvl4pPr>
              <a:defRPr sz="2400">
                <a:ln>
                  <a:noFill/>
                </a:ln>
                <a:solidFill>
                  <a:schemeClr val="bg1"/>
                </a:solidFill>
              </a:defRPr>
            </a:lvl4pPr>
            <a:lvl5pPr>
              <a:defRPr sz="2400">
                <a:ln>
                  <a:noFill/>
                </a:ln>
                <a:solidFill>
                  <a:schemeClr val="bg1"/>
                </a:solidFill>
              </a:defRPr>
            </a:lvl5pPr>
          </a:lstStyle>
          <a:p>
            <a:pPr lvl="0"/>
            <a:r>
              <a:rPr lang="en-US"/>
              <a:t>Click to edit title text</a:t>
            </a:r>
          </a:p>
        </p:txBody>
      </p:sp>
      <p:sp>
        <p:nvSpPr>
          <p:cNvPr id="15" name="Text Placeholder 14"/>
          <p:cNvSpPr>
            <a:spLocks noGrp="1"/>
          </p:cNvSpPr>
          <p:nvPr>
            <p:ph type="body" sz="quarter" idx="11" hasCustomPrompt="1"/>
          </p:nvPr>
        </p:nvSpPr>
        <p:spPr>
          <a:xfrm>
            <a:off x="823913" y="3287715"/>
            <a:ext cx="4648200" cy="1362075"/>
          </a:xfrm>
        </p:spPr>
        <p:txBody>
          <a:bodyPr/>
          <a:lstStyle>
            <a:lvl1pPr>
              <a:defRPr sz="1800">
                <a:solidFill>
                  <a:srgbClr val="FFCC33"/>
                </a:solidFill>
              </a:defRPr>
            </a:lvl1pPr>
          </a:lstStyle>
          <a:p>
            <a:pPr lvl="0"/>
            <a:r>
              <a:rPr lang="en-US"/>
              <a:t>Click to edit </a:t>
            </a:r>
            <a:r>
              <a:rPr lang="en-US" err="1"/>
              <a:t>subheader</a:t>
            </a:r>
            <a:r>
              <a:rPr lang="en-US"/>
              <a:t> text</a:t>
            </a:r>
          </a:p>
        </p:txBody>
      </p:sp>
    </p:spTree>
    <p:extLst>
      <p:ext uri="{BB962C8B-B14F-4D97-AF65-F5344CB8AC3E}">
        <p14:creationId xmlns:p14="http://schemas.microsoft.com/office/powerpoint/2010/main" val="149390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35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350"/>
          </a:p>
        </p:txBody>
      </p:sp>
      <p:sp>
        <p:nvSpPr>
          <p:cNvPr id="13" name="Rectangle 34"/>
          <p:cNvSpPr txBox="1">
            <a:spLocks/>
          </p:cNvSpPr>
          <p:nvPr/>
        </p:nvSpPr>
        <p:spPr>
          <a:xfrm>
            <a:off x="9028253"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675" kern="0" spc="113">
                <a:solidFill>
                  <a:srgbClr val="000000"/>
                </a:solidFill>
              </a:rPr>
              <a:t>GEORGE MASON UNIVERSITY</a:t>
            </a:r>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4"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675" kern="0" spc="113">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85" r:id="rId3"/>
  </p:sldLayoutIdLst>
  <p:txStyles>
    <p:titleStyle>
      <a:lvl1pPr algn="l" rtl="0" eaLnBrk="1" fontAlgn="base" hangingPunct="1">
        <a:spcBef>
          <a:spcPct val="0"/>
        </a:spcBef>
        <a:spcAft>
          <a:spcPct val="0"/>
        </a:spcAft>
        <a:defRPr sz="18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5pPr>
      <a:lvl6pPr marL="3429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6pPr>
      <a:lvl7pPr marL="6858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7pPr>
      <a:lvl8pPr marL="10287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8pPr>
      <a:lvl9pPr marL="13716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9pPr>
      <a:extLst/>
    </p:titleStyle>
    <p:bodyStyle>
      <a:lvl1pPr marL="257175" indent="-257175" algn="l" rtl="0" eaLnBrk="1" fontAlgn="base" hangingPunct="1">
        <a:spcBef>
          <a:spcPct val="20000"/>
        </a:spcBef>
        <a:spcAft>
          <a:spcPct val="0"/>
        </a:spcAft>
        <a:defRPr sz="1350">
          <a:solidFill>
            <a:schemeClr val="tx2"/>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defRPr sz="1050">
          <a:solidFill>
            <a:schemeClr val="tx2"/>
          </a:solidFill>
          <a:latin typeface="+mn-lt"/>
          <a:ea typeface="ＭＳ Ｐゴシック" charset="0"/>
          <a:cs typeface="+mn-cs"/>
        </a:defRPr>
      </a:lvl2pPr>
      <a:lvl3pPr marL="857250" indent="-171450" algn="l" rtl="0" eaLnBrk="1" fontAlgn="base" hangingPunct="1">
        <a:spcBef>
          <a:spcPct val="20000"/>
        </a:spcBef>
        <a:spcAft>
          <a:spcPct val="0"/>
        </a:spcAft>
        <a:defRPr sz="1050">
          <a:solidFill>
            <a:schemeClr val="tx2"/>
          </a:solidFill>
          <a:latin typeface="+mn-lt"/>
          <a:ea typeface="ＭＳ Ｐゴシック" charset="0"/>
          <a:cs typeface="+mn-cs"/>
        </a:defRPr>
      </a:lvl3pPr>
      <a:lvl4pPr marL="1200150" indent="-171450" algn="l" rtl="0" eaLnBrk="1" fontAlgn="base" hangingPunct="1">
        <a:spcBef>
          <a:spcPct val="20000"/>
        </a:spcBef>
        <a:spcAft>
          <a:spcPct val="0"/>
        </a:spcAft>
        <a:defRPr sz="825">
          <a:solidFill>
            <a:srgbClr val="000000"/>
          </a:solidFill>
          <a:latin typeface="+mn-lt"/>
          <a:ea typeface="ＭＳ Ｐゴシック" charset="0"/>
          <a:cs typeface="+mn-cs"/>
        </a:defRPr>
      </a:lvl4pPr>
      <a:lvl5pPr marL="1543050" indent="-171450" algn="l" rtl="0" eaLnBrk="1" fontAlgn="base" hangingPunct="1">
        <a:spcBef>
          <a:spcPct val="20000"/>
        </a:spcBef>
        <a:spcAft>
          <a:spcPct val="0"/>
        </a:spcAft>
        <a:defRPr sz="825">
          <a:solidFill>
            <a:srgbClr val="000000"/>
          </a:solidFill>
          <a:latin typeface="+mn-lt"/>
          <a:ea typeface="ＭＳ Ｐゴシック" charset="0"/>
          <a:cs typeface="+mn-cs"/>
        </a:defRPr>
      </a:lvl5pPr>
      <a:lvl6pPr marL="1885950" indent="-171450" algn="l" rtl="0" eaLnBrk="1" latinLnBrk="0" hangingPunct="1">
        <a:spcBef>
          <a:spcPct val="20000"/>
        </a:spcBef>
        <a:buChar char="•"/>
        <a:defRPr sz="1500">
          <a:solidFill>
            <a:schemeClr val="tx1"/>
          </a:solidFill>
          <a:latin typeface="+mn-lt"/>
          <a:ea typeface="+mn-ea"/>
          <a:cs typeface="+mn-cs"/>
        </a:defRPr>
      </a:lvl6pPr>
      <a:lvl7pPr marL="2228850" indent="-171450" algn="l" rtl="0" eaLnBrk="1" latinLnBrk="0" hangingPunct="1">
        <a:spcBef>
          <a:spcPct val="20000"/>
        </a:spcBef>
        <a:buChar char="•"/>
        <a:defRPr sz="1500">
          <a:solidFill>
            <a:schemeClr val="tx1"/>
          </a:solidFill>
          <a:latin typeface="+mn-lt"/>
          <a:ea typeface="+mn-ea"/>
          <a:cs typeface="+mn-cs"/>
        </a:defRPr>
      </a:lvl7pPr>
      <a:lvl8pPr marL="2571750" indent="-171450" algn="l" rtl="0" eaLnBrk="1" latinLnBrk="0" hangingPunct="1">
        <a:spcBef>
          <a:spcPct val="20000"/>
        </a:spcBef>
        <a:buChar char="•"/>
        <a:defRPr sz="1500">
          <a:solidFill>
            <a:schemeClr val="tx1"/>
          </a:solidFill>
          <a:latin typeface="+mn-lt"/>
          <a:ea typeface="+mn-ea"/>
          <a:cs typeface="+mn-cs"/>
        </a:defRPr>
      </a:lvl8pPr>
      <a:lvl9pPr marL="2914650" indent="-171450" algn="l" rtl="0" eaLnBrk="1" latinLnBrk="0" hangingPunct="1">
        <a:spcBef>
          <a:spcPct val="20000"/>
        </a:spcBef>
        <a:buChar char="•"/>
        <a:defRPr sz="15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342900" algn="l" rtl="0" eaLnBrk="1" hangingPunct="1">
        <a:defRPr>
          <a:solidFill>
            <a:schemeClr val="tx1"/>
          </a:solidFill>
          <a:latin typeface="+mn-lt"/>
          <a:ea typeface="+mn-ea"/>
          <a:cs typeface="+mn-cs"/>
        </a:defRPr>
      </a:lvl2pPr>
      <a:lvl3pPr marL="685800" algn="l" rtl="0" eaLnBrk="1" hangingPunct="1">
        <a:defRPr>
          <a:solidFill>
            <a:schemeClr val="tx1"/>
          </a:solidFill>
          <a:latin typeface="+mn-lt"/>
          <a:ea typeface="+mn-ea"/>
          <a:cs typeface="+mn-cs"/>
        </a:defRPr>
      </a:lvl3pPr>
      <a:lvl4pPr marL="1028700" algn="l" rtl="0" eaLnBrk="1" hangingPunct="1">
        <a:defRPr>
          <a:solidFill>
            <a:schemeClr val="tx1"/>
          </a:solidFill>
          <a:latin typeface="+mn-lt"/>
          <a:ea typeface="+mn-ea"/>
          <a:cs typeface="+mn-cs"/>
        </a:defRPr>
      </a:lvl4pPr>
      <a:lvl5pPr marL="1371600" algn="l" rtl="0" eaLnBrk="1" hangingPunct="1">
        <a:defRPr>
          <a:solidFill>
            <a:schemeClr val="tx1"/>
          </a:solidFill>
          <a:latin typeface="+mn-lt"/>
          <a:ea typeface="+mn-ea"/>
          <a:cs typeface="+mn-cs"/>
        </a:defRPr>
      </a:lvl5pPr>
      <a:lvl6pPr marL="1714500" algn="l" rtl="0" eaLnBrk="1" hangingPunct="1">
        <a:defRPr>
          <a:solidFill>
            <a:schemeClr val="tx1"/>
          </a:solidFill>
          <a:latin typeface="+mn-lt"/>
          <a:ea typeface="+mn-ea"/>
          <a:cs typeface="+mn-cs"/>
        </a:defRPr>
      </a:lvl6pPr>
      <a:lvl7pPr marL="2057400" algn="l" rtl="0" eaLnBrk="1" hangingPunct="1">
        <a:defRPr>
          <a:solidFill>
            <a:schemeClr val="tx1"/>
          </a:solidFill>
          <a:latin typeface="+mn-lt"/>
          <a:ea typeface="+mn-ea"/>
          <a:cs typeface="+mn-cs"/>
        </a:defRPr>
      </a:lvl7pPr>
      <a:lvl8pPr marL="2400300" algn="l" rtl="0" eaLnBrk="1" hangingPunct="1">
        <a:defRPr>
          <a:solidFill>
            <a:schemeClr val="tx1"/>
          </a:solidFill>
          <a:latin typeface="+mn-lt"/>
          <a:ea typeface="+mn-ea"/>
          <a:cs typeface="+mn-cs"/>
        </a:defRPr>
      </a:lvl8pPr>
      <a:lvl9pPr marL="27432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82869" y="1259683"/>
            <a:ext cx="7201257" cy="1807369"/>
          </a:xfrm>
        </p:spPr>
        <p:txBody>
          <a:bodyPr/>
          <a:lstStyle/>
          <a:p>
            <a:pPr marL="0" indent="0"/>
            <a:r>
              <a:rPr lang="en-US" sz="3600" dirty="0"/>
              <a:t>Analysis of Antidepressant </a:t>
            </a:r>
            <a:r>
              <a:rPr lang="en-US" sz="3600"/>
              <a:t>History   </a:t>
            </a:r>
            <a:r>
              <a:rPr lang="en-US" sz="3600" dirty="0"/>
              <a:t>for Missing Values in All of Us</a:t>
            </a:r>
          </a:p>
        </p:txBody>
      </p:sp>
      <p:sp>
        <p:nvSpPr>
          <p:cNvPr id="4" name="Text Placeholder 3"/>
          <p:cNvSpPr>
            <a:spLocks noGrp="1"/>
          </p:cNvSpPr>
          <p:nvPr>
            <p:ph type="body" sz="quarter" idx="11"/>
          </p:nvPr>
        </p:nvSpPr>
        <p:spPr>
          <a:xfrm>
            <a:off x="1362616" y="3217393"/>
            <a:ext cx="6638384" cy="573556"/>
          </a:xfrm>
        </p:spPr>
        <p:txBody>
          <a:bodyPr/>
          <a:lstStyle/>
          <a:p>
            <a:r>
              <a:rPr lang="en-US" sz="2100" dirty="0"/>
              <a:t>Farrokh Alemi ,PhD ,Vladimir Cardenas &amp;Keerti Reddy</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9BDD0-9E8C-7D25-832B-72013C8E4F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C93CA2-5D90-068F-6E6A-C0DECE677CEA}"/>
              </a:ext>
            </a:extLst>
          </p:cNvPr>
          <p:cNvPicPr>
            <a:picLocks noChangeAspect="1"/>
          </p:cNvPicPr>
          <p:nvPr/>
        </p:nvPicPr>
        <p:blipFill>
          <a:blip r:embed="rId3"/>
          <a:srcRect l="5338" t="4272" r="10348"/>
          <a:stretch/>
        </p:blipFill>
        <p:spPr>
          <a:xfrm>
            <a:off x="998483" y="388881"/>
            <a:ext cx="9932276" cy="5559973"/>
          </a:xfrm>
          <a:prstGeom prst="rect">
            <a:avLst/>
          </a:prstGeom>
        </p:spPr>
      </p:pic>
    </p:spTree>
    <p:extLst>
      <p:ext uri="{BB962C8B-B14F-4D97-AF65-F5344CB8AC3E}">
        <p14:creationId xmlns:p14="http://schemas.microsoft.com/office/powerpoint/2010/main" val="8115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39C805-0775-0100-6F88-43208DA27783}"/>
              </a:ext>
            </a:extLst>
          </p:cNvPr>
          <p:cNvPicPr>
            <a:picLocks noChangeAspect="1"/>
          </p:cNvPicPr>
          <p:nvPr/>
        </p:nvPicPr>
        <p:blipFill>
          <a:blip r:embed="rId3"/>
          <a:srcRect l="1365" t="41855" r="1406" b="1"/>
          <a:stretch/>
        </p:blipFill>
        <p:spPr>
          <a:xfrm>
            <a:off x="451946" y="441434"/>
            <a:ext cx="10909738" cy="5557346"/>
          </a:xfrm>
          <a:prstGeom prst="rect">
            <a:avLst/>
          </a:prstGeom>
        </p:spPr>
      </p:pic>
    </p:spTree>
    <p:extLst>
      <p:ext uri="{BB962C8B-B14F-4D97-AF65-F5344CB8AC3E}">
        <p14:creationId xmlns:p14="http://schemas.microsoft.com/office/powerpoint/2010/main" val="187876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973388-3F50-C8EB-340D-5A568332E81B}"/>
              </a:ext>
            </a:extLst>
          </p:cNvPr>
          <p:cNvPicPr>
            <a:picLocks noChangeAspect="1"/>
          </p:cNvPicPr>
          <p:nvPr/>
        </p:nvPicPr>
        <p:blipFill>
          <a:blip r:embed="rId3"/>
          <a:srcRect l="735" t="5691"/>
          <a:stretch/>
        </p:blipFill>
        <p:spPr>
          <a:xfrm>
            <a:off x="423916" y="396765"/>
            <a:ext cx="10853683" cy="5709746"/>
          </a:xfrm>
          <a:prstGeom prst="rect">
            <a:avLst/>
          </a:prstGeom>
        </p:spPr>
      </p:pic>
    </p:spTree>
    <p:extLst>
      <p:ext uri="{BB962C8B-B14F-4D97-AF65-F5344CB8AC3E}">
        <p14:creationId xmlns:p14="http://schemas.microsoft.com/office/powerpoint/2010/main" val="77094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3597F-090B-7E75-983C-AEBFC07EEA70}"/>
              </a:ext>
            </a:extLst>
          </p:cNvPr>
          <p:cNvPicPr>
            <a:picLocks noChangeAspect="1"/>
          </p:cNvPicPr>
          <p:nvPr/>
        </p:nvPicPr>
        <p:blipFill>
          <a:blip r:embed="rId3"/>
          <a:srcRect l="1961" t="3072"/>
          <a:stretch/>
        </p:blipFill>
        <p:spPr>
          <a:xfrm>
            <a:off x="658648" y="346841"/>
            <a:ext cx="10482317" cy="6032937"/>
          </a:xfrm>
          <a:prstGeom prst="rect">
            <a:avLst/>
          </a:prstGeom>
        </p:spPr>
      </p:pic>
    </p:spTree>
    <p:extLst>
      <p:ext uri="{BB962C8B-B14F-4D97-AF65-F5344CB8AC3E}">
        <p14:creationId xmlns:p14="http://schemas.microsoft.com/office/powerpoint/2010/main" val="78866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2B94D0-2135-4A7C-A936-9EADAF81C7A4}"/>
              </a:ext>
            </a:extLst>
          </p:cNvPr>
          <p:cNvPicPr>
            <a:picLocks noChangeAspect="1"/>
          </p:cNvPicPr>
          <p:nvPr/>
        </p:nvPicPr>
        <p:blipFill>
          <a:blip r:embed="rId3"/>
          <a:stretch>
            <a:fillRect/>
          </a:stretch>
        </p:blipFill>
        <p:spPr>
          <a:xfrm>
            <a:off x="812800" y="536629"/>
            <a:ext cx="10170510" cy="5202019"/>
          </a:xfrm>
          <a:prstGeom prst="rect">
            <a:avLst/>
          </a:prstGeom>
        </p:spPr>
      </p:pic>
    </p:spTree>
    <p:extLst>
      <p:ext uri="{BB962C8B-B14F-4D97-AF65-F5344CB8AC3E}">
        <p14:creationId xmlns:p14="http://schemas.microsoft.com/office/powerpoint/2010/main" val="311876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A4D11C-6C6A-53E7-2AAF-47A1C696B740}"/>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FF469085-F1A5-7028-9181-67A3C7942787}"/>
              </a:ext>
            </a:extLst>
          </p:cNvPr>
          <p:cNvPicPr>
            <a:picLocks noChangeAspect="1"/>
          </p:cNvPicPr>
          <p:nvPr/>
        </p:nvPicPr>
        <p:blipFill>
          <a:blip r:embed="rId3"/>
          <a:srcRect l="892" t="5462"/>
          <a:stretch/>
        </p:blipFill>
        <p:spPr>
          <a:xfrm>
            <a:off x="812800" y="562303"/>
            <a:ext cx="10566400" cy="5733394"/>
          </a:xfrm>
          <a:prstGeom prst="rect">
            <a:avLst/>
          </a:prstGeom>
        </p:spPr>
      </p:pic>
    </p:spTree>
    <p:extLst>
      <p:ext uri="{BB962C8B-B14F-4D97-AF65-F5344CB8AC3E}">
        <p14:creationId xmlns:p14="http://schemas.microsoft.com/office/powerpoint/2010/main" val="389612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6EC93-811D-9DF1-A6CA-AC40160E572B}"/>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5A555659-AA59-8080-5A66-17B9D43578FA}"/>
              </a:ext>
            </a:extLst>
          </p:cNvPr>
          <p:cNvPicPr>
            <a:picLocks noChangeAspect="1"/>
          </p:cNvPicPr>
          <p:nvPr/>
        </p:nvPicPr>
        <p:blipFill>
          <a:blip r:embed="rId3"/>
          <a:stretch>
            <a:fillRect/>
          </a:stretch>
        </p:blipFill>
        <p:spPr>
          <a:xfrm>
            <a:off x="733512" y="396765"/>
            <a:ext cx="10442487" cy="5623035"/>
          </a:xfrm>
          <a:prstGeom prst="rect">
            <a:avLst/>
          </a:prstGeom>
        </p:spPr>
      </p:pic>
    </p:spTree>
    <p:extLst>
      <p:ext uri="{BB962C8B-B14F-4D97-AF65-F5344CB8AC3E}">
        <p14:creationId xmlns:p14="http://schemas.microsoft.com/office/powerpoint/2010/main" val="73552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CB6EEE-B071-2BEB-6DDF-A75B0C2A1509}"/>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9F45F30E-AAF2-5E4B-792A-752901E5B979}"/>
              </a:ext>
            </a:extLst>
          </p:cNvPr>
          <p:cNvPicPr>
            <a:picLocks noChangeAspect="1"/>
          </p:cNvPicPr>
          <p:nvPr/>
        </p:nvPicPr>
        <p:blipFill>
          <a:blip r:embed="rId3"/>
          <a:stretch>
            <a:fillRect/>
          </a:stretch>
        </p:blipFill>
        <p:spPr>
          <a:xfrm>
            <a:off x="623613" y="105104"/>
            <a:ext cx="10258309" cy="6211614"/>
          </a:xfrm>
          <a:prstGeom prst="rect">
            <a:avLst/>
          </a:prstGeom>
        </p:spPr>
      </p:pic>
    </p:spTree>
    <p:extLst>
      <p:ext uri="{BB962C8B-B14F-4D97-AF65-F5344CB8AC3E}">
        <p14:creationId xmlns:p14="http://schemas.microsoft.com/office/powerpoint/2010/main" val="353542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41F1DA-D686-1724-629B-82CA6B45AA94}"/>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9A333B35-4A16-1050-4D3B-83ABE86F7D26}"/>
              </a:ext>
            </a:extLst>
          </p:cNvPr>
          <p:cNvPicPr>
            <a:picLocks noChangeAspect="1"/>
          </p:cNvPicPr>
          <p:nvPr/>
        </p:nvPicPr>
        <p:blipFill>
          <a:blip r:embed="rId3"/>
          <a:stretch>
            <a:fillRect/>
          </a:stretch>
        </p:blipFill>
        <p:spPr>
          <a:xfrm>
            <a:off x="601715" y="449322"/>
            <a:ext cx="10476188" cy="5772802"/>
          </a:xfrm>
          <a:prstGeom prst="rect">
            <a:avLst/>
          </a:prstGeom>
        </p:spPr>
      </p:pic>
    </p:spTree>
    <p:extLst>
      <p:ext uri="{BB962C8B-B14F-4D97-AF65-F5344CB8AC3E}">
        <p14:creationId xmlns:p14="http://schemas.microsoft.com/office/powerpoint/2010/main" val="521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24EB65-D0CD-75AE-2021-4400D31E721D}"/>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54E88214-01F7-B6EB-7203-9927F34431DF}"/>
              </a:ext>
            </a:extLst>
          </p:cNvPr>
          <p:cNvPicPr>
            <a:picLocks noChangeAspect="1"/>
          </p:cNvPicPr>
          <p:nvPr/>
        </p:nvPicPr>
        <p:blipFill>
          <a:blip r:embed="rId3"/>
          <a:stretch>
            <a:fillRect/>
          </a:stretch>
        </p:blipFill>
        <p:spPr>
          <a:xfrm>
            <a:off x="581572" y="407276"/>
            <a:ext cx="10706538" cy="5877910"/>
          </a:xfrm>
          <a:prstGeom prst="rect">
            <a:avLst/>
          </a:prstGeom>
        </p:spPr>
      </p:pic>
    </p:spTree>
    <p:extLst>
      <p:ext uri="{BB962C8B-B14F-4D97-AF65-F5344CB8AC3E}">
        <p14:creationId xmlns:p14="http://schemas.microsoft.com/office/powerpoint/2010/main" val="203748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7365525-10D2-A474-36EB-7A990C77DE1D}"/>
              </a:ext>
            </a:extLst>
          </p:cNvPr>
          <p:cNvSpPr>
            <a:spLocks noGrp="1"/>
          </p:cNvSpPr>
          <p:nvPr>
            <p:ph type="body" sz="quarter" idx="14"/>
          </p:nvPr>
        </p:nvSpPr>
        <p:spPr>
          <a:xfrm>
            <a:off x="812800" y="838200"/>
            <a:ext cx="10363200" cy="5181600"/>
          </a:xfrm>
        </p:spPr>
        <p:txBody>
          <a:bodyPr/>
          <a:lstStyle/>
          <a:p>
            <a:endParaRPr lang="en-US"/>
          </a:p>
        </p:txBody>
      </p:sp>
      <p:pic>
        <p:nvPicPr>
          <p:cNvPr id="6" name="Picture 5">
            <a:extLst>
              <a:ext uri="{FF2B5EF4-FFF2-40B4-BE49-F238E27FC236}">
                <a16:creationId xmlns:a16="http://schemas.microsoft.com/office/drawing/2014/main" id="{A50FF9E5-354E-0954-9348-6030536B4F24}"/>
              </a:ext>
            </a:extLst>
          </p:cNvPr>
          <p:cNvPicPr>
            <a:picLocks noChangeAspect="1"/>
          </p:cNvPicPr>
          <p:nvPr/>
        </p:nvPicPr>
        <p:blipFill>
          <a:blip r:embed="rId3"/>
          <a:stretch>
            <a:fillRect/>
          </a:stretch>
        </p:blipFill>
        <p:spPr>
          <a:xfrm>
            <a:off x="407599" y="157656"/>
            <a:ext cx="10971602" cy="5905835"/>
          </a:xfrm>
          <a:prstGeom prst="rect">
            <a:avLst/>
          </a:prstGeom>
        </p:spPr>
      </p:pic>
    </p:spTree>
    <p:extLst>
      <p:ext uri="{BB962C8B-B14F-4D97-AF65-F5344CB8AC3E}">
        <p14:creationId xmlns:p14="http://schemas.microsoft.com/office/powerpoint/2010/main" val="215251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A820F7-67FA-8829-680A-5B8F2DFC01B0}"/>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4AAE1FF4-0A8C-88EA-869B-605EC63B8215}"/>
              </a:ext>
            </a:extLst>
          </p:cNvPr>
          <p:cNvPicPr>
            <a:picLocks noChangeAspect="1"/>
          </p:cNvPicPr>
          <p:nvPr/>
        </p:nvPicPr>
        <p:blipFill>
          <a:blip r:embed="rId3"/>
          <a:stretch>
            <a:fillRect/>
          </a:stretch>
        </p:blipFill>
        <p:spPr>
          <a:xfrm>
            <a:off x="663266" y="473264"/>
            <a:ext cx="10715934" cy="5811922"/>
          </a:xfrm>
          <a:prstGeom prst="rect">
            <a:avLst/>
          </a:prstGeom>
        </p:spPr>
      </p:pic>
    </p:spTree>
    <p:extLst>
      <p:ext uri="{BB962C8B-B14F-4D97-AF65-F5344CB8AC3E}">
        <p14:creationId xmlns:p14="http://schemas.microsoft.com/office/powerpoint/2010/main" val="1602314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8823F2-A89E-F284-3EAE-CA9A0EBC31E0}"/>
              </a:ext>
            </a:extLst>
          </p:cNvPr>
          <p:cNvPicPr>
            <a:picLocks noChangeAspect="1"/>
          </p:cNvPicPr>
          <p:nvPr/>
        </p:nvPicPr>
        <p:blipFill>
          <a:blip r:embed="rId3"/>
          <a:srcRect l="2021" t="1470" b="2789"/>
          <a:stretch/>
        </p:blipFill>
        <p:spPr>
          <a:xfrm>
            <a:off x="1016000" y="914400"/>
            <a:ext cx="9851696" cy="4960883"/>
          </a:xfrm>
          <a:prstGeom prst="rect">
            <a:avLst/>
          </a:prstGeom>
        </p:spPr>
      </p:pic>
    </p:spTree>
    <p:extLst>
      <p:ext uri="{BB962C8B-B14F-4D97-AF65-F5344CB8AC3E}">
        <p14:creationId xmlns:p14="http://schemas.microsoft.com/office/powerpoint/2010/main" val="212976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2A5783-78B7-96AB-C5D4-6BE511DB3183}"/>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29E45511-099E-00B3-4D75-E1B74F26BE8B}"/>
              </a:ext>
            </a:extLst>
          </p:cNvPr>
          <p:cNvPicPr>
            <a:picLocks noChangeAspect="1"/>
          </p:cNvPicPr>
          <p:nvPr/>
        </p:nvPicPr>
        <p:blipFill>
          <a:blip r:embed="rId3"/>
          <a:srcRect l="1059" t="2037" b="-1"/>
          <a:stretch/>
        </p:blipFill>
        <p:spPr>
          <a:xfrm>
            <a:off x="518510" y="420412"/>
            <a:ext cx="11179504" cy="6001409"/>
          </a:xfrm>
          <a:prstGeom prst="rect">
            <a:avLst/>
          </a:prstGeom>
        </p:spPr>
      </p:pic>
    </p:spTree>
    <p:extLst>
      <p:ext uri="{BB962C8B-B14F-4D97-AF65-F5344CB8AC3E}">
        <p14:creationId xmlns:p14="http://schemas.microsoft.com/office/powerpoint/2010/main" val="392633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002BA-855F-DA6B-3C47-6255DFCAEDC8}"/>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3460C2D2-43C2-5C64-4337-F7DDEB322E02}"/>
              </a:ext>
            </a:extLst>
          </p:cNvPr>
          <p:cNvPicPr>
            <a:picLocks noChangeAspect="1"/>
          </p:cNvPicPr>
          <p:nvPr/>
        </p:nvPicPr>
        <p:blipFill>
          <a:blip r:embed="rId3"/>
          <a:stretch>
            <a:fillRect/>
          </a:stretch>
        </p:blipFill>
        <p:spPr>
          <a:xfrm>
            <a:off x="680603" y="838200"/>
            <a:ext cx="10495397" cy="5181600"/>
          </a:xfrm>
          <a:prstGeom prst="rect">
            <a:avLst/>
          </a:prstGeom>
        </p:spPr>
      </p:pic>
    </p:spTree>
    <p:extLst>
      <p:ext uri="{BB962C8B-B14F-4D97-AF65-F5344CB8AC3E}">
        <p14:creationId xmlns:p14="http://schemas.microsoft.com/office/powerpoint/2010/main" val="383535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402E7C-F24F-8489-3865-F50AADB6FA0B}"/>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C5889BE8-772A-8454-CCE8-6DC3E4038427}"/>
              </a:ext>
            </a:extLst>
          </p:cNvPr>
          <p:cNvPicPr>
            <a:picLocks noChangeAspect="1"/>
          </p:cNvPicPr>
          <p:nvPr/>
        </p:nvPicPr>
        <p:blipFill>
          <a:blip r:embed="rId3"/>
          <a:stretch>
            <a:fillRect/>
          </a:stretch>
        </p:blipFill>
        <p:spPr>
          <a:xfrm>
            <a:off x="669455" y="397411"/>
            <a:ext cx="10727502" cy="5740629"/>
          </a:xfrm>
          <a:prstGeom prst="rect">
            <a:avLst/>
          </a:prstGeom>
        </p:spPr>
      </p:pic>
    </p:spTree>
    <p:extLst>
      <p:ext uri="{BB962C8B-B14F-4D97-AF65-F5344CB8AC3E}">
        <p14:creationId xmlns:p14="http://schemas.microsoft.com/office/powerpoint/2010/main" val="29011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EEEE3B-0338-4996-03DD-9603A9B947BA}"/>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38CC106C-4D5B-8703-5A93-8F98DCC54B33}"/>
              </a:ext>
            </a:extLst>
          </p:cNvPr>
          <p:cNvPicPr>
            <a:picLocks noChangeAspect="1"/>
          </p:cNvPicPr>
          <p:nvPr/>
        </p:nvPicPr>
        <p:blipFill>
          <a:blip r:embed="rId3"/>
          <a:srcRect l="1404" t="1608"/>
          <a:stretch/>
        </p:blipFill>
        <p:spPr>
          <a:xfrm>
            <a:off x="812800" y="273267"/>
            <a:ext cx="10566400" cy="6148553"/>
          </a:xfrm>
          <a:prstGeom prst="rect">
            <a:avLst/>
          </a:prstGeom>
        </p:spPr>
      </p:pic>
    </p:spTree>
    <p:extLst>
      <p:ext uri="{BB962C8B-B14F-4D97-AF65-F5344CB8AC3E}">
        <p14:creationId xmlns:p14="http://schemas.microsoft.com/office/powerpoint/2010/main" val="38230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212146-315D-6A36-059F-8B9051853AE7}"/>
              </a:ext>
            </a:extLst>
          </p:cNvPr>
          <p:cNvPicPr>
            <a:picLocks noChangeAspect="1"/>
          </p:cNvPicPr>
          <p:nvPr/>
        </p:nvPicPr>
        <p:blipFill>
          <a:blip r:embed="rId3"/>
          <a:stretch>
            <a:fillRect/>
          </a:stretch>
        </p:blipFill>
        <p:spPr>
          <a:xfrm>
            <a:off x="355828" y="1615261"/>
            <a:ext cx="10912786" cy="2557346"/>
          </a:xfrm>
          <a:prstGeom prst="rect">
            <a:avLst/>
          </a:prstGeom>
        </p:spPr>
      </p:pic>
    </p:spTree>
    <p:extLst>
      <p:ext uri="{BB962C8B-B14F-4D97-AF65-F5344CB8AC3E}">
        <p14:creationId xmlns:p14="http://schemas.microsoft.com/office/powerpoint/2010/main" val="65705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D685D7-E26F-275D-1B9A-854400A8595D}"/>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682B871A-3B5F-FD8C-F110-CDB903DD0B42}"/>
              </a:ext>
            </a:extLst>
          </p:cNvPr>
          <p:cNvPicPr>
            <a:picLocks noChangeAspect="1"/>
          </p:cNvPicPr>
          <p:nvPr/>
        </p:nvPicPr>
        <p:blipFill>
          <a:blip r:embed="rId3"/>
          <a:srcRect l="2710" t="46"/>
          <a:stretch/>
        </p:blipFill>
        <p:spPr>
          <a:xfrm>
            <a:off x="812800" y="252248"/>
            <a:ext cx="10566400" cy="6148552"/>
          </a:xfrm>
          <a:prstGeom prst="rect">
            <a:avLst/>
          </a:prstGeom>
        </p:spPr>
      </p:pic>
    </p:spTree>
    <p:extLst>
      <p:ext uri="{BB962C8B-B14F-4D97-AF65-F5344CB8AC3E}">
        <p14:creationId xmlns:p14="http://schemas.microsoft.com/office/powerpoint/2010/main" val="139116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40AF50-C306-B28D-C9DB-84072343120A}"/>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FE73B6BC-98BE-FE08-D01D-41D57A72A7AC}"/>
              </a:ext>
            </a:extLst>
          </p:cNvPr>
          <p:cNvPicPr>
            <a:picLocks noChangeAspect="1"/>
          </p:cNvPicPr>
          <p:nvPr/>
        </p:nvPicPr>
        <p:blipFill>
          <a:blip r:embed="rId3"/>
          <a:stretch>
            <a:fillRect/>
          </a:stretch>
        </p:blipFill>
        <p:spPr>
          <a:xfrm>
            <a:off x="739228" y="522889"/>
            <a:ext cx="10532672" cy="5496911"/>
          </a:xfrm>
          <a:prstGeom prst="rect">
            <a:avLst/>
          </a:prstGeom>
        </p:spPr>
      </p:pic>
    </p:spTree>
    <p:extLst>
      <p:ext uri="{BB962C8B-B14F-4D97-AF65-F5344CB8AC3E}">
        <p14:creationId xmlns:p14="http://schemas.microsoft.com/office/powerpoint/2010/main" val="35362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9AB5B-0E8E-42BB-A1FB-C39A6E36EEBA}"/>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93BA5ACF-0D45-CE53-F053-9283C12477A5}"/>
              </a:ext>
            </a:extLst>
          </p:cNvPr>
          <p:cNvPicPr>
            <a:picLocks noChangeAspect="1"/>
          </p:cNvPicPr>
          <p:nvPr/>
        </p:nvPicPr>
        <p:blipFill>
          <a:blip r:embed="rId3"/>
          <a:stretch>
            <a:fillRect/>
          </a:stretch>
        </p:blipFill>
        <p:spPr>
          <a:xfrm>
            <a:off x="634124" y="449317"/>
            <a:ext cx="10541875" cy="5657193"/>
          </a:xfrm>
          <a:prstGeom prst="rect">
            <a:avLst/>
          </a:prstGeom>
        </p:spPr>
      </p:pic>
    </p:spTree>
    <p:extLst>
      <p:ext uri="{BB962C8B-B14F-4D97-AF65-F5344CB8AC3E}">
        <p14:creationId xmlns:p14="http://schemas.microsoft.com/office/powerpoint/2010/main" val="23455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9518D-B6A9-22C4-B54A-EA3E0A932A95}"/>
              </a:ext>
            </a:extLst>
          </p:cNvPr>
          <p:cNvPicPr>
            <a:picLocks noChangeAspect="1"/>
          </p:cNvPicPr>
          <p:nvPr/>
        </p:nvPicPr>
        <p:blipFill>
          <a:blip r:embed="rId3"/>
          <a:srcRect l="4429" t="1174" r="4966"/>
          <a:stretch/>
        </p:blipFill>
        <p:spPr>
          <a:xfrm>
            <a:off x="1198178" y="252248"/>
            <a:ext cx="9953297" cy="5890022"/>
          </a:xfrm>
          <a:prstGeom prst="rect">
            <a:avLst/>
          </a:prstGeom>
        </p:spPr>
      </p:pic>
    </p:spTree>
    <p:extLst>
      <p:ext uri="{BB962C8B-B14F-4D97-AF65-F5344CB8AC3E}">
        <p14:creationId xmlns:p14="http://schemas.microsoft.com/office/powerpoint/2010/main" val="14726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409C0C-C0F8-7A75-2B4E-C6AD975A604D}"/>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160DFA24-8E40-2217-9D06-57B5CD39510B}"/>
              </a:ext>
            </a:extLst>
          </p:cNvPr>
          <p:cNvPicPr>
            <a:picLocks noChangeAspect="1"/>
          </p:cNvPicPr>
          <p:nvPr/>
        </p:nvPicPr>
        <p:blipFill>
          <a:blip r:embed="rId3"/>
          <a:stretch>
            <a:fillRect/>
          </a:stretch>
        </p:blipFill>
        <p:spPr>
          <a:xfrm>
            <a:off x="812799" y="838200"/>
            <a:ext cx="10443779" cy="5331372"/>
          </a:xfrm>
          <a:prstGeom prst="rect">
            <a:avLst/>
          </a:prstGeom>
        </p:spPr>
      </p:pic>
    </p:spTree>
    <p:extLst>
      <p:ext uri="{BB962C8B-B14F-4D97-AF65-F5344CB8AC3E}">
        <p14:creationId xmlns:p14="http://schemas.microsoft.com/office/powerpoint/2010/main" val="76747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5BA71-55FE-AB18-E025-F586A6A2376E}"/>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1338F31D-0E83-7449-EBB7-67FE49EB1DF2}"/>
              </a:ext>
            </a:extLst>
          </p:cNvPr>
          <p:cNvPicPr>
            <a:picLocks noChangeAspect="1"/>
          </p:cNvPicPr>
          <p:nvPr/>
        </p:nvPicPr>
        <p:blipFill>
          <a:blip r:embed="rId3"/>
          <a:stretch>
            <a:fillRect/>
          </a:stretch>
        </p:blipFill>
        <p:spPr>
          <a:xfrm>
            <a:off x="812800" y="202559"/>
            <a:ext cx="10363200" cy="5817241"/>
          </a:xfrm>
          <a:prstGeom prst="rect">
            <a:avLst/>
          </a:prstGeom>
        </p:spPr>
      </p:pic>
    </p:spTree>
    <p:extLst>
      <p:ext uri="{BB962C8B-B14F-4D97-AF65-F5344CB8AC3E}">
        <p14:creationId xmlns:p14="http://schemas.microsoft.com/office/powerpoint/2010/main" val="169265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8A5657-E584-60EF-420A-8FDFC79FF343}"/>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92E9CCA1-0583-7B24-5F15-D5354456CCD9}"/>
              </a:ext>
            </a:extLst>
          </p:cNvPr>
          <p:cNvPicPr>
            <a:picLocks noChangeAspect="1"/>
          </p:cNvPicPr>
          <p:nvPr/>
        </p:nvPicPr>
        <p:blipFill>
          <a:blip r:embed="rId3"/>
          <a:srcRect t="4414" r="6448"/>
          <a:stretch/>
        </p:blipFill>
        <p:spPr>
          <a:xfrm>
            <a:off x="493985" y="367860"/>
            <a:ext cx="11046732" cy="5749160"/>
          </a:xfrm>
          <a:prstGeom prst="rect">
            <a:avLst/>
          </a:prstGeom>
        </p:spPr>
      </p:pic>
    </p:spTree>
    <p:extLst>
      <p:ext uri="{BB962C8B-B14F-4D97-AF65-F5344CB8AC3E}">
        <p14:creationId xmlns:p14="http://schemas.microsoft.com/office/powerpoint/2010/main" val="280901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382247-DF54-1468-8DF1-0C21B76160DE}"/>
              </a:ext>
            </a:extLst>
          </p:cNvPr>
          <p:cNvPicPr>
            <a:picLocks noChangeAspect="1"/>
          </p:cNvPicPr>
          <p:nvPr/>
        </p:nvPicPr>
        <p:blipFill>
          <a:blip r:embed="rId3"/>
          <a:stretch>
            <a:fillRect/>
          </a:stretch>
        </p:blipFill>
        <p:spPr>
          <a:xfrm>
            <a:off x="1015999" y="838200"/>
            <a:ext cx="10310083" cy="5257800"/>
          </a:xfrm>
          <a:prstGeom prst="rect">
            <a:avLst/>
          </a:prstGeom>
        </p:spPr>
      </p:pic>
    </p:spTree>
    <p:extLst>
      <p:ext uri="{BB962C8B-B14F-4D97-AF65-F5344CB8AC3E}">
        <p14:creationId xmlns:p14="http://schemas.microsoft.com/office/powerpoint/2010/main" val="341315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5A0B6F-5362-430D-0D30-A6FACA192922}"/>
              </a:ext>
            </a:extLst>
          </p:cNvPr>
          <p:cNvPicPr>
            <a:picLocks noChangeAspect="1"/>
          </p:cNvPicPr>
          <p:nvPr/>
        </p:nvPicPr>
        <p:blipFill>
          <a:blip r:embed="rId3"/>
          <a:stretch>
            <a:fillRect/>
          </a:stretch>
        </p:blipFill>
        <p:spPr>
          <a:xfrm>
            <a:off x="812800" y="507201"/>
            <a:ext cx="10653486" cy="5843597"/>
          </a:xfrm>
          <a:prstGeom prst="rect">
            <a:avLst/>
          </a:prstGeom>
        </p:spPr>
      </p:pic>
    </p:spTree>
    <p:extLst>
      <p:ext uri="{BB962C8B-B14F-4D97-AF65-F5344CB8AC3E}">
        <p14:creationId xmlns:p14="http://schemas.microsoft.com/office/powerpoint/2010/main" val="3689640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D65A5-79B9-C98C-B4E7-F57A8791762C}"/>
              </a:ext>
            </a:extLst>
          </p:cNvPr>
          <p:cNvPicPr>
            <a:picLocks noChangeAspect="1"/>
          </p:cNvPicPr>
          <p:nvPr/>
        </p:nvPicPr>
        <p:blipFill>
          <a:blip r:embed="rId3"/>
          <a:stretch>
            <a:fillRect/>
          </a:stretch>
        </p:blipFill>
        <p:spPr>
          <a:xfrm>
            <a:off x="841829" y="169245"/>
            <a:ext cx="10464800" cy="6024243"/>
          </a:xfrm>
          <a:prstGeom prst="rect">
            <a:avLst/>
          </a:prstGeom>
        </p:spPr>
      </p:pic>
    </p:spTree>
    <p:extLst>
      <p:ext uri="{BB962C8B-B14F-4D97-AF65-F5344CB8AC3E}">
        <p14:creationId xmlns:p14="http://schemas.microsoft.com/office/powerpoint/2010/main" val="1210513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7954E-89BD-3DB3-B76A-D9F5AE947646}"/>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5174A34A-3DFA-90F4-913D-78E724988D81}"/>
              </a:ext>
            </a:extLst>
          </p:cNvPr>
          <p:cNvPicPr>
            <a:picLocks noChangeAspect="1"/>
          </p:cNvPicPr>
          <p:nvPr/>
        </p:nvPicPr>
        <p:blipFill>
          <a:blip r:embed="rId3"/>
          <a:stretch>
            <a:fillRect/>
          </a:stretch>
        </p:blipFill>
        <p:spPr>
          <a:xfrm>
            <a:off x="606096" y="428547"/>
            <a:ext cx="10569904" cy="5698983"/>
          </a:xfrm>
          <a:prstGeom prst="rect">
            <a:avLst/>
          </a:prstGeom>
        </p:spPr>
      </p:pic>
    </p:spTree>
    <p:extLst>
      <p:ext uri="{BB962C8B-B14F-4D97-AF65-F5344CB8AC3E}">
        <p14:creationId xmlns:p14="http://schemas.microsoft.com/office/powerpoint/2010/main" val="83699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D5589-7E7F-D33A-9397-AAE7FA5A88EB}"/>
              </a:ext>
            </a:extLst>
          </p:cNvPr>
          <p:cNvPicPr>
            <a:picLocks noChangeAspect="1"/>
          </p:cNvPicPr>
          <p:nvPr/>
        </p:nvPicPr>
        <p:blipFill>
          <a:blip r:embed="rId3"/>
          <a:stretch>
            <a:fillRect/>
          </a:stretch>
        </p:blipFill>
        <p:spPr>
          <a:xfrm>
            <a:off x="951415" y="2121588"/>
            <a:ext cx="9868755" cy="1901372"/>
          </a:xfrm>
          <a:prstGeom prst="rect">
            <a:avLst/>
          </a:prstGeom>
        </p:spPr>
      </p:pic>
    </p:spTree>
    <p:extLst>
      <p:ext uri="{BB962C8B-B14F-4D97-AF65-F5344CB8AC3E}">
        <p14:creationId xmlns:p14="http://schemas.microsoft.com/office/powerpoint/2010/main" val="249374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8593" y="2344768"/>
            <a:ext cx="9911255" cy="2174935"/>
          </a:xfrm>
        </p:spPr>
        <p:txBody>
          <a:bodyPr>
            <a:noAutofit/>
          </a:bodyPr>
          <a:lstStyle/>
          <a:p>
            <a:r>
              <a:rPr lang="en-US" sz="3000" b="1" dirty="0">
                <a:solidFill>
                  <a:srgbClr val="C00000"/>
                </a:solidFill>
              </a:rPr>
              <a:t>This video has demonstrated how to perform Analysis of Anti-depressant History.</a:t>
            </a:r>
          </a:p>
        </p:txBody>
      </p:sp>
    </p:spTree>
    <p:extLst>
      <p:ext uri="{BB962C8B-B14F-4D97-AF65-F5344CB8AC3E}">
        <p14:creationId xmlns:p14="http://schemas.microsoft.com/office/powerpoint/2010/main" val="7180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BC8E7-546F-4DE3-74A5-1C297CC1DE6C}"/>
              </a:ext>
            </a:extLst>
          </p:cNvPr>
          <p:cNvPicPr>
            <a:picLocks noChangeAspect="1"/>
          </p:cNvPicPr>
          <p:nvPr/>
        </p:nvPicPr>
        <p:blipFill>
          <a:blip r:embed="rId3"/>
          <a:stretch>
            <a:fillRect/>
          </a:stretch>
        </p:blipFill>
        <p:spPr>
          <a:xfrm>
            <a:off x="628451" y="459826"/>
            <a:ext cx="10533535" cy="5394435"/>
          </a:xfrm>
          <a:prstGeom prst="rect">
            <a:avLst/>
          </a:prstGeom>
        </p:spPr>
      </p:pic>
    </p:spTree>
    <p:extLst>
      <p:ext uri="{BB962C8B-B14F-4D97-AF65-F5344CB8AC3E}">
        <p14:creationId xmlns:p14="http://schemas.microsoft.com/office/powerpoint/2010/main" val="126465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062120-5830-AAD7-EEB1-A2FFBF091CFE}"/>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A8E4B6D4-AA4A-17EE-3F01-532710726341}"/>
              </a:ext>
            </a:extLst>
          </p:cNvPr>
          <p:cNvPicPr>
            <a:picLocks noChangeAspect="1"/>
          </p:cNvPicPr>
          <p:nvPr/>
        </p:nvPicPr>
        <p:blipFill>
          <a:blip r:embed="rId3"/>
          <a:stretch>
            <a:fillRect/>
          </a:stretch>
        </p:blipFill>
        <p:spPr>
          <a:xfrm>
            <a:off x="641131" y="321297"/>
            <a:ext cx="10738069" cy="5698503"/>
          </a:xfrm>
          <a:prstGeom prst="rect">
            <a:avLst/>
          </a:prstGeom>
        </p:spPr>
      </p:pic>
    </p:spTree>
    <p:extLst>
      <p:ext uri="{BB962C8B-B14F-4D97-AF65-F5344CB8AC3E}">
        <p14:creationId xmlns:p14="http://schemas.microsoft.com/office/powerpoint/2010/main" val="278513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E448D-9897-A310-302B-3048629C70FD}"/>
              </a:ext>
            </a:extLst>
          </p:cNvPr>
          <p:cNvPicPr>
            <a:picLocks noChangeAspect="1"/>
          </p:cNvPicPr>
          <p:nvPr/>
        </p:nvPicPr>
        <p:blipFill>
          <a:blip r:embed="rId3"/>
          <a:stretch>
            <a:fillRect/>
          </a:stretch>
        </p:blipFill>
        <p:spPr>
          <a:xfrm>
            <a:off x="644883" y="203878"/>
            <a:ext cx="10201793" cy="5765997"/>
          </a:xfrm>
          <a:prstGeom prst="rect">
            <a:avLst/>
          </a:prstGeom>
        </p:spPr>
      </p:pic>
    </p:spTree>
    <p:extLst>
      <p:ext uri="{BB962C8B-B14F-4D97-AF65-F5344CB8AC3E}">
        <p14:creationId xmlns:p14="http://schemas.microsoft.com/office/powerpoint/2010/main" val="355099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0A0FFA-2D13-4F6B-4ECF-6B37B68508D8}"/>
              </a:ext>
            </a:extLst>
          </p:cNvPr>
          <p:cNvPicPr>
            <a:picLocks noChangeAspect="1"/>
          </p:cNvPicPr>
          <p:nvPr/>
        </p:nvPicPr>
        <p:blipFill>
          <a:blip r:embed="rId3"/>
          <a:srcRect l="916" t="3911"/>
          <a:stretch/>
        </p:blipFill>
        <p:spPr>
          <a:xfrm>
            <a:off x="840828" y="357351"/>
            <a:ext cx="10247585" cy="5938345"/>
          </a:xfrm>
          <a:prstGeom prst="rect">
            <a:avLst/>
          </a:prstGeom>
        </p:spPr>
      </p:pic>
    </p:spTree>
    <p:extLst>
      <p:ext uri="{BB962C8B-B14F-4D97-AF65-F5344CB8AC3E}">
        <p14:creationId xmlns:p14="http://schemas.microsoft.com/office/powerpoint/2010/main" val="109770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D2B73-259C-652B-B5BC-FC3DEBE2DD93}"/>
              </a:ext>
            </a:extLst>
          </p:cNvPr>
          <p:cNvPicPr>
            <a:picLocks noChangeAspect="1"/>
          </p:cNvPicPr>
          <p:nvPr/>
        </p:nvPicPr>
        <p:blipFill>
          <a:blip r:embed="rId3"/>
          <a:srcRect l="4430" t="-300" r="1688" b="1"/>
          <a:stretch/>
        </p:blipFill>
        <p:spPr>
          <a:xfrm>
            <a:off x="683172" y="210207"/>
            <a:ext cx="10741573" cy="6064469"/>
          </a:xfrm>
          <a:prstGeom prst="rect">
            <a:avLst/>
          </a:prstGeom>
        </p:spPr>
      </p:pic>
    </p:spTree>
    <p:extLst>
      <p:ext uri="{BB962C8B-B14F-4D97-AF65-F5344CB8AC3E}">
        <p14:creationId xmlns:p14="http://schemas.microsoft.com/office/powerpoint/2010/main" val="262901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9A3D4-0F1E-95C0-F11F-1D2908B341D1}"/>
              </a:ext>
            </a:extLst>
          </p:cNvPr>
          <p:cNvPicPr>
            <a:picLocks noChangeAspect="1"/>
          </p:cNvPicPr>
          <p:nvPr/>
        </p:nvPicPr>
        <p:blipFill>
          <a:blip r:embed="rId3"/>
          <a:srcRect l="6486" t="49" r="10234" b="43324"/>
          <a:stretch/>
        </p:blipFill>
        <p:spPr>
          <a:xfrm>
            <a:off x="609600" y="157654"/>
            <a:ext cx="10415751" cy="6243145"/>
          </a:xfrm>
          <a:prstGeom prst="rect">
            <a:avLst/>
          </a:prstGeom>
        </p:spPr>
      </p:pic>
    </p:spTree>
    <p:extLst>
      <p:ext uri="{BB962C8B-B14F-4D97-AF65-F5344CB8AC3E}">
        <p14:creationId xmlns:p14="http://schemas.microsoft.com/office/powerpoint/2010/main" val="3193157935"/>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TotalTime>
  <Words>1911</Words>
  <Application>Microsoft Office PowerPoint</Application>
  <PresentationFormat>Widescreen</PresentationFormat>
  <Paragraphs>80</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Aptos</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video has demonstrated how to perform Analysis of Anti-depressant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Keerti Reddy Resapu</dc:creator>
  <cp:lastModifiedBy>Keerti Reddy Resapu</cp:lastModifiedBy>
  <cp:revision>107</cp:revision>
  <dcterms:created xsi:type="dcterms:W3CDTF">2025-02-10T20:23:52Z</dcterms:created>
  <dcterms:modified xsi:type="dcterms:W3CDTF">2025-02-13T14:42:57Z</dcterms:modified>
</cp:coreProperties>
</file>