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5"/>
  </p:notesMasterIdLst>
  <p:sldIdLst>
    <p:sldId id="256" r:id="rId2"/>
    <p:sldId id="257" r:id="rId3"/>
    <p:sldId id="267" r:id="rId4"/>
    <p:sldId id="268" r:id="rId5"/>
    <p:sldId id="258" r:id="rId6"/>
    <p:sldId id="269" r:id="rId7"/>
    <p:sldId id="270" r:id="rId8"/>
    <p:sldId id="259" r:id="rId9"/>
    <p:sldId id="260" r:id="rId10"/>
    <p:sldId id="271" r:id="rId11"/>
    <p:sldId id="272" r:id="rId12"/>
    <p:sldId id="261" r:id="rId13"/>
    <p:sldId id="262" r:id="rId14"/>
    <p:sldId id="273" r:id="rId15"/>
    <p:sldId id="274" r:id="rId16"/>
    <p:sldId id="263" r:id="rId17"/>
    <p:sldId id="275" r:id="rId18"/>
    <p:sldId id="276" r:id="rId19"/>
    <p:sldId id="264" r:id="rId20"/>
    <p:sldId id="277" r:id="rId21"/>
    <p:sldId id="278" r:id="rId22"/>
    <p:sldId id="265" r:id="rId23"/>
    <p:sldId id="266" r:id="rId2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3F5BCD1-0D56-4C19-8492-94A5BFDC4EB9}">
  <a:tblStyle styleId="{D3F5BCD1-0D56-4C19-8492-94A5BFDC4EB9}"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432" autoAdjust="0"/>
  </p:normalViewPr>
  <p:slideViewPr>
    <p:cSldViewPr snapToGrid="0">
      <p:cViewPr varScale="1">
        <p:scale>
          <a:sx n="57" d="100"/>
          <a:sy n="57" d="100"/>
        </p:scale>
        <p:origin x="1540" y="3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a:solidFill>
                  <a:schemeClr val="dk1"/>
                </a:solidFill>
              </a:rPr>
              <a:t>Welcome to the presentation of the Annotation Guidelines for Medical History, designed to support the evaluation of conversational AI systems for depression management.</a:t>
            </a:r>
            <a:endParaRPr>
              <a:solidFill>
                <a:schemeClr val="dk1"/>
              </a:solidFill>
            </a:endParaRPr>
          </a:p>
          <a:p>
            <a:pPr marL="0" lvl="0" indent="0" algn="l" rtl="0">
              <a:spcBef>
                <a:spcPts val="120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3637ed8710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3637ed8710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b="1" dirty="0">
                <a:solidFill>
                  <a:schemeClr val="dk1"/>
                </a:solidFill>
              </a:rPr>
              <a:t>Next, is the </a:t>
            </a:r>
            <a:r>
              <a:rPr lang="en" dirty="0">
                <a:solidFill>
                  <a:schemeClr val="dk1"/>
                </a:solidFill>
              </a:rPr>
              <a:t> list of medical history items that are relevant to the medical history of the patient. Each item is marked with a unique reference number, like [2.3].</a:t>
            </a:r>
            <a:endParaRPr dirty="0">
              <a:solidFill>
                <a:schemeClr val="dk1"/>
              </a:solidFill>
            </a:endParaRPr>
          </a:p>
          <a:p>
            <a:pPr marL="0" lvl="0" indent="0" algn="l" rtl="0">
              <a:lnSpc>
                <a:spcPct val="115000"/>
              </a:lnSpc>
              <a:spcBef>
                <a:spcPts val="1200"/>
              </a:spcBef>
              <a:spcAft>
                <a:spcPts val="1200"/>
              </a:spcAft>
              <a:buNone/>
            </a:pPr>
            <a:endParaRPr dirty="0"/>
          </a:p>
        </p:txBody>
      </p:sp>
    </p:spTree>
    <p:extLst>
      <p:ext uri="{BB962C8B-B14F-4D97-AF65-F5344CB8AC3E}">
        <p14:creationId xmlns:p14="http://schemas.microsoft.com/office/powerpoint/2010/main" val="11824642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3637ed8710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3637ed8710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1200"/>
              </a:spcAft>
              <a:buNone/>
            </a:pPr>
            <a:r>
              <a:rPr lang="en" b="1" dirty="0">
                <a:solidFill>
                  <a:schemeClr val="dk1"/>
                </a:solidFill>
              </a:rPr>
              <a:t>Finally, read the </a:t>
            </a:r>
            <a:r>
              <a:rPr lang="en" dirty="0">
                <a:solidFill>
                  <a:schemeClr val="dk1"/>
                </a:solidFill>
              </a:rPr>
              <a:t>Patient Simulator’s natural language response, intended to answer the questionasked by AI from Relevant Medical History, each marked with corresponding numerical references.</a:t>
            </a:r>
            <a:endParaRPr dirty="0"/>
          </a:p>
        </p:txBody>
      </p:sp>
    </p:spTree>
    <p:extLst>
      <p:ext uri="{BB962C8B-B14F-4D97-AF65-F5344CB8AC3E}">
        <p14:creationId xmlns:p14="http://schemas.microsoft.com/office/powerpoint/2010/main" val="945134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3637ed8710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3637ed8710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dirty="0"/>
              <a:t>As an annotator, your responsibilities are to first Review the Question posed by the AI Intake System. Then examine the provided Relevant Medical History. </a:t>
            </a:r>
            <a:r>
              <a:rPr lang="en-US" dirty="0"/>
              <a:t>A</a:t>
            </a:r>
            <a:r>
              <a:rPr lang="en" dirty="0"/>
              <a:t>nd finally to evaluate the presence of each medical history events within the Answer. Each medical history event in the Answer must be assigned exactly one of the labels in the software.</a:t>
            </a: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3637ed8710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3637ed8710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b="1" dirty="0">
                <a:solidFill>
                  <a:schemeClr val="dk1"/>
                </a:solidFill>
              </a:rPr>
              <a:t>Here are the three annotation labels you will be using: First, is the label Accurate.</a:t>
            </a:r>
            <a:br>
              <a:rPr lang="en" b="1" dirty="0">
                <a:solidFill>
                  <a:schemeClr val="dk1"/>
                </a:solidFill>
              </a:rPr>
            </a:br>
            <a:r>
              <a:rPr lang="en" dirty="0">
                <a:solidFill>
                  <a:schemeClr val="dk1"/>
                </a:solidFill>
              </a:rPr>
              <a:t> This means the medical event is present in the Relevant Medical History and is correctly expressed in the answer — including conversational simplifications or synonyms.</a:t>
            </a:r>
            <a:endParaRPr dirty="0">
              <a:solidFill>
                <a:schemeClr val="dk1"/>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3637ed8710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3637ed8710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b="1" dirty="0">
                <a:solidFill>
                  <a:schemeClr val="dk1"/>
                </a:solidFill>
              </a:rPr>
              <a:t>The Second label is Inaccurate.</a:t>
            </a:r>
            <a:br>
              <a:rPr lang="en" b="1" dirty="0">
                <a:solidFill>
                  <a:schemeClr val="dk1"/>
                </a:solidFill>
              </a:rPr>
            </a:br>
            <a:r>
              <a:rPr lang="en" dirty="0">
                <a:solidFill>
                  <a:schemeClr val="dk1"/>
                </a:solidFill>
              </a:rPr>
              <a:t> This applies when the medical event is included in the Relevant Medical History but is expressed incorrectly or in a misleading way in the answer.</a:t>
            </a:r>
            <a:endParaRPr dirty="0">
              <a:solidFill>
                <a:schemeClr val="dk1"/>
              </a:solidFill>
            </a:endParaRPr>
          </a:p>
        </p:txBody>
      </p:sp>
    </p:spTree>
    <p:extLst>
      <p:ext uri="{BB962C8B-B14F-4D97-AF65-F5344CB8AC3E}">
        <p14:creationId xmlns:p14="http://schemas.microsoft.com/office/powerpoint/2010/main" val="38408830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3637ed8710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3637ed8710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1200"/>
              </a:spcAft>
              <a:buNone/>
            </a:pPr>
            <a:r>
              <a:rPr lang="en" b="1" dirty="0">
                <a:solidFill>
                  <a:schemeClr val="dk1"/>
                </a:solidFill>
              </a:rPr>
              <a:t>Third, is the Unsupported label. </a:t>
            </a:r>
            <a:r>
              <a:rPr lang="en" dirty="0">
                <a:solidFill>
                  <a:schemeClr val="dk1"/>
                </a:solidFill>
              </a:rPr>
              <a:t> This label is used when the medical event mentioned in the answer is not found in the Relevant Medical History — meaning it appears to be fabricated or unrelated.</a:t>
            </a:r>
            <a:endParaRPr dirty="0"/>
          </a:p>
        </p:txBody>
      </p:sp>
    </p:spTree>
    <p:extLst>
      <p:ext uri="{BB962C8B-B14F-4D97-AF65-F5344CB8AC3E}">
        <p14:creationId xmlns:p14="http://schemas.microsoft.com/office/powerpoint/2010/main" val="2986685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33637ed8710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33637ed8710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Here is an example for the annotation task.</a:t>
            </a:r>
            <a:br>
              <a:rPr lang="en" dirty="0"/>
            </a:br>
            <a:r>
              <a:rPr lang="en" dirty="0">
                <a:solidFill>
                  <a:schemeClr val="dk1"/>
                </a:solidFill>
              </a:rPr>
              <a:t>Now, let’s review the annotation tags used in this task.</a:t>
            </a:r>
            <a:endParaRPr dirty="0">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 dirty="0">
                <a:solidFill>
                  <a:schemeClr val="dk1"/>
                </a:solidFill>
              </a:rPr>
              <a:t>We begin with the </a:t>
            </a:r>
            <a:r>
              <a:rPr lang="en" b="1" dirty="0">
                <a:solidFill>
                  <a:schemeClr val="dk1"/>
                </a:solidFill>
              </a:rPr>
              <a:t>Accurate</a:t>
            </a:r>
            <a:r>
              <a:rPr lang="en" dirty="0">
                <a:solidFill>
                  <a:schemeClr val="dk1"/>
                </a:solidFill>
              </a:rPr>
              <a:t> label. This is used when a medical item is listed in the Relevant Medical History and is correctly described in the patient’s response. For example, “fexofenadine [4.5]” and “naproxen [4.8]” are both accurate—they are present in the profile and described appropriately in context.</a:t>
            </a:r>
            <a:endParaRPr dirty="0">
              <a:solidFill>
                <a:schemeClr val="dk1"/>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33637ed8710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33637ed8710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dirty="0">
                <a:solidFill>
                  <a:schemeClr val="dk1"/>
                </a:solidFill>
              </a:rPr>
              <a:t>Next is </a:t>
            </a:r>
            <a:r>
              <a:rPr lang="en" b="1" dirty="0">
                <a:solidFill>
                  <a:schemeClr val="dk1"/>
                </a:solidFill>
              </a:rPr>
              <a:t>Inaccurate</a:t>
            </a:r>
            <a:r>
              <a:rPr lang="en" dirty="0">
                <a:solidFill>
                  <a:schemeClr val="dk1"/>
                </a:solidFill>
              </a:rPr>
              <a:t>. This label applies when the medical item is indeed part of the profile, but it is expressed incorrectly or referenced misleadingly. In the example, “loratadine [4.9]” is tagged as inaccurate—not because the medication is wrong, but because the reference number does not match the one listed in the Relevant Medical History, which was actually [4.7].</a:t>
            </a:r>
            <a:endParaRPr dirty="0">
              <a:solidFill>
                <a:schemeClr val="dk1"/>
              </a:solidFill>
            </a:endParaRPr>
          </a:p>
        </p:txBody>
      </p:sp>
    </p:spTree>
    <p:extLst>
      <p:ext uri="{BB962C8B-B14F-4D97-AF65-F5344CB8AC3E}">
        <p14:creationId xmlns:p14="http://schemas.microsoft.com/office/powerpoint/2010/main" val="17772164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33637ed8710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33637ed8710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dirty="0">
                <a:solidFill>
                  <a:schemeClr val="dk1"/>
                </a:solidFill>
              </a:rPr>
              <a:t>Finally, we have </a:t>
            </a:r>
            <a:r>
              <a:rPr lang="en" b="1" dirty="0">
                <a:solidFill>
                  <a:schemeClr val="dk1"/>
                </a:solidFill>
              </a:rPr>
              <a:t>Unsupported</a:t>
            </a:r>
            <a:r>
              <a:rPr lang="en" dirty="0">
                <a:solidFill>
                  <a:schemeClr val="dk1"/>
                </a:solidFill>
              </a:rPr>
              <a:t>. This is for medical items that are completely absent from the Relevant Medical History. These entries appear fabricated or unrelated. In our example, both “acetaminophen [4.11]” and “omeprazole” are unsupported. Neither is listed in the provided history, so they should not have been included or referenced.</a:t>
            </a:r>
            <a:endParaRPr dirty="0">
              <a:solidFill>
                <a:schemeClr val="dk1"/>
              </a:solidFill>
            </a:endParaRPr>
          </a:p>
          <a:p>
            <a:pPr marL="0" lvl="0" indent="0" algn="l" rtl="0">
              <a:lnSpc>
                <a:spcPct val="115000"/>
              </a:lnSpc>
              <a:spcBef>
                <a:spcPts val="1200"/>
              </a:spcBef>
              <a:spcAft>
                <a:spcPts val="1200"/>
              </a:spcAft>
              <a:buNone/>
            </a:pPr>
            <a:r>
              <a:rPr lang="en" dirty="0">
                <a:solidFill>
                  <a:schemeClr val="dk1"/>
                </a:solidFill>
              </a:rPr>
              <a:t>As always, remember to focus solely on the referenced medical content. General dialogue or unreferenced statements do not require annotation.</a:t>
            </a:r>
            <a:endParaRPr dirty="0"/>
          </a:p>
        </p:txBody>
      </p:sp>
    </p:spTree>
    <p:extLst>
      <p:ext uri="{BB962C8B-B14F-4D97-AF65-F5344CB8AC3E}">
        <p14:creationId xmlns:p14="http://schemas.microsoft.com/office/powerpoint/2010/main" val="2064160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33637ed8710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33637ed8710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dirty="0">
                <a:solidFill>
                  <a:schemeClr val="dk1"/>
                </a:solidFill>
              </a:rPr>
              <a:t>Now let’s review the annotation tags in the context of a response about </a:t>
            </a:r>
            <a:r>
              <a:rPr lang="en" b="1" dirty="0">
                <a:solidFill>
                  <a:schemeClr val="dk1"/>
                </a:solidFill>
              </a:rPr>
              <a:t>medical procedures</a:t>
            </a:r>
            <a:r>
              <a:rPr lang="en" dirty="0">
                <a:solidFill>
                  <a:schemeClr val="dk1"/>
                </a:solidFill>
              </a:rPr>
              <a:t> in another example.</a:t>
            </a:r>
            <a:endParaRPr dirty="0">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 dirty="0">
                <a:solidFill>
                  <a:schemeClr val="dk1"/>
                </a:solidFill>
              </a:rPr>
              <a:t>We begin with the </a:t>
            </a:r>
            <a:r>
              <a:rPr lang="en" b="1" dirty="0">
                <a:solidFill>
                  <a:schemeClr val="dk1"/>
                </a:solidFill>
              </a:rPr>
              <a:t>Accurate</a:t>
            </a:r>
            <a:r>
              <a:rPr lang="en" dirty="0">
                <a:solidFill>
                  <a:schemeClr val="dk1"/>
                </a:solidFill>
              </a:rPr>
              <a:t> label. This is assigned when a referenced medical procedure is clearly listed in the Relevant Medical History and described appropriately. In this case, “psychiatric diagnostic evaluation [3.1]” is labeled Accurate, as it is both present and accurately expressed.</a:t>
            </a:r>
            <a:endParaRPr dirty="0">
              <a:solidFill>
                <a:schemeClr val="dk1"/>
              </a:solidFill>
            </a:endParaRPr>
          </a:p>
          <a:p>
            <a:pPr marL="0" lvl="0" indent="0" algn="l" rtl="0">
              <a:spcBef>
                <a:spcPts val="120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3637ed871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3637ed871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dirty="0"/>
              <a:t>Our goal is to develop methodologies for the safe, accurate, and compassionate use of conversational AI in managing Major Depressive Disorder.</a:t>
            </a:r>
            <a:endParaRPr dirty="0"/>
          </a:p>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33637ed8710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33637ed8710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dirty="0">
                <a:solidFill>
                  <a:schemeClr val="dk1"/>
                </a:solidFill>
              </a:rPr>
              <a:t>Next, we see </a:t>
            </a:r>
            <a:r>
              <a:rPr lang="en" b="1" dirty="0">
                <a:solidFill>
                  <a:schemeClr val="dk1"/>
                </a:solidFill>
              </a:rPr>
              <a:t>Inaccurate</a:t>
            </a:r>
            <a:r>
              <a:rPr lang="en" dirty="0">
                <a:solidFill>
                  <a:schemeClr val="dk1"/>
                </a:solidFill>
              </a:rPr>
              <a:t> labels. These are applied when the reference number is correct but the way the item is described misrepresents its intended meaning. For example “psychiatrist’s observation [3.2]” is marked Inaccurate. Although [3.2] is indeed part of the Relevant Medical History, the expression is vague and doesn't precisely reflect the standardized label “Examined for Psychiatric Diagnosis.” Similarly, “personality survey [3.3]” is marked Inaccurate because it distorts the term “Psychological Testing” [3.3]. .</a:t>
            </a:r>
            <a:br>
              <a:rPr lang="en" dirty="0">
                <a:solidFill>
                  <a:schemeClr val="dk1"/>
                </a:solidFill>
              </a:rPr>
            </a:br>
            <a:endParaRPr dirty="0"/>
          </a:p>
        </p:txBody>
      </p:sp>
    </p:spTree>
    <p:extLst>
      <p:ext uri="{BB962C8B-B14F-4D97-AF65-F5344CB8AC3E}">
        <p14:creationId xmlns:p14="http://schemas.microsoft.com/office/powerpoint/2010/main" val="3887603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33637ed8710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33637ed8710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lvl="0" indent="0" algn="l" rtl="0">
              <a:lnSpc>
                <a:spcPct val="115000"/>
              </a:lnSpc>
              <a:spcBef>
                <a:spcPts val="0"/>
              </a:spcBef>
              <a:spcAft>
                <a:spcPts val="0"/>
              </a:spcAft>
              <a:buClr>
                <a:schemeClr val="dk1"/>
              </a:buClr>
              <a:buSzPts val="1100"/>
              <a:buNone/>
            </a:pPr>
            <a:r>
              <a:rPr lang="en" dirty="0">
                <a:solidFill>
                  <a:schemeClr val="dk1"/>
                </a:solidFill>
              </a:rPr>
              <a:t>A “survey” suggests a much more informal, non-clinical procedure, which could mislead evaluators.</a:t>
            </a:r>
            <a:br>
              <a:rPr lang="en" dirty="0">
                <a:solidFill>
                  <a:schemeClr val="dk1"/>
                </a:solidFill>
              </a:rPr>
            </a:br>
            <a:endParaRPr dirty="0">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 dirty="0">
                <a:solidFill>
                  <a:schemeClr val="dk1"/>
                </a:solidFill>
              </a:rPr>
              <a:t>This illustrates the importance of accurate terminology even when referencing valid medical codes. The names used must reflect the intended clinical procedure without distortion or oversimplification.</a:t>
            </a:r>
            <a:endParaRPr dirty="0">
              <a:solidFill>
                <a:schemeClr val="dk1"/>
              </a:solidFill>
            </a:endParaRPr>
          </a:p>
          <a:p>
            <a:pPr marL="0" lvl="0" indent="0" algn="l" rtl="0">
              <a:spcBef>
                <a:spcPts val="1200"/>
              </a:spcBef>
              <a:spcAft>
                <a:spcPts val="0"/>
              </a:spcAft>
              <a:buNone/>
            </a:pPr>
            <a:endParaRPr dirty="0"/>
          </a:p>
        </p:txBody>
      </p:sp>
    </p:spTree>
    <p:extLst>
      <p:ext uri="{BB962C8B-B14F-4D97-AF65-F5344CB8AC3E}">
        <p14:creationId xmlns:p14="http://schemas.microsoft.com/office/powerpoint/2010/main" val="38857088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33637ed8710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33637ed8710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dirty="0">
                <a:solidFill>
                  <a:schemeClr val="dk1"/>
                </a:solidFill>
              </a:rPr>
              <a:t>Doccano is an open-source annotation tool for text-based datasets. We’ll be using it to label simulated patient responses with reference tags.</a:t>
            </a:r>
            <a:endParaRPr dirty="0">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 dirty="0">
                <a:solidFill>
                  <a:schemeClr val="dk1"/>
                </a:solidFill>
              </a:rPr>
              <a:t>To access the assigned annotation files, go to the Doccano web app at this link.</a:t>
            </a:r>
            <a:endParaRPr b="1" dirty="0">
              <a:solidFill>
                <a:schemeClr val="dk1"/>
              </a:solidFill>
            </a:endParaRPr>
          </a:p>
          <a:p>
            <a:pPr marL="0" lvl="0" indent="0" algn="l" rtl="0">
              <a:lnSpc>
                <a:spcPct val="115000"/>
              </a:lnSpc>
              <a:spcBef>
                <a:spcPts val="1200"/>
              </a:spcBef>
              <a:spcAft>
                <a:spcPts val="1200"/>
              </a:spcAft>
              <a:buNone/>
            </a:pPr>
            <a:r>
              <a:rPr lang="en" dirty="0">
                <a:solidFill>
                  <a:schemeClr val="dk1"/>
                </a:solidFill>
              </a:rPr>
              <a:t>Then log in with your GMU Net ID.</a:t>
            </a:r>
            <a:br>
              <a:rPr lang="en" dirty="0">
                <a:solidFill>
                  <a:schemeClr val="dk1"/>
                </a:solidFill>
              </a:rPr>
            </a:br>
            <a:r>
              <a:rPr lang="en" dirty="0">
                <a:solidFill>
                  <a:schemeClr val="dk1"/>
                </a:solidFill>
              </a:rPr>
              <a:t> </a:t>
            </a:r>
            <a:r>
              <a:rPr lang="en" b="1" dirty="0">
                <a:solidFill>
                  <a:schemeClr val="dk1"/>
                </a:solidFill>
              </a:rPr>
              <a:t>Username</a:t>
            </a:r>
            <a:r>
              <a:rPr lang="en" dirty="0">
                <a:solidFill>
                  <a:schemeClr val="dk1"/>
                </a:solidFill>
              </a:rPr>
              <a:t> is your Net ID which is the first part of your gmu email.</a:t>
            </a:r>
            <a:br>
              <a:rPr lang="en" dirty="0">
                <a:solidFill>
                  <a:schemeClr val="dk1"/>
                </a:solidFill>
              </a:rPr>
            </a:br>
            <a:r>
              <a:rPr lang="en" dirty="0">
                <a:solidFill>
                  <a:schemeClr val="dk1"/>
                </a:solidFill>
              </a:rPr>
              <a:t> </a:t>
            </a:r>
            <a:r>
              <a:rPr lang="en" b="1" dirty="0">
                <a:solidFill>
                  <a:schemeClr val="dk1"/>
                </a:solidFill>
              </a:rPr>
              <a:t>Password</a:t>
            </a:r>
            <a:r>
              <a:rPr lang="en" dirty="0">
                <a:solidFill>
                  <a:schemeClr val="dk1"/>
                </a:solidFill>
              </a:rPr>
              <a:t> is </a:t>
            </a:r>
            <a:r>
              <a:rPr lang="en" b="1" dirty="0">
                <a:solidFill>
                  <a:schemeClr val="dk1"/>
                </a:solidFill>
              </a:rPr>
              <a:t>largelanguagemodel which is same for all students.</a:t>
            </a: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33637ed8710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33637ed8710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a:solidFill>
                  <a:schemeClr val="dk1"/>
                </a:solidFill>
              </a:rPr>
              <a:t>Once you log in, you’ll see a list of datasets assigned to you for annotation.</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
                <a:solidFill>
                  <a:schemeClr val="dk1"/>
                </a:solidFill>
              </a:rPr>
              <a:t>Click on ‘Annotate’ and read through each conversational turn. Select the phrase you want to label and then click on the appropriate annotation tag.</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
                <a:solidFill>
                  <a:schemeClr val="dk1"/>
                </a:solidFill>
              </a:rPr>
              <a:t>You don’t need to hit submit—your work is saved automatically. When you're finished, all your annotations will be collected directly through the admin panel.</a:t>
            </a:r>
            <a:endParaRPr>
              <a:solidFill>
                <a:schemeClr val="dk1"/>
              </a:solidFill>
            </a:endParaRPr>
          </a:p>
          <a:p>
            <a:pPr marL="0" lvl="0" indent="0" algn="l" rtl="0">
              <a:lnSpc>
                <a:spcPct val="115000"/>
              </a:lnSpc>
              <a:spcBef>
                <a:spcPts val="1200"/>
              </a:spcBef>
              <a:spcAft>
                <a:spcPts val="1200"/>
              </a:spcAft>
              <a:buNone/>
            </a:pPr>
            <a:r>
              <a:rPr lang="en">
                <a:solidFill>
                  <a:schemeClr val="dk1"/>
                </a:solidFill>
              </a:rPr>
              <a:t>And remember, for a more detailed explanation of the task, please refer to the </a:t>
            </a:r>
            <a:r>
              <a:rPr lang="en" b="1">
                <a:solidFill>
                  <a:schemeClr val="dk1"/>
                </a:solidFill>
              </a:rPr>
              <a:t>Annotation Guideline</a:t>
            </a:r>
            <a:r>
              <a:rPr lang="en">
                <a:solidFill>
                  <a:schemeClr val="dk1"/>
                </a:solidFill>
              </a:rPr>
              <a:t>.</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3637ed871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3637ed871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dirty="0"/>
              <a:t>We're building an AI Intake System that collects patient medical histories through natural language interactions and provides personalized antidepressant recommendations.</a:t>
            </a:r>
            <a:endParaRPr dirty="0"/>
          </a:p>
          <a:p>
            <a:pPr marL="0" lvl="0" indent="0" algn="l" rtl="0">
              <a:spcBef>
                <a:spcPts val="0"/>
              </a:spcBef>
              <a:spcAft>
                <a:spcPts val="0"/>
              </a:spcAft>
              <a:buNone/>
            </a:pPr>
            <a:endParaRPr dirty="0"/>
          </a:p>
        </p:txBody>
      </p:sp>
    </p:spTree>
    <p:extLst>
      <p:ext uri="{BB962C8B-B14F-4D97-AF65-F5344CB8AC3E}">
        <p14:creationId xmlns:p14="http://schemas.microsoft.com/office/powerpoint/2010/main" val="4092108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3637ed871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3637ed871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dirty="0"/>
              <a:t>Additionally, we're creating a Patient Simulator to produce diverse conversational scenarios to rigorously evaluate the AI's performance and safety.</a:t>
            </a:r>
            <a:endParaRPr dirty="0"/>
          </a:p>
          <a:p>
            <a:pPr marL="0" lvl="0" indent="0" algn="l" rtl="0">
              <a:spcBef>
                <a:spcPts val="0"/>
              </a:spcBef>
              <a:spcAft>
                <a:spcPts val="0"/>
              </a:spcAft>
              <a:buNone/>
            </a:pPr>
            <a:r>
              <a:rPr lang="en" dirty="0"/>
              <a:t>Both the AI Intake System and Patient Simulator are powered by large language models.</a:t>
            </a:r>
            <a:endParaRPr dirty="0"/>
          </a:p>
        </p:txBody>
      </p:sp>
    </p:spTree>
    <p:extLst>
      <p:ext uri="{BB962C8B-B14F-4D97-AF65-F5344CB8AC3E}">
        <p14:creationId xmlns:p14="http://schemas.microsoft.com/office/powerpoint/2010/main" val="718071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3637ed8710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3637ed871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b="1" dirty="0">
                <a:solidFill>
                  <a:schemeClr val="dk1"/>
                </a:solidFill>
              </a:rPr>
              <a:t>Our project includes three main aims.</a:t>
            </a:r>
            <a:endParaRPr b="1" dirty="0">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 b="1" dirty="0">
                <a:solidFill>
                  <a:schemeClr val="dk1"/>
                </a:solidFill>
              </a:rPr>
              <a:t>Aim 1 is Bias Correction.</a:t>
            </a:r>
            <a:br>
              <a:rPr lang="en" b="1" dirty="0">
                <a:solidFill>
                  <a:schemeClr val="dk1"/>
                </a:solidFill>
              </a:rPr>
            </a:br>
            <a:r>
              <a:rPr lang="en" dirty="0">
                <a:solidFill>
                  <a:schemeClr val="dk1"/>
                </a:solidFill>
              </a:rPr>
              <a:t> In this aim, we focus on identifying and reducing biases that may exist within the AI Knowledgebase. This is crucial for improving the fairness and generalizability of the AI system across diverse patient populations.</a:t>
            </a:r>
            <a:endParaRPr dirty="0">
              <a:solidFill>
                <a:schemeClr val="dk1"/>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3637ed8710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3637ed871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None/>
            </a:pPr>
            <a:r>
              <a:rPr lang="en" b="1" dirty="0">
                <a:solidFill>
                  <a:schemeClr val="dk1"/>
                </a:solidFill>
              </a:rPr>
              <a:t>Aim 2 is Intake System Refinement.</a:t>
            </a:r>
            <a:endParaRPr b="1" dirty="0">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 dirty="0">
                <a:solidFill>
                  <a:schemeClr val="dk1"/>
                </a:solidFill>
              </a:rPr>
              <a:t> Here, the goal is to develop and evaluate an AI Intake System. We use a comprehensive Patient Simulator to ensure the system can collect conversational medical histories both accurately and safely.</a:t>
            </a:r>
            <a:endParaRPr dirty="0">
              <a:solidFill>
                <a:schemeClr val="dk1"/>
              </a:solidFill>
            </a:endParaRPr>
          </a:p>
        </p:txBody>
      </p:sp>
    </p:spTree>
    <p:extLst>
      <p:ext uri="{BB962C8B-B14F-4D97-AF65-F5344CB8AC3E}">
        <p14:creationId xmlns:p14="http://schemas.microsoft.com/office/powerpoint/2010/main" val="1579434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3637ed8710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3637ed871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1200"/>
              </a:spcAft>
              <a:buNone/>
            </a:pPr>
            <a:r>
              <a:rPr lang="en" b="1" dirty="0">
                <a:solidFill>
                  <a:schemeClr val="dk1"/>
                </a:solidFill>
              </a:rPr>
              <a:t>Aim 3 is Evaluation of impact on patients. </a:t>
            </a:r>
            <a:r>
              <a:rPr lang="en" dirty="0">
                <a:solidFill>
                  <a:schemeClr val="dk1"/>
                </a:solidFill>
              </a:rPr>
              <a:t>This aim involves conducting a randomized controlled trial. We’ll assess how conversational AI affects key human-centered outcomes—specifically, empathy, therapeutic alliance, and the overall quality of the data collected from patients.</a:t>
            </a:r>
            <a:endParaRPr dirty="0"/>
          </a:p>
        </p:txBody>
      </p:sp>
    </p:spTree>
    <p:extLst>
      <p:ext uri="{BB962C8B-B14F-4D97-AF65-F5344CB8AC3E}">
        <p14:creationId xmlns:p14="http://schemas.microsoft.com/office/powerpoint/2010/main" val="3727485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3637ed8710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3637ed8710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dirty="0"/>
              <a:t>This annotation task supports technology development under Aim 2.</a:t>
            </a:r>
            <a:endParaRPr dirty="0"/>
          </a:p>
          <a:p>
            <a:pPr marL="0" lvl="0" indent="0" algn="l" rtl="0">
              <a:spcBef>
                <a:spcPts val="0"/>
              </a:spcBef>
              <a:spcAft>
                <a:spcPts val="0"/>
              </a:spcAft>
              <a:buNone/>
            </a:pPr>
            <a:r>
              <a:rPr lang="en" dirty="0"/>
              <a:t>The goal is to evaluate the Patient Simulator’s ability to generate responses that are both accurate and contextually appropriate, while remaining aligned with the predefined medical personas.</a:t>
            </a: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3637ed8710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3637ed8710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b="1" dirty="0">
                <a:solidFill>
                  <a:schemeClr val="dk1"/>
                </a:solidFill>
              </a:rPr>
              <a:t>You will be evaluating transcripts of interactions between the AI Intake System and the Patient Simulator.</a:t>
            </a:r>
            <a:endParaRPr b="1" dirty="0">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 b="1" dirty="0">
                <a:solidFill>
                  <a:schemeClr val="dk1"/>
                </a:solidFill>
              </a:rPr>
              <a:t>Each transcript consists of multiple conversational turns, and each turn includes three elements: First element is the Question asked.</a:t>
            </a:r>
            <a:br>
              <a:rPr lang="en" b="1" dirty="0">
                <a:solidFill>
                  <a:schemeClr val="dk1"/>
                </a:solidFill>
              </a:rPr>
            </a:br>
            <a:r>
              <a:rPr lang="en" dirty="0">
                <a:solidFill>
                  <a:schemeClr val="dk1"/>
                </a:solidFill>
              </a:rPr>
              <a:t> This is an open-ended medical intake question posed by the AI Intake System.</a:t>
            </a:r>
            <a:endParaRPr dirty="0">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ai-intake-system-dev-81e104b353a8.herokuapp.com/"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Annotation Guidelines – Medical History </a:t>
            </a:r>
            <a:endParaRPr/>
          </a:p>
        </p:txBody>
      </p:sp>
      <p:sp>
        <p:nvSpPr>
          <p:cNvPr id="55" name="Google Shape;55;p13"/>
          <p:cNvSpPr txBox="1">
            <a:spLocks noGrp="1"/>
          </p:cNvSpPr>
          <p:nvPr>
            <p:ph type="subTitle" idx="1"/>
          </p:nvPr>
        </p:nvSpPr>
        <p:spPr>
          <a:xfrm>
            <a:off x="311700" y="2834125"/>
            <a:ext cx="8520600" cy="1354800"/>
          </a:xfrm>
          <a:prstGeom prst="rect">
            <a:avLst/>
          </a:prstGeom>
        </p:spPr>
        <p:txBody>
          <a:bodyPr spcFirstLastPara="1" wrap="square" lIns="91425" tIns="91425" rIns="91425" bIns="91425" anchor="t" anchorCtr="0">
            <a:normAutofit fontScale="85000" lnSpcReduction="20000"/>
          </a:bodyPr>
          <a:lstStyle/>
          <a:p>
            <a:pPr marL="0" lvl="0" indent="0" algn="ctr" rtl="0">
              <a:spcBef>
                <a:spcPts val="0"/>
              </a:spcBef>
              <a:spcAft>
                <a:spcPts val="0"/>
              </a:spcAft>
              <a:buNone/>
            </a:pPr>
            <a:r>
              <a:rPr lang="en" dirty="0"/>
              <a:t>Evaluating Conversational AI for Depression Management</a:t>
            </a:r>
            <a:endParaRPr dirty="0"/>
          </a:p>
          <a:p>
            <a:pPr marL="0" lvl="0" indent="0" algn="ctr" rtl="0">
              <a:spcBef>
                <a:spcPts val="0"/>
              </a:spcBef>
              <a:spcAft>
                <a:spcPts val="0"/>
              </a:spcAft>
              <a:buNone/>
            </a:pPr>
            <a:r>
              <a:rPr lang="en" dirty="0"/>
              <a:t>Annotation Task Assignment</a:t>
            </a:r>
            <a:endParaRPr dirty="0"/>
          </a:p>
          <a:p>
            <a:pPr marL="0" lvl="0" indent="0" algn="ctr" rtl="0">
              <a:spcBef>
                <a:spcPts val="0"/>
              </a:spcBef>
              <a:spcAft>
                <a:spcPts val="0"/>
              </a:spcAft>
              <a:buNone/>
            </a:pPr>
            <a:r>
              <a:rPr lang="en" dirty="0"/>
              <a:t>HAP-786</a:t>
            </a:r>
          </a:p>
          <a:p>
            <a:pPr marL="0" lvl="0" indent="0" algn="ctr" rtl="0">
              <a:spcBef>
                <a:spcPts val="0"/>
              </a:spcBef>
              <a:spcAft>
                <a:spcPts val="0"/>
              </a:spcAft>
              <a:buNone/>
            </a:pPr>
            <a:r>
              <a:rPr lang="en-US" dirty="0"/>
              <a:t>By Md Tanvir </a:t>
            </a:r>
            <a:r>
              <a:rPr lang="en-US" dirty="0" err="1"/>
              <a:t>Rouf</a:t>
            </a:r>
            <a:r>
              <a:rPr lang="en-US" dirty="0"/>
              <a:t> Shawon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US" dirty="0">
                <a:solidFill>
                  <a:schemeClr val="dk1"/>
                </a:solidFill>
              </a:rPr>
              <a:t>Evaluate Transcripts of Interactions</a:t>
            </a:r>
            <a:endParaRPr dirty="0"/>
          </a:p>
        </p:txBody>
      </p:sp>
      <p:sp>
        <p:nvSpPr>
          <p:cNvPr id="79" name="Google Shape;79;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342900" lvl="0" algn="l" rtl="0">
              <a:spcBef>
                <a:spcPts val="1200"/>
              </a:spcBef>
              <a:spcAft>
                <a:spcPts val="0"/>
              </a:spcAft>
              <a:buFont typeface="+mj-lt"/>
              <a:buAutoNum type="arabicPeriod"/>
            </a:pPr>
            <a:r>
              <a:rPr lang="en-US" dirty="0">
                <a:solidFill>
                  <a:schemeClr val="bg1">
                    <a:lumMod val="75000"/>
                  </a:schemeClr>
                </a:solidFill>
              </a:rPr>
              <a:t>AI’s question </a:t>
            </a:r>
          </a:p>
          <a:p>
            <a:pPr marL="342900" lvl="0" algn="l" rtl="0">
              <a:spcBef>
                <a:spcPts val="1200"/>
              </a:spcBef>
              <a:spcAft>
                <a:spcPts val="0"/>
              </a:spcAft>
              <a:buFont typeface="+mj-lt"/>
              <a:buAutoNum type="arabicPeriod"/>
            </a:pPr>
            <a:r>
              <a:rPr lang="en-US" dirty="0">
                <a:solidFill>
                  <a:schemeClr val="tx1"/>
                </a:solidFill>
              </a:rPr>
              <a:t>List of relevant medical history </a:t>
            </a:r>
          </a:p>
          <a:p>
            <a:pPr marL="342900" lvl="0" algn="l" rtl="0">
              <a:spcBef>
                <a:spcPts val="1200"/>
              </a:spcBef>
              <a:spcAft>
                <a:spcPts val="1200"/>
              </a:spcAft>
              <a:buFont typeface="+mj-lt"/>
              <a:buAutoNum type="arabicPeriod"/>
            </a:pPr>
            <a:r>
              <a:rPr lang="en-US" dirty="0">
                <a:solidFill>
                  <a:schemeClr val="bg1">
                    <a:lumMod val="75000"/>
                  </a:schemeClr>
                </a:solidFill>
              </a:rPr>
              <a:t>Simulator’s answer to the AI’s question</a:t>
            </a:r>
          </a:p>
        </p:txBody>
      </p:sp>
    </p:spTree>
    <p:extLst>
      <p:ext uri="{BB962C8B-B14F-4D97-AF65-F5344CB8AC3E}">
        <p14:creationId xmlns:p14="http://schemas.microsoft.com/office/powerpoint/2010/main" val="3755208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US" dirty="0">
                <a:solidFill>
                  <a:schemeClr val="dk1"/>
                </a:solidFill>
              </a:rPr>
              <a:t>Evaluate Transcripts of Interactions</a:t>
            </a:r>
          </a:p>
        </p:txBody>
      </p:sp>
      <p:sp>
        <p:nvSpPr>
          <p:cNvPr id="79" name="Google Shape;79;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342900" lvl="0" algn="l" rtl="0">
              <a:spcBef>
                <a:spcPts val="1200"/>
              </a:spcBef>
              <a:spcAft>
                <a:spcPts val="0"/>
              </a:spcAft>
              <a:buFont typeface="+mj-lt"/>
              <a:buAutoNum type="arabicPeriod"/>
            </a:pPr>
            <a:r>
              <a:rPr lang="en" dirty="0">
                <a:solidFill>
                  <a:schemeClr val="bg1">
                    <a:lumMod val="75000"/>
                  </a:schemeClr>
                </a:solidFill>
              </a:rPr>
              <a:t>AI’s question </a:t>
            </a:r>
            <a:endParaRPr dirty="0">
              <a:solidFill>
                <a:schemeClr val="bg1">
                  <a:lumMod val="75000"/>
                </a:schemeClr>
              </a:solidFill>
            </a:endParaRPr>
          </a:p>
          <a:p>
            <a:pPr marL="342900" lvl="0" algn="l" rtl="0">
              <a:spcBef>
                <a:spcPts val="1200"/>
              </a:spcBef>
              <a:spcAft>
                <a:spcPts val="0"/>
              </a:spcAft>
              <a:buFont typeface="+mj-lt"/>
              <a:buAutoNum type="arabicPeriod"/>
            </a:pPr>
            <a:r>
              <a:rPr lang="en" dirty="0">
                <a:solidFill>
                  <a:schemeClr val="bg1">
                    <a:lumMod val="75000"/>
                  </a:schemeClr>
                </a:solidFill>
              </a:rPr>
              <a:t>Simulated list of relevant medical history </a:t>
            </a:r>
            <a:endParaRPr dirty="0">
              <a:solidFill>
                <a:schemeClr val="bg1">
                  <a:lumMod val="75000"/>
                </a:schemeClr>
              </a:solidFill>
            </a:endParaRPr>
          </a:p>
          <a:p>
            <a:pPr marL="342900" lvl="0" algn="l" rtl="0">
              <a:spcBef>
                <a:spcPts val="1200"/>
              </a:spcBef>
              <a:spcAft>
                <a:spcPts val="1200"/>
              </a:spcAft>
              <a:buFont typeface="+mj-lt"/>
              <a:buAutoNum type="arabicPeriod"/>
            </a:pPr>
            <a:r>
              <a:rPr lang="en" dirty="0">
                <a:solidFill>
                  <a:schemeClr val="dk1"/>
                </a:solidFill>
              </a:rPr>
              <a:t>Simulator’s answer to the AI’s question</a:t>
            </a:r>
            <a:endParaRPr dirty="0">
              <a:solidFill>
                <a:schemeClr val="dk1"/>
              </a:solidFill>
            </a:endParaRPr>
          </a:p>
        </p:txBody>
      </p:sp>
    </p:spTree>
    <p:extLst>
      <p:ext uri="{BB962C8B-B14F-4D97-AF65-F5344CB8AC3E}">
        <p14:creationId xmlns:p14="http://schemas.microsoft.com/office/powerpoint/2010/main" val="1816929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US" dirty="0">
                <a:solidFill>
                  <a:schemeClr val="dk1"/>
                </a:solidFill>
              </a:rPr>
              <a:t>Your </a:t>
            </a:r>
            <a:r>
              <a:rPr lang="en-US" dirty="0"/>
              <a:t>A</a:t>
            </a:r>
            <a:r>
              <a:rPr lang="en-US" dirty="0">
                <a:solidFill>
                  <a:schemeClr val="dk1"/>
                </a:solidFill>
              </a:rPr>
              <a:t>nnotation Task </a:t>
            </a:r>
          </a:p>
        </p:txBody>
      </p:sp>
      <p:sp>
        <p:nvSpPr>
          <p:cNvPr id="85" name="Google Shape;85;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1200"/>
              </a:spcBef>
              <a:spcAft>
                <a:spcPts val="0"/>
              </a:spcAft>
              <a:buClr>
                <a:schemeClr val="dk1"/>
              </a:buClr>
              <a:buSzPts val="1800"/>
              <a:buAutoNum type="arabicPeriod"/>
            </a:pPr>
            <a:r>
              <a:rPr lang="en" dirty="0">
                <a:solidFill>
                  <a:schemeClr val="dk1"/>
                </a:solidFill>
              </a:rPr>
              <a:t>Review the </a:t>
            </a:r>
            <a:r>
              <a:rPr lang="en" b="1" dirty="0">
                <a:solidFill>
                  <a:schemeClr val="dk1"/>
                </a:solidFill>
              </a:rPr>
              <a:t>Question</a:t>
            </a:r>
            <a:r>
              <a:rPr lang="en" dirty="0">
                <a:solidFill>
                  <a:schemeClr val="dk1"/>
                </a:solidFill>
              </a:rPr>
              <a:t> </a:t>
            </a:r>
            <a:endParaRPr dirty="0">
              <a:solidFill>
                <a:schemeClr val="dk1"/>
              </a:solidFill>
            </a:endParaRPr>
          </a:p>
          <a:p>
            <a:pPr marL="457200" lvl="0" indent="-342900" algn="l" rtl="0">
              <a:spcBef>
                <a:spcPts val="0"/>
              </a:spcBef>
              <a:spcAft>
                <a:spcPts val="0"/>
              </a:spcAft>
              <a:buClr>
                <a:schemeClr val="dk1"/>
              </a:buClr>
              <a:buSzPts val="1800"/>
              <a:buAutoNum type="arabicPeriod"/>
            </a:pPr>
            <a:r>
              <a:rPr lang="en" dirty="0">
                <a:solidFill>
                  <a:schemeClr val="dk1"/>
                </a:solidFill>
              </a:rPr>
              <a:t>Review the list of </a:t>
            </a:r>
            <a:r>
              <a:rPr lang="en" b="1" dirty="0">
                <a:solidFill>
                  <a:schemeClr val="dk1"/>
                </a:solidFill>
              </a:rPr>
              <a:t>Relevant Medical History</a:t>
            </a:r>
            <a:r>
              <a:rPr lang="en" dirty="0">
                <a:solidFill>
                  <a:schemeClr val="dk1"/>
                </a:solidFill>
              </a:rPr>
              <a:t>. </a:t>
            </a:r>
            <a:endParaRPr dirty="0">
              <a:solidFill>
                <a:schemeClr val="dk1"/>
              </a:solidFill>
            </a:endParaRPr>
          </a:p>
          <a:p>
            <a:pPr marL="457200" lvl="0" indent="-342900" algn="l" rtl="0">
              <a:spcBef>
                <a:spcPts val="0"/>
              </a:spcBef>
              <a:spcAft>
                <a:spcPts val="0"/>
              </a:spcAft>
              <a:buClr>
                <a:schemeClr val="dk1"/>
              </a:buClr>
              <a:buSzPts val="1800"/>
              <a:buAutoNum type="arabicPeriod"/>
            </a:pPr>
            <a:r>
              <a:rPr lang="en" dirty="0">
                <a:solidFill>
                  <a:schemeClr val="dk1"/>
                </a:solidFill>
              </a:rPr>
              <a:t>Evaluate each medical history event within the </a:t>
            </a:r>
            <a:r>
              <a:rPr lang="en" b="1" dirty="0">
                <a:solidFill>
                  <a:schemeClr val="dk1"/>
                </a:solidFill>
              </a:rPr>
              <a:t>Answer</a:t>
            </a:r>
            <a:endParaRPr dirty="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2" name="Picture 1">
            <a:extLst>
              <a:ext uri="{FF2B5EF4-FFF2-40B4-BE49-F238E27FC236}">
                <a16:creationId xmlns:a16="http://schemas.microsoft.com/office/drawing/2014/main" id="{4C84DC22-EB4B-4DC4-A55F-D82D8D27550F}"/>
              </a:ext>
            </a:extLst>
          </p:cNvPr>
          <p:cNvPicPr>
            <a:picLocks noChangeAspect="1"/>
          </p:cNvPicPr>
          <p:nvPr/>
        </p:nvPicPr>
        <p:blipFill>
          <a:blip r:embed="rId3"/>
          <a:stretch>
            <a:fillRect/>
          </a:stretch>
        </p:blipFill>
        <p:spPr>
          <a:xfrm>
            <a:off x="472108" y="89209"/>
            <a:ext cx="8199783" cy="51435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2" name="Picture 1">
            <a:extLst>
              <a:ext uri="{FF2B5EF4-FFF2-40B4-BE49-F238E27FC236}">
                <a16:creationId xmlns:a16="http://schemas.microsoft.com/office/drawing/2014/main" id="{C3C0C7E0-488E-4035-9192-2BB136DBEF15}"/>
              </a:ext>
            </a:extLst>
          </p:cNvPr>
          <p:cNvPicPr>
            <a:picLocks noChangeAspect="1"/>
          </p:cNvPicPr>
          <p:nvPr/>
        </p:nvPicPr>
        <p:blipFill>
          <a:blip r:embed="rId3"/>
          <a:stretch>
            <a:fillRect/>
          </a:stretch>
        </p:blipFill>
        <p:spPr>
          <a:xfrm>
            <a:off x="472108" y="9518"/>
            <a:ext cx="8199783" cy="5143500"/>
          </a:xfrm>
          <a:prstGeom prst="rect">
            <a:avLst/>
          </a:prstGeom>
        </p:spPr>
      </p:pic>
    </p:spTree>
    <p:extLst>
      <p:ext uri="{BB962C8B-B14F-4D97-AF65-F5344CB8AC3E}">
        <p14:creationId xmlns:p14="http://schemas.microsoft.com/office/powerpoint/2010/main" val="4179468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2" name="Picture 1">
            <a:extLst>
              <a:ext uri="{FF2B5EF4-FFF2-40B4-BE49-F238E27FC236}">
                <a16:creationId xmlns:a16="http://schemas.microsoft.com/office/drawing/2014/main" id="{94DEA812-0FB9-4B7D-AFD9-C6D452DA2B98}"/>
              </a:ext>
            </a:extLst>
          </p:cNvPr>
          <p:cNvPicPr>
            <a:picLocks noChangeAspect="1"/>
          </p:cNvPicPr>
          <p:nvPr/>
        </p:nvPicPr>
        <p:blipFill>
          <a:blip r:embed="rId3"/>
          <a:stretch>
            <a:fillRect/>
          </a:stretch>
        </p:blipFill>
        <p:spPr>
          <a:xfrm>
            <a:off x="454808" y="171450"/>
            <a:ext cx="8382000" cy="4800600"/>
          </a:xfrm>
          <a:prstGeom prst="rect">
            <a:avLst/>
          </a:prstGeom>
        </p:spPr>
      </p:pic>
    </p:spTree>
    <p:extLst>
      <p:ext uri="{BB962C8B-B14F-4D97-AF65-F5344CB8AC3E}">
        <p14:creationId xmlns:p14="http://schemas.microsoft.com/office/powerpoint/2010/main" val="1452306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grpSp>
        <p:nvGrpSpPr>
          <p:cNvPr id="8" name="Group 7">
            <a:extLst>
              <a:ext uri="{FF2B5EF4-FFF2-40B4-BE49-F238E27FC236}">
                <a16:creationId xmlns:a16="http://schemas.microsoft.com/office/drawing/2014/main" id="{3BEB5B09-99F2-4F84-9B0C-649167A9B25D}"/>
              </a:ext>
            </a:extLst>
          </p:cNvPr>
          <p:cNvGrpSpPr/>
          <p:nvPr/>
        </p:nvGrpSpPr>
        <p:grpSpPr>
          <a:xfrm>
            <a:off x="169623" y="256478"/>
            <a:ext cx="8831681" cy="4572000"/>
            <a:chOff x="169623" y="256478"/>
            <a:chExt cx="8831681" cy="4572000"/>
          </a:xfrm>
        </p:grpSpPr>
        <p:pic>
          <p:nvPicPr>
            <p:cNvPr id="6" name="Picture 5">
              <a:extLst>
                <a:ext uri="{FF2B5EF4-FFF2-40B4-BE49-F238E27FC236}">
                  <a16:creationId xmlns:a16="http://schemas.microsoft.com/office/drawing/2014/main" id="{9FD6C096-F4AF-4EE2-8964-8A6A21DA13A0}"/>
                </a:ext>
              </a:extLst>
            </p:cNvPr>
            <p:cNvPicPr>
              <a:picLocks noChangeAspect="1"/>
            </p:cNvPicPr>
            <p:nvPr/>
          </p:nvPicPr>
          <p:blipFill>
            <a:blip r:embed="rId3"/>
            <a:stretch>
              <a:fillRect/>
            </a:stretch>
          </p:blipFill>
          <p:spPr>
            <a:xfrm>
              <a:off x="169623" y="256478"/>
              <a:ext cx="8831681" cy="4572000"/>
            </a:xfrm>
            <a:prstGeom prst="rect">
              <a:avLst/>
            </a:prstGeom>
          </p:spPr>
        </p:pic>
        <p:sp>
          <p:nvSpPr>
            <p:cNvPr id="7" name="Arrow: Left 6">
              <a:extLst>
                <a:ext uri="{FF2B5EF4-FFF2-40B4-BE49-F238E27FC236}">
                  <a16:creationId xmlns:a16="http://schemas.microsoft.com/office/drawing/2014/main" id="{8B655F95-1CAA-40BC-90A3-F1F74C9B9A3C}"/>
                </a:ext>
              </a:extLst>
            </p:cNvPr>
            <p:cNvSpPr/>
            <p:nvPr/>
          </p:nvSpPr>
          <p:spPr>
            <a:xfrm rot="19185173">
              <a:off x="2297150" y="2306212"/>
              <a:ext cx="747132" cy="50877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Left 10">
              <a:extLst>
                <a:ext uri="{FF2B5EF4-FFF2-40B4-BE49-F238E27FC236}">
                  <a16:creationId xmlns:a16="http://schemas.microsoft.com/office/drawing/2014/main" id="{F35D3543-AB9E-4CC0-ABB8-13B3E91B8AB7}"/>
                </a:ext>
              </a:extLst>
            </p:cNvPr>
            <p:cNvSpPr/>
            <p:nvPr/>
          </p:nvSpPr>
          <p:spPr>
            <a:xfrm rot="19185173">
              <a:off x="5393472" y="2306213"/>
              <a:ext cx="747132" cy="50877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grpSp>
        <p:nvGrpSpPr>
          <p:cNvPr id="2" name="Group 1">
            <a:extLst>
              <a:ext uri="{FF2B5EF4-FFF2-40B4-BE49-F238E27FC236}">
                <a16:creationId xmlns:a16="http://schemas.microsoft.com/office/drawing/2014/main" id="{C1A4FC27-2F7F-4692-936E-5A7C40CD29ED}"/>
              </a:ext>
            </a:extLst>
          </p:cNvPr>
          <p:cNvGrpSpPr/>
          <p:nvPr/>
        </p:nvGrpSpPr>
        <p:grpSpPr>
          <a:xfrm>
            <a:off x="169623" y="285750"/>
            <a:ext cx="8831681" cy="4572000"/>
            <a:chOff x="169623" y="285750"/>
            <a:chExt cx="8831681" cy="4572000"/>
          </a:xfrm>
        </p:grpSpPr>
        <p:pic>
          <p:nvPicPr>
            <p:cNvPr id="6" name="Picture 5">
              <a:extLst>
                <a:ext uri="{FF2B5EF4-FFF2-40B4-BE49-F238E27FC236}">
                  <a16:creationId xmlns:a16="http://schemas.microsoft.com/office/drawing/2014/main" id="{9FD6C096-F4AF-4EE2-8964-8A6A21DA13A0}"/>
                </a:ext>
              </a:extLst>
            </p:cNvPr>
            <p:cNvPicPr>
              <a:picLocks noChangeAspect="1"/>
            </p:cNvPicPr>
            <p:nvPr/>
          </p:nvPicPr>
          <p:blipFill>
            <a:blip r:embed="rId3"/>
            <a:stretch>
              <a:fillRect/>
            </a:stretch>
          </p:blipFill>
          <p:spPr>
            <a:xfrm>
              <a:off x="169623" y="285750"/>
              <a:ext cx="8831681" cy="4572000"/>
            </a:xfrm>
            <a:prstGeom prst="rect">
              <a:avLst/>
            </a:prstGeom>
          </p:spPr>
        </p:pic>
        <p:sp>
          <p:nvSpPr>
            <p:cNvPr id="3" name="Arrow: Left 2">
              <a:extLst>
                <a:ext uri="{FF2B5EF4-FFF2-40B4-BE49-F238E27FC236}">
                  <a16:creationId xmlns:a16="http://schemas.microsoft.com/office/drawing/2014/main" id="{692146B0-EC1C-47A6-B7D0-F11E8FEC3C68}"/>
                </a:ext>
              </a:extLst>
            </p:cNvPr>
            <p:cNvSpPr/>
            <p:nvPr/>
          </p:nvSpPr>
          <p:spPr>
            <a:xfrm rot="1981127">
              <a:off x="6367347" y="3941260"/>
              <a:ext cx="747132" cy="50877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40980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grpSp>
        <p:nvGrpSpPr>
          <p:cNvPr id="2" name="Group 1">
            <a:extLst>
              <a:ext uri="{FF2B5EF4-FFF2-40B4-BE49-F238E27FC236}">
                <a16:creationId xmlns:a16="http://schemas.microsoft.com/office/drawing/2014/main" id="{0A1B1D21-B196-4943-AE37-4B5729231D2D}"/>
              </a:ext>
            </a:extLst>
          </p:cNvPr>
          <p:cNvGrpSpPr/>
          <p:nvPr/>
        </p:nvGrpSpPr>
        <p:grpSpPr>
          <a:xfrm>
            <a:off x="169623" y="278780"/>
            <a:ext cx="8831681" cy="4856125"/>
            <a:chOff x="169623" y="278780"/>
            <a:chExt cx="8831681" cy="4856125"/>
          </a:xfrm>
        </p:grpSpPr>
        <p:pic>
          <p:nvPicPr>
            <p:cNvPr id="6" name="Picture 5">
              <a:extLst>
                <a:ext uri="{FF2B5EF4-FFF2-40B4-BE49-F238E27FC236}">
                  <a16:creationId xmlns:a16="http://schemas.microsoft.com/office/drawing/2014/main" id="{9FD6C096-F4AF-4EE2-8964-8A6A21DA13A0}"/>
                </a:ext>
              </a:extLst>
            </p:cNvPr>
            <p:cNvPicPr>
              <a:picLocks noChangeAspect="1"/>
            </p:cNvPicPr>
            <p:nvPr/>
          </p:nvPicPr>
          <p:blipFill>
            <a:blip r:embed="rId3"/>
            <a:stretch>
              <a:fillRect/>
            </a:stretch>
          </p:blipFill>
          <p:spPr>
            <a:xfrm>
              <a:off x="169623" y="278780"/>
              <a:ext cx="8831681" cy="4572000"/>
            </a:xfrm>
            <a:prstGeom prst="rect">
              <a:avLst/>
            </a:prstGeom>
          </p:spPr>
        </p:pic>
        <p:sp>
          <p:nvSpPr>
            <p:cNvPr id="3" name="Arrow: Left 2">
              <a:extLst>
                <a:ext uri="{FF2B5EF4-FFF2-40B4-BE49-F238E27FC236}">
                  <a16:creationId xmlns:a16="http://schemas.microsoft.com/office/drawing/2014/main" id="{B2886439-9946-4FF0-83AC-0D0A6B3BB4A0}"/>
                </a:ext>
              </a:extLst>
            </p:cNvPr>
            <p:cNvSpPr/>
            <p:nvPr/>
          </p:nvSpPr>
          <p:spPr>
            <a:xfrm rot="1061030">
              <a:off x="1193178" y="4596392"/>
              <a:ext cx="747132" cy="50877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rrow: Left 3">
              <a:extLst>
                <a:ext uri="{FF2B5EF4-FFF2-40B4-BE49-F238E27FC236}">
                  <a16:creationId xmlns:a16="http://schemas.microsoft.com/office/drawing/2014/main" id="{9B313EF5-774A-47A6-85F6-28B9283FF3EB}"/>
                </a:ext>
              </a:extLst>
            </p:cNvPr>
            <p:cNvSpPr/>
            <p:nvPr/>
          </p:nvSpPr>
          <p:spPr>
            <a:xfrm rot="1061030">
              <a:off x="4869360" y="4626131"/>
              <a:ext cx="747132" cy="50877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567038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grpSp>
        <p:nvGrpSpPr>
          <p:cNvPr id="7" name="Group 6">
            <a:extLst>
              <a:ext uri="{FF2B5EF4-FFF2-40B4-BE49-F238E27FC236}">
                <a16:creationId xmlns:a16="http://schemas.microsoft.com/office/drawing/2014/main" id="{9FBA3C14-C671-40E1-A51E-FCCFE38381A6}"/>
              </a:ext>
            </a:extLst>
          </p:cNvPr>
          <p:cNvGrpSpPr/>
          <p:nvPr/>
        </p:nvGrpSpPr>
        <p:grpSpPr>
          <a:xfrm>
            <a:off x="307070" y="992459"/>
            <a:ext cx="8763246" cy="3245004"/>
            <a:chOff x="307070" y="992459"/>
            <a:chExt cx="8763246" cy="3245004"/>
          </a:xfrm>
        </p:grpSpPr>
        <p:pic>
          <p:nvPicPr>
            <p:cNvPr id="6" name="Picture 5">
              <a:extLst>
                <a:ext uri="{FF2B5EF4-FFF2-40B4-BE49-F238E27FC236}">
                  <a16:creationId xmlns:a16="http://schemas.microsoft.com/office/drawing/2014/main" id="{7B30A5EA-047A-4B4B-85DB-CDF483165A8D}"/>
                </a:ext>
              </a:extLst>
            </p:cNvPr>
            <p:cNvPicPr>
              <a:picLocks noChangeAspect="1"/>
            </p:cNvPicPr>
            <p:nvPr/>
          </p:nvPicPr>
          <p:blipFill>
            <a:blip r:embed="rId3"/>
            <a:stretch>
              <a:fillRect/>
            </a:stretch>
          </p:blipFill>
          <p:spPr>
            <a:xfrm>
              <a:off x="307070" y="992459"/>
              <a:ext cx="8763246" cy="3245004"/>
            </a:xfrm>
            <a:prstGeom prst="rect">
              <a:avLst/>
            </a:prstGeom>
          </p:spPr>
        </p:pic>
        <p:sp>
          <p:nvSpPr>
            <p:cNvPr id="10" name="Arrow: Left 9">
              <a:extLst>
                <a:ext uri="{FF2B5EF4-FFF2-40B4-BE49-F238E27FC236}">
                  <a16:creationId xmlns:a16="http://schemas.microsoft.com/office/drawing/2014/main" id="{374B17FE-B568-448F-9E77-5FC76830C79F}"/>
                </a:ext>
              </a:extLst>
            </p:cNvPr>
            <p:cNvSpPr/>
            <p:nvPr/>
          </p:nvSpPr>
          <p:spPr>
            <a:xfrm rot="1061030">
              <a:off x="3088886" y="3436665"/>
              <a:ext cx="747132" cy="50877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Overview</a:t>
            </a:r>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1"/>
              </a:buClr>
              <a:buSzPts val="1800"/>
              <a:buChar char="●"/>
            </a:pPr>
            <a:r>
              <a:rPr lang="en" dirty="0">
                <a:solidFill>
                  <a:schemeClr val="dk1"/>
                </a:solidFill>
              </a:rPr>
              <a:t>Safe, accurate, and compassionate conversational AI for Major Depressive Disorder (MDD). </a:t>
            </a:r>
            <a:r>
              <a:rPr lang="en" dirty="0">
                <a:solidFill>
                  <a:schemeClr val="bg1"/>
                </a:solidFill>
              </a:rPr>
              <a:t>performance and safety.</a:t>
            </a:r>
            <a:endParaRPr dirty="0">
              <a:solidFill>
                <a:schemeClr val="bg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grpSp>
        <p:nvGrpSpPr>
          <p:cNvPr id="2" name="Group 1">
            <a:extLst>
              <a:ext uri="{FF2B5EF4-FFF2-40B4-BE49-F238E27FC236}">
                <a16:creationId xmlns:a16="http://schemas.microsoft.com/office/drawing/2014/main" id="{19CF8296-39A4-433F-9A9B-938909059C94}"/>
              </a:ext>
            </a:extLst>
          </p:cNvPr>
          <p:cNvGrpSpPr/>
          <p:nvPr/>
        </p:nvGrpSpPr>
        <p:grpSpPr>
          <a:xfrm>
            <a:off x="307070" y="992459"/>
            <a:ext cx="8763246" cy="3599751"/>
            <a:chOff x="307070" y="992459"/>
            <a:chExt cx="8763246" cy="3599751"/>
          </a:xfrm>
        </p:grpSpPr>
        <p:pic>
          <p:nvPicPr>
            <p:cNvPr id="6" name="Picture 5">
              <a:extLst>
                <a:ext uri="{FF2B5EF4-FFF2-40B4-BE49-F238E27FC236}">
                  <a16:creationId xmlns:a16="http://schemas.microsoft.com/office/drawing/2014/main" id="{7B30A5EA-047A-4B4B-85DB-CDF483165A8D}"/>
                </a:ext>
              </a:extLst>
            </p:cNvPr>
            <p:cNvPicPr>
              <a:picLocks noChangeAspect="1"/>
            </p:cNvPicPr>
            <p:nvPr/>
          </p:nvPicPr>
          <p:blipFill>
            <a:blip r:embed="rId3"/>
            <a:stretch>
              <a:fillRect/>
            </a:stretch>
          </p:blipFill>
          <p:spPr>
            <a:xfrm>
              <a:off x="307070" y="992459"/>
              <a:ext cx="8763246" cy="3245004"/>
            </a:xfrm>
            <a:prstGeom prst="rect">
              <a:avLst/>
            </a:prstGeom>
          </p:spPr>
        </p:pic>
        <p:sp>
          <p:nvSpPr>
            <p:cNvPr id="3" name="Arrow: Left 2">
              <a:extLst>
                <a:ext uri="{FF2B5EF4-FFF2-40B4-BE49-F238E27FC236}">
                  <a16:creationId xmlns:a16="http://schemas.microsoft.com/office/drawing/2014/main" id="{52DC09B7-5832-4A18-A289-8B63084076FE}"/>
                </a:ext>
              </a:extLst>
            </p:cNvPr>
            <p:cNvSpPr/>
            <p:nvPr/>
          </p:nvSpPr>
          <p:spPr>
            <a:xfrm rot="1061030">
              <a:off x="3289607" y="4083436"/>
              <a:ext cx="747132" cy="50877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rrow: Left 3">
              <a:extLst>
                <a:ext uri="{FF2B5EF4-FFF2-40B4-BE49-F238E27FC236}">
                  <a16:creationId xmlns:a16="http://schemas.microsoft.com/office/drawing/2014/main" id="{20E6FC98-1A8F-4292-B98D-B625C4903909}"/>
                </a:ext>
              </a:extLst>
            </p:cNvPr>
            <p:cNvSpPr/>
            <p:nvPr/>
          </p:nvSpPr>
          <p:spPr>
            <a:xfrm rot="1061030">
              <a:off x="7078899" y="3540810"/>
              <a:ext cx="747132" cy="50877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0789346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grpSp>
        <p:nvGrpSpPr>
          <p:cNvPr id="4" name="Group 3">
            <a:extLst>
              <a:ext uri="{FF2B5EF4-FFF2-40B4-BE49-F238E27FC236}">
                <a16:creationId xmlns:a16="http://schemas.microsoft.com/office/drawing/2014/main" id="{E4DD3EEE-4941-4618-A9DF-90D0A2521596}"/>
              </a:ext>
            </a:extLst>
          </p:cNvPr>
          <p:cNvGrpSpPr/>
          <p:nvPr/>
        </p:nvGrpSpPr>
        <p:grpSpPr>
          <a:xfrm>
            <a:off x="380754" y="949248"/>
            <a:ext cx="8763246" cy="3245004"/>
            <a:chOff x="307070" y="992459"/>
            <a:chExt cx="8763246" cy="3245004"/>
          </a:xfrm>
        </p:grpSpPr>
        <p:pic>
          <p:nvPicPr>
            <p:cNvPr id="6" name="Picture 5">
              <a:extLst>
                <a:ext uri="{FF2B5EF4-FFF2-40B4-BE49-F238E27FC236}">
                  <a16:creationId xmlns:a16="http://schemas.microsoft.com/office/drawing/2014/main" id="{7B30A5EA-047A-4B4B-85DB-CDF483165A8D}"/>
                </a:ext>
              </a:extLst>
            </p:cNvPr>
            <p:cNvPicPr>
              <a:picLocks noChangeAspect="1"/>
            </p:cNvPicPr>
            <p:nvPr/>
          </p:nvPicPr>
          <p:blipFill>
            <a:blip r:embed="rId3"/>
            <a:stretch>
              <a:fillRect/>
            </a:stretch>
          </p:blipFill>
          <p:spPr>
            <a:xfrm>
              <a:off x="307070" y="992459"/>
              <a:ext cx="8763246" cy="3245004"/>
            </a:xfrm>
            <a:prstGeom prst="rect">
              <a:avLst/>
            </a:prstGeom>
          </p:spPr>
        </p:pic>
        <p:sp>
          <p:nvSpPr>
            <p:cNvPr id="3" name="Arrow: Left 2">
              <a:extLst>
                <a:ext uri="{FF2B5EF4-FFF2-40B4-BE49-F238E27FC236}">
                  <a16:creationId xmlns:a16="http://schemas.microsoft.com/office/drawing/2014/main" id="{9DF1948F-0E04-4A47-975C-CB90F13A20E3}"/>
                </a:ext>
              </a:extLst>
            </p:cNvPr>
            <p:cNvSpPr/>
            <p:nvPr/>
          </p:nvSpPr>
          <p:spPr>
            <a:xfrm>
              <a:off x="3423424" y="3646449"/>
              <a:ext cx="914400" cy="5910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484901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Doccano Webapp</a:t>
            </a:r>
            <a:endParaRPr dirty="0"/>
          </a:p>
        </p:txBody>
      </p:sp>
      <p:sp>
        <p:nvSpPr>
          <p:cNvPr id="112" name="Google Shape;112;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1200"/>
              </a:spcBef>
              <a:spcAft>
                <a:spcPts val="0"/>
              </a:spcAft>
              <a:buClr>
                <a:schemeClr val="dk1"/>
              </a:buClr>
              <a:buSzPts val="1800"/>
              <a:buChar char="●"/>
            </a:pPr>
            <a:r>
              <a:rPr lang="en" sz="2000" b="1" u="sng" dirty="0">
                <a:solidFill>
                  <a:schemeClr val="dk1"/>
                </a:solidFill>
                <a:hlinkClick r:id="rId3">
                  <a:extLst>
                    <a:ext uri="{A12FA001-AC4F-418D-AE19-62706E023703}">
                      <ahyp:hlinkClr xmlns:ahyp="http://schemas.microsoft.com/office/drawing/2018/hyperlinkcolor" val="tx"/>
                    </a:ext>
                  </a:extLst>
                </a:hlinkClick>
              </a:rPr>
              <a:t>https://ai-intake-system-dev-81e104b353a8.herokuapp.com/</a:t>
            </a:r>
            <a:r>
              <a:rPr lang="en" sz="2000" b="1" dirty="0">
                <a:solidFill>
                  <a:schemeClr val="dk1"/>
                </a:solidFill>
              </a:rPr>
              <a:t>    </a:t>
            </a:r>
            <a:endParaRPr sz="2000" b="1" dirty="0">
              <a:solidFill>
                <a:schemeClr val="dk1"/>
              </a:solidFill>
            </a:endParaRPr>
          </a:p>
          <a:p>
            <a:pPr marL="457200" lvl="0" indent="-342900" algn="l" rtl="0">
              <a:spcBef>
                <a:spcPts val="0"/>
              </a:spcBef>
              <a:spcAft>
                <a:spcPts val="0"/>
              </a:spcAft>
              <a:buClr>
                <a:schemeClr val="dk1"/>
              </a:buClr>
              <a:buSzPts val="1800"/>
              <a:buChar char="●"/>
            </a:pPr>
            <a:r>
              <a:rPr lang="en" dirty="0">
                <a:solidFill>
                  <a:schemeClr val="dk1"/>
                </a:solidFill>
              </a:rPr>
              <a:t>Login using the following credentials: </a:t>
            </a:r>
            <a:endParaRPr dirty="0">
              <a:solidFill>
                <a:schemeClr val="dk1"/>
              </a:solidFill>
            </a:endParaRPr>
          </a:p>
          <a:p>
            <a:pPr lvl="1" indent="-342900">
              <a:buClr>
                <a:schemeClr val="dk1"/>
              </a:buClr>
              <a:buSzPts val="1800"/>
              <a:buChar char="●"/>
            </a:pPr>
            <a:r>
              <a:rPr lang="en" sz="1800" dirty="0">
                <a:solidFill>
                  <a:schemeClr val="dk1"/>
                </a:solidFill>
              </a:rPr>
              <a:t>Username: Your net ID (net_ID@gmu.edu) </a:t>
            </a:r>
            <a:endParaRPr sz="1800" dirty="0">
              <a:solidFill>
                <a:schemeClr val="dk1"/>
              </a:solidFill>
            </a:endParaRPr>
          </a:p>
          <a:p>
            <a:pPr lvl="1" indent="-342900">
              <a:buClr>
                <a:schemeClr val="dk1"/>
              </a:buClr>
              <a:buSzPts val="1800"/>
              <a:buChar char="●"/>
            </a:pPr>
            <a:r>
              <a:rPr lang="en" sz="1800" dirty="0">
                <a:solidFill>
                  <a:schemeClr val="dk1"/>
                </a:solidFill>
              </a:rPr>
              <a:t>Password: largelanguagemodel</a:t>
            </a:r>
            <a:endParaRPr sz="1800" dirty="0">
              <a:solidFill>
                <a:schemeClr val="dk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Doccano Annotation Process </a:t>
            </a:r>
            <a:endParaRPr dirty="0"/>
          </a:p>
        </p:txBody>
      </p:sp>
      <p:sp>
        <p:nvSpPr>
          <p:cNvPr id="118" name="Google Shape;118;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1200"/>
              </a:spcBef>
              <a:spcAft>
                <a:spcPts val="0"/>
              </a:spcAft>
              <a:buClr>
                <a:schemeClr val="dk1"/>
              </a:buClr>
              <a:buSzPts val="1800"/>
              <a:buChar char="●"/>
            </a:pPr>
            <a:r>
              <a:rPr lang="en" dirty="0">
                <a:solidFill>
                  <a:schemeClr val="dk1"/>
                </a:solidFill>
              </a:rPr>
              <a:t>Log in.</a:t>
            </a:r>
            <a:endParaRPr dirty="0">
              <a:solidFill>
                <a:schemeClr val="dk1"/>
              </a:solidFill>
            </a:endParaRPr>
          </a:p>
          <a:p>
            <a:pPr marL="457200" lvl="0" indent="-342900" algn="l" rtl="0">
              <a:spcBef>
                <a:spcPts val="0"/>
              </a:spcBef>
              <a:spcAft>
                <a:spcPts val="0"/>
              </a:spcAft>
              <a:buClr>
                <a:schemeClr val="dk1"/>
              </a:buClr>
              <a:buSzPts val="1800"/>
              <a:buChar char="●"/>
            </a:pPr>
            <a:r>
              <a:rPr lang="en" dirty="0">
                <a:solidFill>
                  <a:schemeClr val="dk1"/>
                </a:solidFill>
              </a:rPr>
              <a:t>Click Annotate</a:t>
            </a:r>
          </a:p>
          <a:p>
            <a:pPr marL="457200" lvl="0" indent="-342900" algn="l" rtl="0">
              <a:spcBef>
                <a:spcPts val="0"/>
              </a:spcBef>
              <a:spcAft>
                <a:spcPts val="0"/>
              </a:spcAft>
              <a:buClr>
                <a:schemeClr val="dk1"/>
              </a:buClr>
              <a:buSzPts val="1800"/>
              <a:buChar char="●"/>
            </a:pPr>
            <a:r>
              <a:rPr lang="en" dirty="0">
                <a:solidFill>
                  <a:schemeClr val="dk1"/>
                </a:solidFill>
              </a:rPr>
              <a:t>Read through each of the turns of the conversations</a:t>
            </a:r>
          </a:p>
          <a:p>
            <a:pPr marL="457200" lvl="0" indent="-342900" algn="l" rtl="0">
              <a:spcBef>
                <a:spcPts val="0"/>
              </a:spcBef>
              <a:spcAft>
                <a:spcPts val="0"/>
              </a:spcAft>
              <a:buClr>
                <a:schemeClr val="dk1"/>
              </a:buClr>
              <a:buSzPts val="1800"/>
              <a:buChar char="●"/>
            </a:pPr>
            <a:r>
              <a:rPr lang="en" dirty="0">
                <a:solidFill>
                  <a:schemeClr val="dk1"/>
                </a:solidFill>
              </a:rPr>
              <a:t>Select the phrase you want to annotate</a:t>
            </a:r>
          </a:p>
          <a:p>
            <a:pPr marL="457200" lvl="0" indent="-342900" algn="l" rtl="0">
              <a:spcBef>
                <a:spcPts val="0"/>
              </a:spcBef>
              <a:spcAft>
                <a:spcPts val="0"/>
              </a:spcAft>
              <a:buClr>
                <a:schemeClr val="dk1"/>
              </a:buClr>
              <a:buSzPts val="1800"/>
              <a:buChar char="●"/>
            </a:pPr>
            <a:r>
              <a:rPr lang="en" dirty="0">
                <a:solidFill>
                  <a:schemeClr val="dk1"/>
                </a:solidFill>
              </a:rPr>
              <a:t>Click on the chosen label.</a:t>
            </a:r>
            <a:endParaRPr dirty="0">
              <a:solidFill>
                <a:schemeClr val="dk1"/>
              </a:solidFill>
            </a:endParaRPr>
          </a:p>
          <a:p>
            <a:pPr marL="114300" lvl="0" indent="0" algn="l" rtl="0">
              <a:spcBef>
                <a:spcPts val="0"/>
              </a:spcBef>
              <a:spcAft>
                <a:spcPts val="0"/>
              </a:spcAft>
              <a:buClr>
                <a:schemeClr val="dk1"/>
              </a:buClr>
              <a:buSzPts val="1800"/>
              <a:buNone/>
            </a:pPr>
            <a:endParaRPr lang="en" dirty="0">
              <a:solidFill>
                <a:schemeClr val="dk1"/>
              </a:solidFill>
            </a:endParaRPr>
          </a:p>
          <a:p>
            <a:pPr marL="114300" lvl="0" indent="0" algn="l" rtl="0">
              <a:spcBef>
                <a:spcPts val="0"/>
              </a:spcBef>
              <a:spcAft>
                <a:spcPts val="0"/>
              </a:spcAft>
              <a:buClr>
                <a:schemeClr val="dk1"/>
              </a:buClr>
              <a:buSzPts val="1800"/>
              <a:buNone/>
            </a:pPr>
            <a:r>
              <a:rPr lang="en" dirty="0">
                <a:solidFill>
                  <a:schemeClr val="dk1"/>
                </a:solidFill>
              </a:rPr>
              <a:t>You don’t need to submit anything. When you are done, all the annotations will be collected through the admin panel. </a:t>
            </a:r>
            <a:r>
              <a:rPr lang="en" b="1" dirty="0">
                <a:solidFill>
                  <a:schemeClr val="dk1"/>
                </a:solidFill>
              </a:rPr>
              <a:t>You will find detailed description of the project in the Annotation Guideline.</a:t>
            </a:r>
            <a:endParaRPr b="1" dirty="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Overview</a:t>
            </a:r>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1"/>
              </a:buClr>
              <a:buSzPts val="1800"/>
              <a:buChar char="●"/>
            </a:pPr>
            <a:r>
              <a:rPr lang="en" dirty="0">
                <a:solidFill>
                  <a:schemeClr val="bg1">
                    <a:lumMod val="75000"/>
                  </a:schemeClr>
                </a:solidFill>
              </a:rPr>
              <a:t>Develop methodologies for the safe, accurate, and compassionate use of conversational AI in managing Major Depressive Disorder (MDD).</a:t>
            </a:r>
            <a:endParaRPr dirty="0">
              <a:solidFill>
                <a:schemeClr val="bg1">
                  <a:lumMod val="75000"/>
                </a:schemeClr>
              </a:solidFill>
            </a:endParaRPr>
          </a:p>
          <a:p>
            <a:pPr marL="457200" lvl="0" indent="-342900" algn="l" rtl="0">
              <a:spcBef>
                <a:spcPts val="0"/>
              </a:spcBef>
              <a:spcAft>
                <a:spcPts val="0"/>
              </a:spcAft>
              <a:buClr>
                <a:schemeClr val="dk1"/>
              </a:buClr>
              <a:buSzPts val="1800"/>
              <a:buChar char="●"/>
            </a:pPr>
            <a:r>
              <a:rPr lang="en" dirty="0">
                <a:solidFill>
                  <a:schemeClr val="dk1"/>
                </a:solidFill>
              </a:rPr>
              <a:t>Collects patient medical histories via natural language</a:t>
            </a:r>
            <a:endParaRPr dirty="0">
              <a:solidFill>
                <a:schemeClr val="dk1"/>
              </a:solidFill>
            </a:endParaRPr>
          </a:p>
        </p:txBody>
      </p:sp>
    </p:spTree>
    <p:extLst>
      <p:ext uri="{BB962C8B-B14F-4D97-AF65-F5344CB8AC3E}">
        <p14:creationId xmlns:p14="http://schemas.microsoft.com/office/powerpoint/2010/main" val="1240457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Overview</a:t>
            </a:r>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1"/>
              </a:buClr>
              <a:buSzPts val="1800"/>
              <a:buChar char="●"/>
            </a:pPr>
            <a:r>
              <a:rPr lang="en" dirty="0">
                <a:solidFill>
                  <a:schemeClr val="bg1">
                    <a:lumMod val="75000"/>
                  </a:schemeClr>
                </a:solidFill>
              </a:rPr>
              <a:t>Develop methodologies for the safe, accurate, and compassionate use of conversational AI in managing Major Depressive Disorder (MDD).</a:t>
            </a:r>
            <a:endParaRPr dirty="0">
              <a:solidFill>
                <a:schemeClr val="bg1">
                  <a:lumMod val="75000"/>
                </a:schemeClr>
              </a:solidFill>
            </a:endParaRPr>
          </a:p>
          <a:p>
            <a:pPr marL="457200" lvl="0" indent="-342900" algn="l" rtl="0">
              <a:spcBef>
                <a:spcPts val="0"/>
              </a:spcBef>
              <a:spcAft>
                <a:spcPts val="0"/>
              </a:spcAft>
              <a:buClr>
                <a:schemeClr val="dk1"/>
              </a:buClr>
              <a:buSzPts val="1800"/>
              <a:buChar char="●"/>
            </a:pPr>
            <a:r>
              <a:rPr lang="en" dirty="0">
                <a:solidFill>
                  <a:schemeClr val="bg1">
                    <a:lumMod val="75000"/>
                  </a:schemeClr>
                </a:solidFill>
              </a:rPr>
              <a:t>Build an AI Intake System that collects patient medical histories via natural language and provides personalized antidepressant recommendations.</a:t>
            </a:r>
            <a:endParaRPr dirty="0">
              <a:solidFill>
                <a:schemeClr val="bg1">
                  <a:lumMod val="75000"/>
                </a:schemeClr>
              </a:solidFill>
            </a:endParaRPr>
          </a:p>
          <a:p>
            <a:pPr marL="457200" lvl="0" indent="-342900" algn="l" rtl="0">
              <a:spcBef>
                <a:spcPts val="0"/>
              </a:spcBef>
              <a:spcAft>
                <a:spcPts val="0"/>
              </a:spcAft>
              <a:buClr>
                <a:schemeClr val="dk1"/>
              </a:buClr>
              <a:buSzPts val="1800"/>
              <a:buChar char="●"/>
            </a:pPr>
            <a:r>
              <a:rPr lang="en" dirty="0">
                <a:solidFill>
                  <a:schemeClr val="dk1"/>
                </a:solidFill>
              </a:rPr>
              <a:t>Patient Simulator to generate diverse conversational scenarios </a:t>
            </a:r>
            <a:endParaRPr dirty="0">
              <a:solidFill>
                <a:schemeClr val="dk1"/>
              </a:solidFill>
            </a:endParaRPr>
          </a:p>
        </p:txBody>
      </p:sp>
    </p:spTree>
    <p:extLst>
      <p:ext uri="{BB962C8B-B14F-4D97-AF65-F5344CB8AC3E}">
        <p14:creationId xmlns:p14="http://schemas.microsoft.com/office/powerpoint/2010/main" val="348865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dirty="0"/>
              <a:t>Project Aims</a:t>
            </a:r>
            <a:endParaRPr dirty="0"/>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solidFill>
                  <a:schemeClr val="dk1"/>
                </a:solidFill>
              </a:rPr>
              <a:t>Aim 1 – Bias Correction </a:t>
            </a:r>
            <a:endParaRPr dirty="0">
              <a:solidFill>
                <a:schemeClr val="dk1"/>
              </a:solidFill>
            </a:endParaRPr>
          </a:p>
          <a:p>
            <a:pPr marL="0" lvl="0" indent="0" algn="l" rtl="0">
              <a:spcBef>
                <a:spcPts val="1200"/>
              </a:spcBef>
              <a:spcAft>
                <a:spcPts val="0"/>
              </a:spcAft>
              <a:buNone/>
            </a:pPr>
            <a:r>
              <a:rPr lang="en" dirty="0">
                <a:solidFill>
                  <a:schemeClr val="bg1">
                    <a:lumMod val="75000"/>
                  </a:schemeClr>
                </a:solidFill>
              </a:rPr>
              <a:t>Aim 2 – Intake System Refinement </a:t>
            </a:r>
            <a:endParaRPr dirty="0">
              <a:solidFill>
                <a:schemeClr val="bg1">
                  <a:lumMod val="75000"/>
                </a:schemeClr>
              </a:solidFill>
            </a:endParaRPr>
          </a:p>
          <a:p>
            <a:pPr marL="0" lvl="0" indent="0" algn="l" rtl="0">
              <a:spcBef>
                <a:spcPts val="1200"/>
              </a:spcBef>
              <a:spcAft>
                <a:spcPts val="1200"/>
              </a:spcAft>
              <a:buNone/>
            </a:pPr>
            <a:r>
              <a:rPr lang="en" dirty="0">
                <a:solidFill>
                  <a:schemeClr val="bg1">
                    <a:lumMod val="75000"/>
                  </a:schemeClr>
                </a:solidFill>
              </a:rPr>
              <a:t>Aim 3 – Patient Impact Evaluation.</a:t>
            </a:r>
            <a:endParaRPr dirty="0">
              <a:solidFill>
                <a:schemeClr val="bg1">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dirty="0"/>
              <a:t>Project Aims</a:t>
            </a:r>
            <a:endParaRPr dirty="0"/>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solidFill>
                  <a:schemeClr val="bg1">
                    <a:lumMod val="75000"/>
                  </a:schemeClr>
                </a:solidFill>
              </a:rPr>
              <a:t>Aim 1 – Bias Correction </a:t>
            </a:r>
            <a:endParaRPr dirty="0">
              <a:solidFill>
                <a:schemeClr val="bg1">
                  <a:lumMod val="75000"/>
                </a:schemeClr>
              </a:solidFill>
            </a:endParaRPr>
          </a:p>
          <a:p>
            <a:pPr marL="0" lvl="0" indent="0" algn="l" rtl="0">
              <a:spcBef>
                <a:spcPts val="1200"/>
              </a:spcBef>
              <a:spcAft>
                <a:spcPts val="0"/>
              </a:spcAft>
              <a:buNone/>
            </a:pPr>
            <a:r>
              <a:rPr lang="en" dirty="0">
                <a:solidFill>
                  <a:schemeClr val="dk1"/>
                </a:solidFill>
              </a:rPr>
              <a:t>Aim 2 – Intake System Refinement </a:t>
            </a:r>
            <a:endParaRPr dirty="0">
              <a:solidFill>
                <a:schemeClr val="dk1"/>
              </a:solidFill>
            </a:endParaRPr>
          </a:p>
          <a:p>
            <a:pPr marL="0" lvl="0" indent="0" algn="l" rtl="0">
              <a:spcBef>
                <a:spcPts val="1200"/>
              </a:spcBef>
              <a:spcAft>
                <a:spcPts val="1200"/>
              </a:spcAft>
              <a:buNone/>
            </a:pPr>
            <a:r>
              <a:rPr lang="en" dirty="0">
                <a:solidFill>
                  <a:schemeClr val="bg1">
                    <a:lumMod val="75000"/>
                  </a:schemeClr>
                </a:solidFill>
              </a:rPr>
              <a:t>Aim 3 – Patient Impact Evaluation.</a:t>
            </a:r>
            <a:endParaRPr dirty="0">
              <a:solidFill>
                <a:schemeClr val="bg1">
                  <a:lumMod val="75000"/>
                </a:schemeClr>
              </a:solidFill>
            </a:endParaRPr>
          </a:p>
        </p:txBody>
      </p:sp>
    </p:spTree>
    <p:extLst>
      <p:ext uri="{BB962C8B-B14F-4D97-AF65-F5344CB8AC3E}">
        <p14:creationId xmlns:p14="http://schemas.microsoft.com/office/powerpoint/2010/main" val="1720582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dirty="0"/>
              <a:t>Project Aims</a:t>
            </a:r>
            <a:endParaRPr dirty="0"/>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solidFill>
                  <a:schemeClr val="bg1">
                    <a:lumMod val="75000"/>
                  </a:schemeClr>
                </a:solidFill>
              </a:rPr>
              <a:t>Aim 1 – Bias Correction </a:t>
            </a:r>
            <a:endParaRPr dirty="0">
              <a:solidFill>
                <a:schemeClr val="bg1">
                  <a:lumMod val="75000"/>
                </a:schemeClr>
              </a:solidFill>
            </a:endParaRPr>
          </a:p>
          <a:p>
            <a:pPr marL="0" lvl="0" indent="0" algn="l" rtl="0">
              <a:spcBef>
                <a:spcPts val="1200"/>
              </a:spcBef>
              <a:spcAft>
                <a:spcPts val="0"/>
              </a:spcAft>
              <a:buNone/>
            </a:pPr>
            <a:r>
              <a:rPr lang="en" dirty="0">
                <a:solidFill>
                  <a:schemeClr val="bg1">
                    <a:lumMod val="75000"/>
                  </a:schemeClr>
                </a:solidFill>
              </a:rPr>
              <a:t>Aim 2 – Intake System Refinement </a:t>
            </a:r>
            <a:endParaRPr dirty="0">
              <a:solidFill>
                <a:schemeClr val="bg1">
                  <a:lumMod val="75000"/>
                </a:schemeClr>
              </a:solidFill>
            </a:endParaRPr>
          </a:p>
          <a:p>
            <a:pPr marL="0" lvl="0" indent="0" algn="l" rtl="0">
              <a:spcBef>
                <a:spcPts val="1200"/>
              </a:spcBef>
              <a:spcAft>
                <a:spcPts val="1200"/>
              </a:spcAft>
              <a:buNone/>
            </a:pPr>
            <a:r>
              <a:rPr lang="en" dirty="0">
                <a:solidFill>
                  <a:schemeClr val="dk1"/>
                </a:solidFill>
              </a:rPr>
              <a:t>Aim 3 – Patient Impact Evaluation.</a:t>
            </a:r>
            <a:endParaRPr dirty="0">
              <a:solidFill>
                <a:schemeClr val="dk1"/>
              </a:solidFill>
            </a:endParaRPr>
          </a:p>
        </p:txBody>
      </p:sp>
    </p:spTree>
    <p:extLst>
      <p:ext uri="{BB962C8B-B14F-4D97-AF65-F5344CB8AC3E}">
        <p14:creationId xmlns:p14="http://schemas.microsoft.com/office/powerpoint/2010/main" val="296399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1200"/>
              </a:spcBef>
              <a:spcAft>
                <a:spcPts val="0"/>
              </a:spcAft>
              <a:buNone/>
            </a:pPr>
            <a:r>
              <a:rPr lang="en-US" dirty="0">
                <a:solidFill>
                  <a:schemeClr val="dk1"/>
                </a:solidFill>
              </a:rPr>
              <a:t>Aim 2 – Intake System Refinement </a:t>
            </a:r>
          </a:p>
        </p:txBody>
      </p:sp>
      <p:sp>
        <p:nvSpPr>
          <p:cNvPr id="73" name="Google Shape;7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rtl="0">
              <a:spcBef>
                <a:spcPts val="0"/>
              </a:spcBef>
              <a:spcAft>
                <a:spcPts val="1200"/>
              </a:spcAft>
              <a:buNone/>
            </a:pPr>
            <a:r>
              <a:rPr lang="en" dirty="0">
                <a:solidFill>
                  <a:schemeClr val="dk1"/>
                </a:solidFill>
              </a:rPr>
              <a:t>Evaluate the Patient Simulator</a:t>
            </a:r>
            <a:endParaRPr dirty="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US" dirty="0">
                <a:solidFill>
                  <a:schemeClr val="dk1"/>
                </a:solidFill>
              </a:rPr>
              <a:t>Evaluate Transcripts of Interactions</a:t>
            </a:r>
            <a:endParaRPr dirty="0"/>
          </a:p>
        </p:txBody>
      </p:sp>
      <p:sp>
        <p:nvSpPr>
          <p:cNvPr id="79" name="Google Shape;79;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342900" lvl="0" algn="l" rtl="0">
              <a:spcBef>
                <a:spcPts val="1200"/>
              </a:spcBef>
              <a:spcAft>
                <a:spcPts val="0"/>
              </a:spcAft>
              <a:buFont typeface="+mj-lt"/>
              <a:buAutoNum type="arabicPeriod"/>
            </a:pPr>
            <a:r>
              <a:rPr lang="en-US" dirty="0">
                <a:solidFill>
                  <a:schemeClr val="tx1"/>
                </a:solidFill>
              </a:rPr>
              <a:t>AI’s question </a:t>
            </a:r>
          </a:p>
          <a:p>
            <a:pPr marL="342900" lvl="0" algn="l" rtl="0">
              <a:spcBef>
                <a:spcPts val="1200"/>
              </a:spcBef>
              <a:spcAft>
                <a:spcPts val="0"/>
              </a:spcAft>
              <a:buFont typeface="+mj-lt"/>
              <a:buAutoNum type="arabicPeriod"/>
            </a:pPr>
            <a:r>
              <a:rPr lang="en-US" dirty="0">
                <a:solidFill>
                  <a:schemeClr val="bg1">
                    <a:lumMod val="75000"/>
                  </a:schemeClr>
                </a:solidFill>
              </a:rPr>
              <a:t>Simulated list of relevant medical history </a:t>
            </a:r>
          </a:p>
          <a:p>
            <a:pPr marL="342900" lvl="0" algn="l" rtl="0">
              <a:spcBef>
                <a:spcPts val="1200"/>
              </a:spcBef>
              <a:spcAft>
                <a:spcPts val="1200"/>
              </a:spcAft>
              <a:buFont typeface="+mj-lt"/>
              <a:buAutoNum type="arabicPeriod"/>
            </a:pPr>
            <a:r>
              <a:rPr lang="en-US" dirty="0">
                <a:solidFill>
                  <a:schemeClr val="bg1">
                    <a:lumMod val="75000"/>
                  </a:schemeClr>
                </a:solidFill>
              </a:rPr>
              <a:t>Simulator’s answer to the AI’s question</a:t>
            </a:r>
          </a:p>
          <a:p>
            <a:pPr marL="0" lvl="0" indent="0" algn="l" rtl="0">
              <a:spcBef>
                <a:spcPts val="0"/>
              </a:spcBef>
              <a:spcAft>
                <a:spcPts val="0"/>
              </a:spcAft>
              <a:buNone/>
            </a:pPr>
            <a:endParaRPr dirty="0">
              <a:solidFill>
                <a:schemeClr val="bg1">
                  <a:lumMod val="75000"/>
                </a:schemeClr>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1567</Words>
  <Application>Microsoft Office PowerPoint</Application>
  <PresentationFormat>On-screen Show (16:9)</PresentationFormat>
  <Paragraphs>94</Paragraphs>
  <Slides>23</Slides>
  <Notes>23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23</vt:i4>
      </vt:variant>
    </vt:vector>
  </HeadingPairs>
  <TitlesOfParts>
    <vt:vector size="25" baseType="lpstr">
      <vt:lpstr>Arial</vt:lpstr>
      <vt:lpstr>Simple Light</vt:lpstr>
      <vt:lpstr>Annotation Guidelines – Medical History </vt:lpstr>
      <vt:lpstr>Overview</vt:lpstr>
      <vt:lpstr>Overview</vt:lpstr>
      <vt:lpstr>Overview</vt:lpstr>
      <vt:lpstr>Project Aims</vt:lpstr>
      <vt:lpstr>Project Aims</vt:lpstr>
      <vt:lpstr>Project Aims</vt:lpstr>
      <vt:lpstr>Aim 2 – Intake System Refinement </vt:lpstr>
      <vt:lpstr>Evaluate Transcripts of Interactions</vt:lpstr>
      <vt:lpstr>Evaluate Transcripts of Interactions</vt:lpstr>
      <vt:lpstr>Evaluate Transcripts of Interactions</vt:lpstr>
      <vt:lpstr>Your Annotation Task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Doccano Webapp</vt:lpstr>
      <vt:lpstr>Doccano Annotation Process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Annotation Guidelines – Medical History </dc:title>
  <cp:lastModifiedBy>Farrokh Alemi</cp:lastModifiedBy>
  <cp:revision>7</cp:revision>
  <dcterms:modified xsi:type="dcterms:W3CDTF">2025-05-22T21:24:01Z</dcterms:modified>
</cp:coreProperties>
</file>