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B9B2600-FCA1-44F0-9EED-D5CAC00FB671}">
  <a:tblStyle styleId="{AB9B2600-FCA1-44F0-9EED-D5CAC00FB671}"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24" Type="http://schemas.openxmlformats.org/officeDocument/2006/relationships/slide" Target="slides/slide18.xml"/><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solidFill>
                  <a:schemeClr val="dk1"/>
                </a:solidFill>
              </a:rPr>
              <a:t>Welcome to the presentation of the Annotation Guidelines for Medical History, designed to support the evaluation of conversational AI systems for depression management.</a:t>
            </a:r>
            <a:endParaRPr>
              <a:solidFill>
                <a:schemeClr val="dk1"/>
              </a:solidFill>
            </a:endParaRPr>
          </a:p>
          <a:p>
            <a:pPr indent="0" lvl="0" marL="0" rtl="0" algn="l">
              <a:spcBef>
                <a:spcPts val="120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33673641120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33673641120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33673641120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3673641120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33673641120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33673641120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33673641120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33673641120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33673641120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33673641120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33673641120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33673641120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33673641120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33673641120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33637ed8710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33637ed8710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solidFill>
                  <a:schemeClr val="dk1"/>
                </a:solidFill>
              </a:rPr>
              <a:t>Doccano is an open-source annotation tool for text-based datasets. We’ll be using it to label simulated patient responses with reference tags.</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To access the assigned annotation files, go to the Doccano web app at this link.</a:t>
            </a:r>
            <a:endParaRPr b="1">
              <a:solidFill>
                <a:schemeClr val="dk1"/>
              </a:solidFill>
            </a:endParaRPr>
          </a:p>
          <a:p>
            <a:pPr indent="0" lvl="0" marL="0" rtl="0" algn="l">
              <a:lnSpc>
                <a:spcPct val="115000"/>
              </a:lnSpc>
              <a:spcBef>
                <a:spcPts val="1200"/>
              </a:spcBef>
              <a:spcAft>
                <a:spcPts val="1200"/>
              </a:spcAft>
              <a:buNone/>
            </a:pPr>
            <a:r>
              <a:rPr lang="en">
                <a:solidFill>
                  <a:schemeClr val="dk1"/>
                </a:solidFill>
              </a:rPr>
              <a:t>Then log in with your GMU Net ID.</a:t>
            </a:r>
            <a:br>
              <a:rPr lang="en">
                <a:solidFill>
                  <a:schemeClr val="dk1"/>
                </a:solidFill>
              </a:rPr>
            </a:br>
            <a:r>
              <a:rPr lang="en">
                <a:solidFill>
                  <a:schemeClr val="dk1"/>
                </a:solidFill>
              </a:rPr>
              <a:t> </a:t>
            </a:r>
            <a:r>
              <a:rPr b="1" lang="en">
                <a:solidFill>
                  <a:schemeClr val="dk1"/>
                </a:solidFill>
              </a:rPr>
              <a:t>Username</a:t>
            </a:r>
            <a:r>
              <a:rPr lang="en">
                <a:solidFill>
                  <a:schemeClr val="dk1"/>
                </a:solidFill>
              </a:rPr>
              <a:t> is your Net ID which is the first part of your gmu email.</a:t>
            </a:r>
            <a:br>
              <a:rPr lang="en">
                <a:solidFill>
                  <a:schemeClr val="dk1"/>
                </a:solidFill>
              </a:rPr>
            </a:br>
            <a:r>
              <a:rPr lang="en">
                <a:solidFill>
                  <a:schemeClr val="dk1"/>
                </a:solidFill>
              </a:rPr>
              <a:t> </a:t>
            </a:r>
            <a:r>
              <a:rPr b="1" lang="en">
                <a:solidFill>
                  <a:schemeClr val="dk1"/>
                </a:solidFill>
              </a:rPr>
              <a:t>Password</a:t>
            </a:r>
            <a:r>
              <a:rPr lang="en">
                <a:solidFill>
                  <a:schemeClr val="dk1"/>
                </a:solidFill>
              </a:rPr>
              <a:t> is </a:t>
            </a:r>
            <a:r>
              <a:rPr b="1" lang="en">
                <a:solidFill>
                  <a:schemeClr val="dk1"/>
                </a:solidFill>
              </a:rPr>
              <a:t>largelanguagemodel which is same for all.</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33637ed8710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33637ed8710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solidFill>
                  <a:schemeClr val="dk1"/>
                </a:solidFill>
              </a:rPr>
              <a:t>Once you log in, you’ll see a list of datasets assigned to you for annotation.</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Click on ‘Annotate’ and read through each conversational turn. Select the phrase you want to label and then click on the appropriate annotation tag.</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You don’t need to hit submit—your work is saved automatically. When you're finished, all your annotations will be collected directly through the admin panel.</a:t>
            </a:r>
            <a:endParaRPr>
              <a:solidFill>
                <a:schemeClr val="dk1"/>
              </a:solidFill>
            </a:endParaRPr>
          </a:p>
          <a:p>
            <a:pPr indent="0" lvl="0" marL="0" rtl="0" algn="l">
              <a:lnSpc>
                <a:spcPct val="115000"/>
              </a:lnSpc>
              <a:spcBef>
                <a:spcPts val="1200"/>
              </a:spcBef>
              <a:spcAft>
                <a:spcPts val="1200"/>
              </a:spcAft>
              <a:buNone/>
            </a:pPr>
            <a:r>
              <a:rPr lang="en">
                <a:solidFill>
                  <a:schemeClr val="dk1"/>
                </a:solidFill>
              </a:rPr>
              <a:t>And remember, for a more detailed explanation of the task, please refer to the </a:t>
            </a:r>
            <a:r>
              <a:rPr b="1" lang="en">
                <a:solidFill>
                  <a:schemeClr val="dk1"/>
                </a:solidFill>
              </a:rPr>
              <a:t>Annotation Guideline</a:t>
            </a:r>
            <a:r>
              <a:rPr lang="en">
                <a:solidFill>
                  <a:schemeClr val="dk1"/>
                </a:solidFill>
              </a:rPr>
              <a:t>.</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3637ed8710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3637ed8710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t>As an annotator, your responsibilities are to:</a:t>
            </a:r>
            <a:endParaRPr/>
          </a:p>
          <a:p>
            <a:pPr indent="-298450" lvl="0" marL="457200" rtl="0" algn="l">
              <a:lnSpc>
                <a:spcPct val="115000"/>
              </a:lnSpc>
              <a:spcBef>
                <a:spcPts val="1200"/>
              </a:spcBef>
              <a:spcAft>
                <a:spcPts val="0"/>
              </a:spcAft>
              <a:buClr>
                <a:schemeClr val="dk1"/>
              </a:buClr>
              <a:buSzPts val="1100"/>
              <a:buAutoNum type="arabicPeriod"/>
            </a:pPr>
            <a:r>
              <a:rPr lang="en"/>
              <a:t>Review the Question posed by the AI Intake System.</a:t>
            </a:r>
            <a:br>
              <a:rPr lang="en"/>
            </a:br>
            <a:endParaRPr/>
          </a:p>
          <a:p>
            <a:pPr indent="-298450" lvl="0" marL="457200" rtl="0" algn="l">
              <a:lnSpc>
                <a:spcPct val="115000"/>
              </a:lnSpc>
              <a:spcBef>
                <a:spcPts val="0"/>
              </a:spcBef>
              <a:spcAft>
                <a:spcPts val="0"/>
              </a:spcAft>
              <a:buClr>
                <a:schemeClr val="dk1"/>
              </a:buClr>
              <a:buSzPts val="1100"/>
              <a:buAutoNum type="arabicPeriod"/>
            </a:pPr>
            <a:r>
              <a:rPr lang="en"/>
              <a:t>Examine the provided Relevant Medical History.</a:t>
            </a:r>
            <a:br>
              <a:rPr lang="en"/>
            </a:br>
            <a:endParaRPr/>
          </a:p>
          <a:p>
            <a:pPr indent="-298450" lvl="0" marL="457200" rtl="0" algn="l">
              <a:lnSpc>
                <a:spcPct val="115000"/>
              </a:lnSpc>
              <a:spcBef>
                <a:spcPts val="0"/>
              </a:spcBef>
              <a:spcAft>
                <a:spcPts val="0"/>
              </a:spcAft>
              <a:buClr>
                <a:schemeClr val="dk1"/>
              </a:buClr>
              <a:buSzPts val="1100"/>
              <a:buAutoNum type="arabicPeriod"/>
            </a:pPr>
            <a:r>
              <a:rPr lang="en"/>
              <a:t>Evaluating each medical history event within the Answer, recognizing that the Answer may include zero or more of these events. Each medical history event in the Answer must be assigned exactly one of the labels from</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33637ed8710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3637ed8710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b="1" lang="en">
                <a:solidFill>
                  <a:schemeClr val="dk1"/>
                </a:solidFill>
              </a:rPr>
              <a:t>Here are the three annotation labels you will be using:”</a:t>
            </a:r>
            <a:endParaRPr b="1">
              <a:solidFill>
                <a:schemeClr val="dk1"/>
              </a:solidFill>
            </a:endParaRPr>
          </a:p>
          <a:p>
            <a:pPr indent="0" lvl="0" marL="0" rtl="0" algn="l">
              <a:lnSpc>
                <a:spcPct val="115000"/>
              </a:lnSpc>
              <a:spcBef>
                <a:spcPts val="1200"/>
              </a:spcBef>
              <a:spcAft>
                <a:spcPts val="0"/>
              </a:spcAft>
              <a:buClr>
                <a:schemeClr val="dk1"/>
              </a:buClr>
              <a:buSzPts val="1100"/>
              <a:buFont typeface="Arial"/>
              <a:buNone/>
            </a:pPr>
            <a:r>
              <a:rPr b="1" lang="en">
                <a:solidFill>
                  <a:schemeClr val="dk1"/>
                </a:solidFill>
              </a:rPr>
              <a:t>First, Accurate.</a:t>
            </a:r>
            <a:br>
              <a:rPr b="1" lang="en">
                <a:solidFill>
                  <a:schemeClr val="dk1"/>
                </a:solidFill>
              </a:rPr>
            </a:br>
            <a:r>
              <a:rPr lang="en">
                <a:solidFill>
                  <a:schemeClr val="dk1"/>
                </a:solidFill>
              </a:rPr>
              <a:t> This means the medical event is present in the Relevant Medical History and is correctly expressed in the answer — including conversational simplifications or synonyms.</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b="1" lang="en">
                <a:solidFill>
                  <a:schemeClr val="dk1"/>
                </a:solidFill>
              </a:rPr>
              <a:t>Second, Inaccurate.</a:t>
            </a:r>
            <a:br>
              <a:rPr b="1" lang="en">
                <a:solidFill>
                  <a:schemeClr val="dk1"/>
                </a:solidFill>
              </a:rPr>
            </a:br>
            <a:r>
              <a:rPr lang="en">
                <a:solidFill>
                  <a:schemeClr val="dk1"/>
                </a:solidFill>
              </a:rPr>
              <a:t> This applies when the medical event is included in the Relevant Medical History but is expressed incorrectly or in a misleading way in the answer.</a:t>
            </a:r>
            <a:endParaRPr>
              <a:solidFill>
                <a:schemeClr val="dk1"/>
              </a:solidFill>
            </a:endParaRPr>
          </a:p>
          <a:p>
            <a:pPr indent="0" lvl="0" marL="0" rtl="0" algn="l">
              <a:lnSpc>
                <a:spcPct val="115000"/>
              </a:lnSpc>
              <a:spcBef>
                <a:spcPts val="1200"/>
              </a:spcBef>
              <a:spcAft>
                <a:spcPts val="1200"/>
              </a:spcAft>
              <a:buNone/>
            </a:pPr>
            <a:r>
              <a:rPr b="1" lang="en">
                <a:solidFill>
                  <a:schemeClr val="dk1"/>
                </a:solidFill>
              </a:rPr>
              <a:t>Third, Unsupported.</a:t>
            </a:r>
            <a:br>
              <a:rPr b="1" lang="en">
                <a:solidFill>
                  <a:schemeClr val="dk1"/>
                </a:solidFill>
              </a:rPr>
            </a:br>
            <a:r>
              <a:rPr lang="en">
                <a:solidFill>
                  <a:schemeClr val="dk1"/>
                </a:solidFill>
              </a:rPr>
              <a:t> This label is used when the medical event mentioned in the answer is not found in the Relevant Medical History — meaning it appears to be fabricated or unrelated.</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33637ed8710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33637ed8710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Here is an example for the annotation task.</a:t>
            </a:r>
            <a:br>
              <a:rPr lang="en"/>
            </a:br>
            <a:r>
              <a:rPr lang="en">
                <a:solidFill>
                  <a:schemeClr val="dk1"/>
                </a:solidFill>
              </a:rPr>
              <a:t>Now, let’s review the annotation tags used in this task.</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We begin with the </a:t>
            </a:r>
            <a:r>
              <a:rPr b="1" lang="en">
                <a:solidFill>
                  <a:schemeClr val="dk1"/>
                </a:solidFill>
              </a:rPr>
              <a:t>Accurate</a:t>
            </a:r>
            <a:r>
              <a:rPr lang="en">
                <a:solidFill>
                  <a:schemeClr val="dk1"/>
                </a:solidFill>
              </a:rPr>
              <a:t> label. This is used when a medical item is listed in the Relevant Medical History and is correctly described in the patient’s response. For example, “fexofenadine [4.5]” and “naproxen [4.8]” are both accurate—they are present in the profile and described appropriately in context.</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Next is </a:t>
            </a:r>
            <a:r>
              <a:rPr b="1" lang="en">
                <a:solidFill>
                  <a:schemeClr val="dk1"/>
                </a:solidFill>
              </a:rPr>
              <a:t>Inaccurate</a:t>
            </a:r>
            <a:r>
              <a:rPr lang="en">
                <a:solidFill>
                  <a:schemeClr val="dk1"/>
                </a:solidFill>
              </a:rPr>
              <a:t>. This label applies when the medical item is indeed part of the profile, but it is expressed incorrectly or referenced misleadingly. In the example, “loratadine [4.9]” is tagged as inaccurate—not because the medication is wrong, but because the reference number does not match the one listed in the Relevant Medical History, which was actually [4.7].</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Finally, we have </a:t>
            </a:r>
            <a:r>
              <a:rPr b="1" lang="en">
                <a:solidFill>
                  <a:schemeClr val="dk1"/>
                </a:solidFill>
              </a:rPr>
              <a:t>Unsupported</a:t>
            </a:r>
            <a:r>
              <a:rPr lang="en">
                <a:solidFill>
                  <a:schemeClr val="dk1"/>
                </a:solidFill>
              </a:rPr>
              <a:t>. This is for medical items that are completely absent from the Relevant Medical History. These entries appear fabricated or unrelated. In our example, both “acetaminophen [4.11]” and “omeprazole” are unsupported. Neither is listed in the provided history, so they should not have been included or referenced.</a:t>
            </a:r>
            <a:endParaRPr>
              <a:solidFill>
                <a:schemeClr val="dk1"/>
              </a:solidFill>
            </a:endParaRPr>
          </a:p>
          <a:p>
            <a:pPr indent="0" lvl="0" marL="0" rtl="0" algn="l">
              <a:lnSpc>
                <a:spcPct val="115000"/>
              </a:lnSpc>
              <a:spcBef>
                <a:spcPts val="1200"/>
              </a:spcBef>
              <a:spcAft>
                <a:spcPts val="1200"/>
              </a:spcAft>
              <a:buNone/>
            </a:pPr>
            <a:r>
              <a:rPr lang="en">
                <a:solidFill>
                  <a:schemeClr val="dk1"/>
                </a:solidFill>
              </a:rPr>
              <a:t>As always, remember to focus solely on the referenced medical content. General dialogue or unreferenced statements do not require annotation.</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33637ed8710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33637ed8710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solidFill>
                  <a:schemeClr val="dk1"/>
                </a:solidFill>
              </a:rPr>
              <a:t>Now let’s review the annotation tags in the context of a response about </a:t>
            </a:r>
            <a:r>
              <a:rPr b="1" lang="en">
                <a:solidFill>
                  <a:schemeClr val="dk1"/>
                </a:solidFill>
              </a:rPr>
              <a:t>medical procedures</a:t>
            </a:r>
            <a:r>
              <a:rPr lang="en">
                <a:solidFill>
                  <a:schemeClr val="dk1"/>
                </a:solidFill>
              </a:rPr>
              <a:t> in another example.</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We begin with the </a:t>
            </a:r>
            <a:r>
              <a:rPr b="1" lang="en">
                <a:solidFill>
                  <a:schemeClr val="dk1"/>
                </a:solidFill>
              </a:rPr>
              <a:t>Accurate</a:t>
            </a:r>
            <a:r>
              <a:rPr lang="en">
                <a:solidFill>
                  <a:schemeClr val="dk1"/>
                </a:solidFill>
              </a:rPr>
              <a:t> label. This is assigned when a referenced medical procedure is clearly listed in the Relevant Medical History and described appropriately. In this case, “psychiatric diagnostic evaluation [3.1]” is labeled Accurate, as it is both present and accurately expressed.</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Next, we see </a:t>
            </a:r>
            <a:r>
              <a:rPr b="1" lang="en">
                <a:solidFill>
                  <a:schemeClr val="dk1"/>
                </a:solidFill>
              </a:rPr>
              <a:t>Inaccurate</a:t>
            </a:r>
            <a:r>
              <a:rPr lang="en">
                <a:solidFill>
                  <a:schemeClr val="dk1"/>
                </a:solidFill>
              </a:rPr>
              <a:t> labels. These are applied when the reference number is correct but the way the item is described misrepresents its intended meaning. For example:</a:t>
            </a:r>
            <a:endParaRPr>
              <a:solidFill>
                <a:schemeClr val="dk1"/>
              </a:solidFill>
            </a:endParaRPr>
          </a:p>
          <a:p>
            <a:pPr indent="-298450" lvl="0" marL="457200" rtl="0" algn="l">
              <a:lnSpc>
                <a:spcPct val="115000"/>
              </a:lnSpc>
              <a:spcBef>
                <a:spcPts val="1200"/>
              </a:spcBef>
              <a:spcAft>
                <a:spcPts val="0"/>
              </a:spcAft>
              <a:buClr>
                <a:schemeClr val="dk1"/>
              </a:buClr>
              <a:buSzPts val="1100"/>
              <a:buChar char="●"/>
            </a:pPr>
            <a:r>
              <a:rPr lang="en">
                <a:solidFill>
                  <a:schemeClr val="dk1"/>
                </a:solidFill>
              </a:rPr>
              <a:t>“psychiatrist’s observation [3.2]” is marked Inaccurate. Although [3.2] is indeed part of the Relevant Medical History, the expression is vague and doesn't precisely reflect the standardized label “Examined for Psychiatric Diagnosis.”</a:t>
            </a:r>
            <a:br>
              <a:rPr lang="en">
                <a:solidFill>
                  <a:schemeClr val="dk1"/>
                </a:solidFill>
              </a:rPr>
            </a:b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
                <a:solidFill>
                  <a:schemeClr val="dk1"/>
                </a:solidFill>
              </a:rPr>
              <a:t>Similarly, “personality survey [3.3]” is marked Inaccurate because it distorts the term “Psychological Testing” [3.3]. A “survey” suggests a much more informal, non-clinical procedure, which could mislead evaluators.</a:t>
            </a:r>
            <a:br>
              <a:rPr lang="en">
                <a:solidFill>
                  <a:schemeClr val="dk1"/>
                </a:solidFill>
              </a:rPr>
            </a:b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This illustrates the importance of accurate terminology even when referencing valid medical codes. The names used must reflect the intended clinical procedure without distortion or oversimplification.</a:t>
            </a:r>
            <a:endParaRPr>
              <a:solidFill>
                <a:schemeClr val="dk1"/>
              </a:solidFill>
            </a:endParaRPr>
          </a:p>
          <a:p>
            <a:pPr indent="0" lvl="0" marL="0" rtl="0" algn="l">
              <a:spcBef>
                <a:spcPts val="120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3367364112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3367364112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33673641120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33673641120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33673641120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33673641120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33673641120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33673641120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1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s://ai-intake-system-dev-81e104b353a8.herokuapp.co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Annotation Guidelines – Medical History </a:t>
            </a:r>
            <a:endParaRPr/>
          </a:p>
        </p:txBody>
      </p:sp>
      <p:sp>
        <p:nvSpPr>
          <p:cNvPr id="55" name="Google Shape;55;p13"/>
          <p:cNvSpPr txBox="1"/>
          <p:nvPr>
            <p:ph idx="1" type="subTitle"/>
          </p:nvPr>
        </p:nvSpPr>
        <p:spPr>
          <a:xfrm>
            <a:off x="311700" y="2834125"/>
            <a:ext cx="8520600" cy="1354800"/>
          </a:xfrm>
          <a:prstGeom prst="rect">
            <a:avLst/>
          </a:prstGeom>
        </p:spPr>
        <p:txBody>
          <a:bodyPr anchorCtr="0" anchor="t" bIns="91425" lIns="91425" spcFirstLastPara="1" rIns="91425" wrap="square" tIns="91425">
            <a:normAutofit fontScale="85000"/>
          </a:bodyPr>
          <a:lstStyle/>
          <a:p>
            <a:pPr indent="0" lvl="0" marL="0" rtl="0" algn="ctr">
              <a:spcBef>
                <a:spcPts val="0"/>
              </a:spcBef>
              <a:spcAft>
                <a:spcPts val="0"/>
              </a:spcAft>
              <a:buNone/>
            </a:pPr>
            <a:r>
              <a:rPr lang="en"/>
              <a:t>Evaluating Conversational AI for Depression Management</a:t>
            </a:r>
            <a:endParaRPr/>
          </a:p>
          <a:p>
            <a:pPr indent="0" lvl="0" marL="0" rtl="0" algn="ctr">
              <a:spcBef>
                <a:spcPts val="0"/>
              </a:spcBef>
              <a:spcAft>
                <a:spcPts val="0"/>
              </a:spcAft>
              <a:buNone/>
            </a:pPr>
            <a:r>
              <a:rPr lang="en"/>
              <a:t>Annotation Task Assignment</a:t>
            </a:r>
            <a:endParaRPr/>
          </a:p>
          <a:p>
            <a:pPr indent="0" lvl="0" marL="0" rtl="0" algn="ctr">
              <a:spcBef>
                <a:spcPts val="0"/>
              </a:spcBef>
              <a:spcAft>
                <a:spcPts val="0"/>
              </a:spcAft>
              <a:buNone/>
            </a:pPr>
            <a:r>
              <a:rPr lang="en"/>
              <a:t>HAP-786</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Examples (Not To Do)</a:t>
            </a:r>
            <a:endParaRPr/>
          </a:p>
        </p:txBody>
      </p:sp>
      <p:pic>
        <p:nvPicPr>
          <p:cNvPr id="112" name="Google Shape;112;p22" title="Screenshot 2025-05-29 122730.png"/>
          <p:cNvPicPr preferRelativeResize="0"/>
          <p:nvPr/>
        </p:nvPicPr>
        <p:blipFill>
          <a:blip r:embed="rId3">
            <a:alphaModFix/>
          </a:blip>
          <a:stretch>
            <a:fillRect/>
          </a:stretch>
        </p:blipFill>
        <p:spPr>
          <a:xfrm>
            <a:off x="1877463" y="1017725"/>
            <a:ext cx="5389081" cy="38209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Examples (Not To Do)</a:t>
            </a:r>
            <a:endParaRPr/>
          </a:p>
        </p:txBody>
      </p:sp>
      <p:pic>
        <p:nvPicPr>
          <p:cNvPr id="118" name="Google Shape;118;p23" title="Screenshot 2025-05-29 122801.png"/>
          <p:cNvPicPr preferRelativeResize="0"/>
          <p:nvPr/>
        </p:nvPicPr>
        <p:blipFill>
          <a:blip r:embed="rId3">
            <a:alphaModFix/>
          </a:blip>
          <a:stretch>
            <a:fillRect/>
          </a:stretch>
        </p:blipFill>
        <p:spPr>
          <a:xfrm>
            <a:off x="1457638" y="1160425"/>
            <a:ext cx="6228713" cy="38209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Examples (Not To Do)</a:t>
            </a:r>
            <a:endParaRPr/>
          </a:p>
        </p:txBody>
      </p:sp>
      <p:pic>
        <p:nvPicPr>
          <p:cNvPr id="124" name="Google Shape;124;p24" title="Screenshot 2025-05-29 122934.png"/>
          <p:cNvPicPr preferRelativeResize="0"/>
          <p:nvPr/>
        </p:nvPicPr>
        <p:blipFill>
          <a:blip r:embed="rId3">
            <a:alphaModFix/>
          </a:blip>
          <a:stretch>
            <a:fillRect/>
          </a:stretch>
        </p:blipFill>
        <p:spPr>
          <a:xfrm>
            <a:off x="852488" y="1344800"/>
            <a:ext cx="7439025" cy="26860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Examples (Not To Do)</a:t>
            </a:r>
            <a:endParaRPr/>
          </a:p>
        </p:txBody>
      </p:sp>
      <p:pic>
        <p:nvPicPr>
          <p:cNvPr id="130" name="Google Shape;130;p25" title="Screenshot 2025-05-29 123010.png"/>
          <p:cNvPicPr preferRelativeResize="0"/>
          <p:nvPr/>
        </p:nvPicPr>
        <p:blipFill>
          <a:blip r:embed="rId3">
            <a:alphaModFix/>
          </a:blip>
          <a:stretch>
            <a:fillRect/>
          </a:stretch>
        </p:blipFill>
        <p:spPr>
          <a:xfrm>
            <a:off x="1071563" y="1189525"/>
            <a:ext cx="7000875" cy="31527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Examples (Not To Do)</a:t>
            </a:r>
            <a:endParaRPr/>
          </a:p>
        </p:txBody>
      </p:sp>
      <p:pic>
        <p:nvPicPr>
          <p:cNvPr id="136" name="Google Shape;136;p26" title="Screenshot 2025-05-29 123137.png"/>
          <p:cNvPicPr preferRelativeResize="0"/>
          <p:nvPr/>
        </p:nvPicPr>
        <p:blipFill>
          <a:blip r:embed="rId3">
            <a:alphaModFix/>
          </a:blip>
          <a:stretch>
            <a:fillRect/>
          </a:stretch>
        </p:blipFill>
        <p:spPr>
          <a:xfrm>
            <a:off x="1433400" y="1170125"/>
            <a:ext cx="6451668" cy="38209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Examples (Not To Do)</a:t>
            </a:r>
            <a:endParaRPr/>
          </a:p>
        </p:txBody>
      </p:sp>
      <p:pic>
        <p:nvPicPr>
          <p:cNvPr id="142" name="Google Shape;142;p27" title="Screenshot 2025-05-29 142756.png"/>
          <p:cNvPicPr preferRelativeResize="0"/>
          <p:nvPr/>
        </p:nvPicPr>
        <p:blipFill>
          <a:blip r:embed="rId3">
            <a:alphaModFix/>
          </a:blip>
          <a:stretch>
            <a:fillRect/>
          </a:stretch>
        </p:blipFill>
        <p:spPr>
          <a:xfrm>
            <a:off x="1002750" y="1017725"/>
            <a:ext cx="7372350" cy="41529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Examples (Not To Do)</a:t>
            </a:r>
            <a:endParaRPr/>
          </a:p>
        </p:txBody>
      </p:sp>
      <p:pic>
        <p:nvPicPr>
          <p:cNvPr id="148" name="Google Shape;148;p28" title="Screenshot 2025-05-29 142834.png"/>
          <p:cNvPicPr preferRelativeResize="0"/>
          <p:nvPr/>
        </p:nvPicPr>
        <p:blipFill>
          <a:blip r:embed="rId3">
            <a:alphaModFix/>
          </a:blip>
          <a:stretch>
            <a:fillRect/>
          </a:stretch>
        </p:blipFill>
        <p:spPr>
          <a:xfrm>
            <a:off x="1023300" y="1160425"/>
            <a:ext cx="7058025" cy="338137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Doccano</a:t>
            </a:r>
            <a:endParaRPr/>
          </a:p>
        </p:txBody>
      </p:sp>
      <p:sp>
        <p:nvSpPr>
          <p:cNvPr id="154" name="Google Shape;154;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1"/>
                </a:solidFill>
              </a:rPr>
              <a:t>Access to the Assigned Files: </a:t>
            </a:r>
            <a:endParaRPr>
              <a:solidFill>
                <a:schemeClr val="dk1"/>
              </a:solidFill>
            </a:endParaRPr>
          </a:p>
          <a:p>
            <a:pPr indent="-342900" lvl="0" marL="457200" rtl="0" algn="l">
              <a:spcBef>
                <a:spcPts val="1200"/>
              </a:spcBef>
              <a:spcAft>
                <a:spcPts val="0"/>
              </a:spcAft>
              <a:buClr>
                <a:schemeClr val="dk1"/>
              </a:buClr>
              <a:buSzPts val="1800"/>
              <a:buChar char="●"/>
            </a:pPr>
            <a:r>
              <a:rPr lang="en">
                <a:solidFill>
                  <a:schemeClr val="dk1"/>
                </a:solidFill>
              </a:rPr>
              <a:t>Go to the Doccano webapp at: </a:t>
            </a:r>
            <a:r>
              <a:rPr lang="en" u="sng">
                <a:solidFill>
                  <a:schemeClr val="dk1"/>
                </a:solidFill>
                <a:hlinkClick r:id="rId3">
                  <a:extLst>
                    <a:ext uri="{A12FA001-AC4F-418D-AE19-62706E023703}">
                      <ahyp:hlinkClr val="tx"/>
                    </a:ext>
                  </a:extLst>
                </a:hlinkClick>
              </a:rPr>
              <a:t>https://ai-intake-system-dev-81e104b353a8.herokuapp.com/</a:t>
            </a:r>
            <a:r>
              <a:rPr lang="en">
                <a:solidFill>
                  <a:schemeClr val="dk1"/>
                </a:solidFill>
              </a:rPr>
              <a:t>    </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Login using the following credentials: </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Username: Your net ID (net_ID@gmu.edu) </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Password: largelanguagemodel</a:t>
            </a:r>
            <a:endParaRPr>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Doccano</a:t>
            </a:r>
            <a:endParaRPr/>
          </a:p>
        </p:txBody>
      </p:sp>
      <p:sp>
        <p:nvSpPr>
          <p:cNvPr id="160" name="Google Shape;160;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1"/>
                </a:solidFill>
              </a:rPr>
              <a:t>Annotation Process:</a:t>
            </a:r>
            <a:r>
              <a:rPr lang="en">
                <a:solidFill>
                  <a:schemeClr val="dk1"/>
                </a:solidFill>
              </a:rPr>
              <a:t> </a:t>
            </a:r>
            <a:endParaRPr>
              <a:solidFill>
                <a:schemeClr val="dk1"/>
              </a:solidFill>
            </a:endParaRPr>
          </a:p>
          <a:p>
            <a:pPr indent="-342900" lvl="0" marL="457200" rtl="0" algn="l">
              <a:spcBef>
                <a:spcPts val="1200"/>
              </a:spcBef>
              <a:spcAft>
                <a:spcPts val="0"/>
              </a:spcAft>
              <a:buClr>
                <a:schemeClr val="dk1"/>
              </a:buClr>
              <a:buSzPts val="1800"/>
              <a:buChar char="●"/>
            </a:pPr>
            <a:r>
              <a:rPr lang="en">
                <a:solidFill>
                  <a:schemeClr val="dk1"/>
                </a:solidFill>
              </a:rPr>
              <a:t>After logging in you will see some datasets which you need to annotate.</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Click Annotate and Read through each of the turns of the conversations and select the phrase you want to provide an annotation and click on the chosen label.</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You don’t need to submit anything in Docanno. When you are done, all the annotations will be collected through the admin panel.</a:t>
            </a:r>
            <a:endParaRPr>
              <a:solidFill>
                <a:schemeClr val="dk1"/>
              </a:solidFill>
            </a:endParaRPr>
          </a:p>
          <a:p>
            <a:pPr indent="0" lvl="0" marL="0" rtl="0" algn="ctr">
              <a:spcBef>
                <a:spcPts val="1200"/>
              </a:spcBef>
              <a:spcAft>
                <a:spcPts val="1200"/>
              </a:spcAft>
              <a:buNone/>
            </a:pPr>
            <a:r>
              <a:rPr b="1" lang="en">
                <a:solidFill>
                  <a:schemeClr val="dk1"/>
                </a:solidFill>
              </a:rPr>
              <a:t>You will find detailed </a:t>
            </a:r>
            <a:r>
              <a:rPr b="1" lang="en">
                <a:solidFill>
                  <a:schemeClr val="dk1"/>
                </a:solidFill>
              </a:rPr>
              <a:t>description</a:t>
            </a:r>
            <a:r>
              <a:rPr b="1" lang="en">
                <a:solidFill>
                  <a:schemeClr val="dk1"/>
                </a:solidFill>
              </a:rPr>
              <a:t> of the project in the Annotation Guideline.</a:t>
            </a:r>
            <a:endParaRPr b="1">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Task Description</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1"/>
                </a:solidFill>
              </a:rPr>
              <a:t>Your annotation involves: </a:t>
            </a:r>
            <a:endParaRPr>
              <a:solidFill>
                <a:schemeClr val="dk1"/>
              </a:solidFill>
            </a:endParaRPr>
          </a:p>
          <a:p>
            <a:pPr indent="-342900" lvl="0" marL="457200" rtl="0" algn="l">
              <a:spcBef>
                <a:spcPts val="1200"/>
              </a:spcBef>
              <a:spcAft>
                <a:spcPts val="0"/>
              </a:spcAft>
              <a:buClr>
                <a:schemeClr val="dk1"/>
              </a:buClr>
              <a:buSzPts val="1800"/>
              <a:buAutoNum type="arabicPeriod"/>
            </a:pPr>
            <a:r>
              <a:rPr lang="en">
                <a:solidFill>
                  <a:schemeClr val="dk1"/>
                </a:solidFill>
              </a:rPr>
              <a:t>Reviewing the </a:t>
            </a:r>
            <a:r>
              <a:rPr b="1" lang="en">
                <a:solidFill>
                  <a:schemeClr val="dk1"/>
                </a:solidFill>
              </a:rPr>
              <a:t>Question</a:t>
            </a:r>
            <a:r>
              <a:rPr lang="en">
                <a:solidFill>
                  <a:schemeClr val="dk1"/>
                </a:solidFill>
              </a:rPr>
              <a:t> posed by the AI Intake System. </a:t>
            </a:r>
            <a:endParaRPr>
              <a:solidFill>
                <a:schemeClr val="dk1"/>
              </a:solidFill>
            </a:endParaRPr>
          </a:p>
          <a:p>
            <a:pPr indent="-342900" lvl="0" marL="457200" rtl="0" algn="l">
              <a:spcBef>
                <a:spcPts val="0"/>
              </a:spcBef>
              <a:spcAft>
                <a:spcPts val="0"/>
              </a:spcAft>
              <a:buClr>
                <a:schemeClr val="dk1"/>
              </a:buClr>
              <a:buSzPts val="1800"/>
              <a:buAutoNum type="arabicPeriod"/>
            </a:pPr>
            <a:r>
              <a:rPr lang="en">
                <a:solidFill>
                  <a:schemeClr val="dk1"/>
                </a:solidFill>
              </a:rPr>
              <a:t>Reviewing the </a:t>
            </a:r>
            <a:r>
              <a:rPr b="1" lang="en">
                <a:solidFill>
                  <a:schemeClr val="dk1"/>
                </a:solidFill>
              </a:rPr>
              <a:t>Relevant Medical History</a:t>
            </a:r>
            <a:r>
              <a:rPr lang="en">
                <a:solidFill>
                  <a:schemeClr val="dk1"/>
                </a:solidFill>
              </a:rPr>
              <a:t> provided. </a:t>
            </a:r>
            <a:endParaRPr>
              <a:solidFill>
                <a:schemeClr val="dk1"/>
              </a:solidFill>
            </a:endParaRPr>
          </a:p>
          <a:p>
            <a:pPr indent="-342900" lvl="0" marL="457200" rtl="0" algn="l">
              <a:spcBef>
                <a:spcPts val="0"/>
              </a:spcBef>
              <a:spcAft>
                <a:spcPts val="0"/>
              </a:spcAft>
              <a:buClr>
                <a:schemeClr val="dk1"/>
              </a:buClr>
              <a:buSzPts val="1800"/>
              <a:buAutoNum type="arabicPeriod"/>
            </a:pPr>
            <a:r>
              <a:rPr lang="en">
                <a:solidFill>
                  <a:schemeClr val="dk1"/>
                </a:solidFill>
              </a:rPr>
              <a:t>Evaluating each medical history event within the </a:t>
            </a:r>
            <a:r>
              <a:rPr b="1" lang="en">
                <a:solidFill>
                  <a:schemeClr val="dk1"/>
                </a:solidFill>
              </a:rPr>
              <a:t>Answer</a:t>
            </a:r>
            <a:r>
              <a:rPr lang="en">
                <a:solidFill>
                  <a:schemeClr val="dk1"/>
                </a:solidFill>
              </a:rPr>
              <a:t>, recognizing that the Answer may include </a:t>
            </a:r>
            <a:r>
              <a:rPr b="1" lang="en">
                <a:solidFill>
                  <a:schemeClr val="dk1"/>
                </a:solidFill>
              </a:rPr>
              <a:t>zero or more</a:t>
            </a:r>
            <a:r>
              <a:rPr lang="en">
                <a:solidFill>
                  <a:schemeClr val="dk1"/>
                </a:solidFill>
              </a:rPr>
              <a:t> of these events. Each medical history event in the Answer must be assigned exactly one of the labels from </a:t>
            </a:r>
            <a:endParaRPr>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Task Description</a:t>
            </a:r>
            <a:endParaRPr/>
          </a:p>
        </p:txBody>
      </p:sp>
      <p:sp>
        <p:nvSpPr>
          <p:cNvPr id="67" name="Google Shape;67;p15"/>
          <p:cNvSpPr txBox="1"/>
          <p:nvPr/>
        </p:nvSpPr>
        <p:spPr>
          <a:xfrm>
            <a:off x="304800" y="304800"/>
            <a:ext cx="3000000" cy="300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 </a:t>
            </a:r>
            <a:endParaRPr/>
          </a:p>
        </p:txBody>
      </p:sp>
      <p:graphicFrame>
        <p:nvGraphicFramePr>
          <p:cNvPr id="68" name="Google Shape;68;p15"/>
          <p:cNvGraphicFramePr/>
          <p:nvPr/>
        </p:nvGraphicFramePr>
        <p:xfrm>
          <a:off x="390625" y="1324500"/>
          <a:ext cx="3000000" cy="3000000"/>
        </p:xfrm>
        <a:graphic>
          <a:graphicData uri="http://schemas.openxmlformats.org/drawingml/2006/table">
            <a:tbl>
              <a:tblPr>
                <a:noFill/>
                <a:tableStyleId>{AB9B2600-FCA1-44F0-9EED-D5CAC00FB671}</a:tableStyleId>
              </a:tblPr>
              <a:tblGrid>
                <a:gridCol w="1320125"/>
                <a:gridCol w="1386525"/>
                <a:gridCol w="2223550"/>
                <a:gridCol w="3432550"/>
              </a:tblGrid>
              <a:tr h="847725">
                <a:tc>
                  <a:txBody>
                    <a:bodyPr/>
                    <a:lstStyle/>
                    <a:p>
                      <a:pPr indent="0" lvl="0" marL="0" rtl="0" algn="ctr">
                        <a:lnSpc>
                          <a:spcPct val="115000"/>
                        </a:lnSpc>
                        <a:spcBef>
                          <a:spcPts val="0"/>
                        </a:spcBef>
                        <a:spcAft>
                          <a:spcPts val="0"/>
                        </a:spcAft>
                        <a:buNone/>
                      </a:pPr>
                      <a:r>
                        <a:rPr b="1" lang="en">
                          <a:latin typeface="Times New Roman"/>
                          <a:ea typeface="Times New Roman"/>
                          <a:cs typeface="Times New Roman"/>
                          <a:sym typeface="Times New Roman"/>
                        </a:rPr>
                        <a:t>Label​</a:t>
                      </a:r>
                      <a:endParaRPr b="1">
                        <a:latin typeface="Times New Roman"/>
                        <a:ea typeface="Times New Roman"/>
                        <a:cs typeface="Times New Roman"/>
                        <a:sym typeface="Times New Roman"/>
                      </a:endParaRPr>
                    </a:p>
                  </a:txBody>
                  <a:tcPr marT="19050" marB="19050" marR="28575" marL="28575" anchor="b">
                    <a:lnL cap="flat" cmpd="sng" w="6100">
                      <a:solidFill>
                        <a:srgbClr val="000000"/>
                      </a:solidFill>
                      <a:prstDash val="solid"/>
                      <a:round/>
                      <a:headEnd len="sm" w="sm" type="none"/>
                      <a:tailEnd len="sm" w="sm" type="none"/>
                    </a:lnL>
                    <a:lnR cap="flat" cmpd="sng" w="6100">
                      <a:solidFill>
                        <a:srgbClr val="000000"/>
                      </a:solidFill>
                      <a:prstDash val="solid"/>
                      <a:round/>
                      <a:headEnd len="sm" w="sm" type="none"/>
                      <a:tailEnd len="sm" w="sm" type="none"/>
                    </a:lnR>
                    <a:lnT cap="flat" cmpd="sng" w="6100">
                      <a:solidFill>
                        <a:srgbClr val="000000"/>
                      </a:solidFill>
                      <a:prstDash val="solid"/>
                      <a:round/>
                      <a:headEnd len="sm" w="sm" type="none"/>
                      <a:tailEnd len="sm" w="sm" type="none"/>
                    </a:lnT>
                    <a:lnB cap="flat" cmpd="sng" w="61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
                          <a:latin typeface="Times New Roman"/>
                          <a:ea typeface="Times New Roman"/>
                          <a:cs typeface="Times New Roman"/>
                          <a:sym typeface="Times New Roman"/>
                        </a:rPr>
                        <a:t>Presence in Relevant Medical History​</a:t>
                      </a:r>
                      <a:endParaRPr b="1">
                        <a:latin typeface="Times New Roman"/>
                        <a:ea typeface="Times New Roman"/>
                        <a:cs typeface="Times New Roman"/>
                        <a:sym typeface="Times New Roman"/>
                      </a:endParaRPr>
                    </a:p>
                  </a:txBody>
                  <a:tcPr marT="19050" marB="19050" marR="28575" marL="28575" anchor="b">
                    <a:lnL cap="flat" cmpd="sng" w="6100">
                      <a:solidFill>
                        <a:srgbClr val="000000"/>
                      </a:solidFill>
                      <a:prstDash val="solid"/>
                      <a:round/>
                      <a:headEnd len="sm" w="sm" type="none"/>
                      <a:tailEnd len="sm" w="sm" type="none"/>
                    </a:lnL>
                    <a:lnR cap="flat" cmpd="sng" w="6100">
                      <a:solidFill>
                        <a:srgbClr val="000000"/>
                      </a:solidFill>
                      <a:prstDash val="solid"/>
                      <a:round/>
                      <a:headEnd len="sm" w="sm" type="none"/>
                      <a:tailEnd len="sm" w="sm" type="none"/>
                    </a:lnR>
                    <a:lnT cap="flat" cmpd="sng" w="6100">
                      <a:solidFill>
                        <a:srgbClr val="000000"/>
                      </a:solidFill>
                      <a:prstDash val="solid"/>
                      <a:round/>
                      <a:headEnd len="sm" w="sm" type="none"/>
                      <a:tailEnd len="sm" w="sm" type="none"/>
                    </a:lnT>
                    <a:lnB cap="flat" cmpd="sng" w="61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
                          <a:latin typeface="Times New Roman"/>
                          <a:ea typeface="Times New Roman"/>
                          <a:cs typeface="Times New Roman"/>
                          <a:sym typeface="Times New Roman"/>
                        </a:rPr>
                        <a:t>Accuracy of Expression​</a:t>
                      </a:r>
                      <a:endParaRPr b="1">
                        <a:latin typeface="Times New Roman"/>
                        <a:ea typeface="Times New Roman"/>
                        <a:cs typeface="Times New Roman"/>
                        <a:sym typeface="Times New Roman"/>
                      </a:endParaRPr>
                    </a:p>
                  </a:txBody>
                  <a:tcPr marT="19050" marB="19050" marR="28575" marL="28575" anchor="b">
                    <a:lnL cap="flat" cmpd="sng" w="6100">
                      <a:solidFill>
                        <a:srgbClr val="000000"/>
                      </a:solidFill>
                      <a:prstDash val="solid"/>
                      <a:round/>
                      <a:headEnd len="sm" w="sm" type="none"/>
                      <a:tailEnd len="sm" w="sm" type="none"/>
                    </a:lnL>
                    <a:lnR cap="flat" cmpd="sng" w="6100">
                      <a:solidFill>
                        <a:srgbClr val="000000"/>
                      </a:solidFill>
                      <a:prstDash val="solid"/>
                      <a:round/>
                      <a:headEnd len="sm" w="sm" type="none"/>
                      <a:tailEnd len="sm" w="sm" type="none"/>
                    </a:lnR>
                    <a:lnT cap="flat" cmpd="sng" w="6100">
                      <a:solidFill>
                        <a:srgbClr val="000000"/>
                      </a:solidFill>
                      <a:prstDash val="solid"/>
                      <a:round/>
                      <a:headEnd len="sm" w="sm" type="none"/>
                      <a:tailEnd len="sm" w="sm" type="none"/>
                    </a:lnT>
                    <a:lnB cap="flat" cmpd="sng" w="61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
                          <a:latin typeface="Times New Roman"/>
                          <a:ea typeface="Times New Roman"/>
                          <a:cs typeface="Times New Roman"/>
                          <a:sym typeface="Times New Roman"/>
                        </a:rPr>
                        <a:t>Description​</a:t>
                      </a:r>
                      <a:endParaRPr b="1">
                        <a:latin typeface="Times New Roman"/>
                        <a:ea typeface="Times New Roman"/>
                        <a:cs typeface="Times New Roman"/>
                        <a:sym typeface="Times New Roman"/>
                      </a:endParaRPr>
                    </a:p>
                  </a:txBody>
                  <a:tcPr marT="19050" marB="19050" marR="28575" marL="28575" anchor="b">
                    <a:lnL cap="flat" cmpd="sng" w="6100">
                      <a:solidFill>
                        <a:srgbClr val="000000"/>
                      </a:solidFill>
                      <a:prstDash val="solid"/>
                      <a:round/>
                      <a:headEnd len="sm" w="sm" type="none"/>
                      <a:tailEnd len="sm" w="sm" type="none"/>
                    </a:lnL>
                    <a:lnR cap="flat" cmpd="sng" w="6100">
                      <a:solidFill>
                        <a:srgbClr val="000000"/>
                      </a:solidFill>
                      <a:prstDash val="solid"/>
                      <a:round/>
                      <a:headEnd len="sm" w="sm" type="none"/>
                      <a:tailEnd len="sm" w="sm" type="none"/>
                    </a:lnR>
                    <a:lnT cap="flat" cmpd="sng" w="6100">
                      <a:solidFill>
                        <a:srgbClr val="000000"/>
                      </a:solidFill>
                      <a:prstDash val="solid"/>
                      <a:round/>
                      <a:headEnd len="sm" w="sm" type="none"/>
                      <a:tailEnd len="sm" w="sm" type="none"/>
                    </a:lnT>
                    <a:lnB cap="flat" cmpd="sng" w="6100">
                      <a:solidFill>
                        <a:srgbClr val="000000"/>
                      </a:solidFill>
                      <a:prstDash val="solid"/>
                      <a:round/>
                      <a:headEnd len="sm" w="sm" type="none"/>
                      <a:tailEnd len="sm" w="sm" type="none"/>
                    </a:lnB>
                  </a:tcPr>
                </a:tc>
              </a:tr>
              <a:tr h="676275">
                <a:tc>
                  <a:txBody>
                    <a:bodyPr/>
                    <a:lstStyle/>
                    <a:p>
                      <a:pPr indent="0" lvl="0" marL="0" rtl="0" algn="l">
                        <a:lnSpc>
                          <a:spcPct val="115000"/>
                        </a:lnSpc>
                        <a:spcBef>
                          <a:spcPts val="0"/>
                        </a:spcBef>
                        <a:spcAft>
                          <a:spcPts val="0"/>
                        </a:spcAft>
                        <a:buNone/>
                      </a:pPr>
                      <a:r>
                        <a:rPr b="1" lang="en">
                          <a:solidFill>
                            <a:srgbClr val="93C47D"/>
                          </a:solidFill>
                        </a:rPr>
                        <a:t>Accurate​</a:t>
                      </a:r>
                      <a:endParaRPr b="1">
                        <a:solidFill>
                          <a:srgbClr val="93C47D"/>
                        </a:solidFill>
                      </a:endParaRPr>
                    </a:p>
                  </a:txBody>
                  <a:tcPr marT="19050" marB="19050" marR="28575" marL="28575" anchor="b">
                    <a:lnL cap="flat" cmpd="sng" w="6100">
                      <a:solidFill>
                        <a:srgbClr val="000000"/>
                      </a:solidFill>
                      <a:prstDash val="solid"/>
                      <a:round/>
                      <a:headEnd len="sm" w="sm" type="none"/>
                      <a:tailEnd len="sm" w="sm" type="none"/>
                    </a:lnL>
                    <a:lnR cap="flat" cmpd="sng" w="6100">
                      <a:solidFill>
                        <a:srgbClr val="000000"/>
                      </a:solidFill>
                      <a:prstDash val="solid"/>
                      <a:round/>
                      <a:headEnd len="sm" w="sm" type="none"/>
                      <a:tailEnd len="sm" w="sm" type="none"/>
                    </a:lnR>
                    <a:lnT cap="flat" cmpd="sng" w="6100">
                      <a:solidFill>
                        <a:srgbClr val="000000"/>
                      </a:solidFill>
                      <a:prstDash val="solid"/>
                      <a:round/>
                      <a:headEnd len="sm" w="sm" type="none"/>
                      <a:tailEnd len="sm" w="sm" type="none"/>
                    </a:lnT>
                    <a:lnB cap="flat" cmpd="sng" w="61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a:t>✅ Present​</a:t>
                      </a:r>
                      <a:endParaRPr/>
                    </a:p>
                  </a:txBody>
                  <a:tcPr marT="19050" marB="19050" marR="28575" marL="28575" anchor="b">
                    <a:lnL cap="flat" cmpd="sng" w="6100">
                      <a:solidFill>
                        <a:srgbClr val="000000"/>
                      </a:solidFill>
                      <a:prstDash val="solid"/>
                      <a:round/>
                      <a:headEnd len="sm" w="sm" type="none"/>
                      <a:tailEnd len="sm" w="sm" type="none"/>
                    </a:lnL>
                    <a:lnR cap="flat" cmpd="sng" w="6100">
                      <a:solidFill>
                        <a:srgbClr val="000000"/>
                      </a:solidFill>
                      <a:prstDash val="solid"/>
                      <a:round/>
                      <a:headEnd len="sm" w="sm" type="none"/>
                      <a:tailEnd len="sm" w="sm" type="none"/>
                    </a:lnR>
                    <a:lnT cap="flat" cmpd="sng" w="6100">
                      <a:solidFill>
                        <a:srgbClr val="000000"/>
                      </a:solidFill>
                      <a:prstDash val="solid"/>
                      <a:round/>
                      <a:headEnd len="sm" w="sm" type="none"/>
                      <a:tailEnd len="sm" w="sm" type="none"/>
                    </a:lnT>
                    <a:lnB cap="flat" cmpd="sng" w="61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a:t>✅ Correct or Acceptable​</a:t>
                      </a:r>
                      <a:endParaRPr/>
                    </a:p>
                  </a:txBody>
                  <a:tcPr marT="19050" marB="19050" marR="28575" marL="28575" anchor="b">
                    <a:lnL cap="flat" cmpd="sng" w="6100">
                      <a:solidFill>
                        <a:srgbClr val="000000"/>
                      </a:solidFill>
                      <a:prstDash val="solid"/>
                      <a:round/>
                      <a:headEnd len="sm" w="sm" type="none"/>
                      <a:tailEnd len="sm" w="sm" type="none"/>
                    </a:lnL>
                    <a:lnR cap="flat" cmpd="sng" w="6100">
                      <a:solidFill>
                        <a:srgbClr val="000000"/>
                      </a:solidFill>
                      <a:prstDash val="solid"/>
                      <a:round/>
                      <a:headEnd len="sm" w="sm" type="none"/>
                      <a:tailEnd len="sm" w="sm" type="none"/>
                    </a:lnR>
                    <a:lnT cap="flat" cmpd="sng" w="6100">
                      <a:solidFill>
                        <a:srgbClr val="000000"/>
                      </a:solidFill>
                      <a:prstDash val="solid"/>
                      <a:round/>
                      <a:headEnd len="sm" w="sm" type="none"/>
                      <a:tailEnd len="sm" w="sm" type="none"/>
                    </a:lnT>
                    <a:lnB cap="flat" cmpd="sng" w="61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a:latin typeface="Times New Roman"/>
                          <a:ea typeface="Times New Roman"/>
                          <a:cs typeface="Times New Roman"/>
                          <a:sym typeface="Times New Roman"/>
                        </a:rPr>
                        <a:t>Explicitly in Relevant Medical History and is accurately described. Minor conversational simplifications are permitted.​</a:t>
                      </a:r>
                      <a:endParaRPr>
                        <a:latin typeface="Times New Roman"/>
                        <a:ea typeface="Times New Roman"/>
                        <a:cs typeface="Times New Roman"/>
                        <a:sym typeface="Times New Roman"/>
                      </a:endParaRPr>
                    </a:p>
                  </a:txBody>
                  <a:tcPr marT="19050" marB="19050" marR="91425" marL="91425" anchor="b">
                    <a:lnL cap="flat" cmpd="sng" w="6100">
                      <a:solidFill>
                        <a:srgbClr val="000000"/>
                      </a:solidFill>
                      <a:prstDash val="solid"/>
                      <a:round/>
                      <a:headEnd len="sm" w="sm" type="none"/>
                      <a:tailEnd len="sm" w="sm" type="none"/>
                    </a:lnL>
                    <a:lnR cap="flat" cmpd="sng" w="6100">
                      <a:solidFill>
                        <a:srgbClr val="000000"/>
                      </a:solidFill>
                      <a:prstDash val="solid"/>
                      <a:round/>
                      <a:headEnd len="sm" w="sm" type="none"/>
                      <a:tailEnd len="sm" w="sm" type="none"/>
                    </a:lnR>
                    <a:lnT cap="flat" cmpd="sng" w="6100">
                      <a:solidFill>
                        <a:srgbClr val="000000"/>
                      </a:solidFill>
                      <a:prstDash val="solid"/>
                      <a:round/>
                      <a:headEnd len="sm" w="sm" type="none"/>
                      <a:tailEnd len="sm" w="sm" type="none"/>
                    </a:lnT>
                    <a:lnB cap="flat" cmpd="sng" w="6100">
                      <a:solidFill>
                        <a:srgbClr val="000000"/>
                      </a:solidFill>
                      <a:prstDash val="solid"/>
                      <a:round/>
                      <a:headEnd len="sm" w="sm" type="none"/>
                      <a:tailEnd len="sm" w="sm" type="none"/>
                    </a:lnB>
                  </a:tcPr>
                </a:tc>
              </a:tr>
              <a:tr h="876300">
                <a:tc>
                  <a:txBody>
                    <a:bodyPr/>
                    <a:lstStyle/>
                    <a:p>
                      <a:pPr indent="0" lvl="0" marL="0" rtl="0" algn="l">
                        <a:lnSpc>
                          <a:spcPct val="115000"/>
                        </a:lnSpc>
                        <a:spcBef>
                          <a:spcPts val="0"/>
                        </a:spcBef>
                        <a:spcAft>
                          <a:spcPts val="0"/>
                        </a:spcAft>
                        <a:buNone/>
                      </a:pPr>
                      <a:r>
                        <a:rPr b="1" lang="en">
                          <a:solidFill>
                            <a:srgbClr val="E06666"/>
                          </a:solidFill>
                        </a:rPr>
                        <a:t>Inaccurate​</a:t>
                      </a:r>
                      <a:endParaRPr b="1">
                        <a:solidFill>
                          <a:srgbClr val="E06666"/>
                        </a:solidFill>
                      </a:endParaRPr>
                    </a:p>
                  </a:txBody>
                  <a:tcPr marT="19050" marB="19050" marR="28575" marL="28575" anchor="b">
                    <a:lnL cap="flat" cmpd="sng" w="6100">
                      <a:solidFill>
                        <a:srgbClr val="000000"/>
                      </a:solidFill>
                      <a:prstDash val="solid"/>
                      <a:round/>
                      <a:headEnd len="sm" w="sm" type="none"/>
                      <a:tailEnd len="sm" w="sm" type="none"/>
                    </a:lnL>
                    <a:lnR cap="flat" cmpd="sng" w="6100">
                      <a:solidFill>
                        <a:srgbClr val="000000"/>
                      </a:solidFill>
                      <a:prstDash val="solid"/>
                      <a:round/>
                      <a:headEnd len="sm" w="sm" type="none"/>
                      <a:tailEnd len="sm" w="sm" type="none"/>
                    </a:lnR>
                    <a:lnT cap="flat" cmpd="sng" w="6100">
                      <a:solidFill>
                        <a:srgbClr val="000000"/>
                      </a:solidFill>
                      <a:prstDash val="solid"/>
                      <a:round/>
                      <a:headEnd len="sm" w="sm" type="none"/>
                      <a:tailEnd len="sm" w="sm" type="none"/>
                    </a:lnT>
                    <a:lnB cap="flat" cmpd="sng" w="61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a:t>✅ Present​</a:t>
                      </a:r>
                      <a:endParaRPr/>
                    </a:p>
                  </a:txBody>
                  <a:tcPr marT="19050" marB="19050" marR="28575" marL="28575" anchor="b">
                    <a:lnL cap="flat" cmpd="sng" w="6100">
                      <a:solidFill>
                        <a:srgbClr val="000000"/>
                      </a:solidFill>
                      <a:prstDash val="solid"/>
                      <a:round/>
                      <a:headEnd len="sm" w="sm" type="none"/>
                      <a:tailEnd len="sm" w="sm" type="none"/>
                    </a:lnL>
                    <a:lnR cap="flat" cmpd="sng" w="6100">
                      <a:solidFill>
                        <a:srgbClr val="000000"/>
                      </a:solidFill>
                      <a:prstDash val="solid"/>
                      <a:round/>
                      <a:headEnd len="sm" w="sm" type="none"/>
                      <a:tailEnd len="sm" w="sm" type="none"/>
                    </a:lnR>
                    <a:lnT cap="flat" cmpd="sng" w="6100">
                      <a:solidFill>
                        <a:srgbClr val="000000"/>
                      </a:solidFill>
                      <a:prstDash val="solid"/>
                      <a:round/>
                      <a:headEnd len="sm" w="sm" type="none"/>
                      <a:tailEnd len="sm" w="sm" type="none"/>
                    </a:lnT>
                    <a:lnB cap="flat" cmpd="sng" w="61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a:t>❌ Incorrect or Misleading​</a:t>
                      </a:r>
                      <a:endParaRPr/>
                    </a:p>
                  </a:txBody>
                  <a:tcPr marT="19050" marB="19050" marR="28575" marL="28575" anchor="b">
                    <a:lnL cap="flat" cmpd="sng" w="6100">
                      <a:solidFill>
                        <a:srgbClr val="000000"/>
                      </a:solidFill>
                      <a:prstDash val="solid"/>
                      <a:round/>
                      <a:headEnd len="sm" w="sm" type="none"/>
                      <a:tailEnd len="sm" w="sm" type="none"/>
                    </a:lnL>
                    <a:lnR cap="flat" cmpd="sng" w="6100">
                      <a:solidFill>
                        <a:srgbClr val="000000"/>
                      </a:solidFill>
                      <a:prstDash val="solid"/>
                      <a:round/>
                      <a:headEnd len="sm" w="sm" type="none"/>
                      <a:tailEnd len="sm" w="sm" type="none"/>
                    </a:lnR>
                    <a:lnT cap="flat" cmpd="sng" w="6100">
                      <a:solidFill>
                        <a:srgbClr val="000000"/>
                      </a:solidFill>
                      <a:prstDash val="solid"/>
                      <a:round/>
                      <a:headEnd len="sm" w="sm" type="none"/>
                      <a:tailEnd len="sm" w="sm" type="none"/>
                    </a:lnT>
                    <a:lnB cap="flat" cmpd="sng" w="61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a:latin typeface="Times New Roman"/>
                          <a:ea typeface="Times New Roman"/>
                          <a:cs typeface="Times New Roman"/>
                          <a:sym typeface="Times New Roman"/>
                        </a:rPr>
                        <a:t>Present in Relevant Medical History but misrepresented, altering or distorting critical details.​</a:t>
                      </a:r>
                      <a:endParaRPr>
                        <a:latin typeface="Times New Roman"/>
                        <a:ea typeface="Times New Roman"/>
                        <a:cs typeface="Times New Roman"/>
                        <a:sym typeface="Times New Roman"/>
                      </a:endParaRPr>
                    </a:p>
                  </a:txBody>
                  <a:tcPr marT="19050" marB="19050" marR="91425" marL="91425" anchor="b">
                    <a:lnL cap="flat" cmpd="sng" w="6100">
                      <a:solidFill>
                        <a:srgbClr val="000000"/>
                      </a:solidFill>
                      <a:prstDash val="solid"/>
                      <a:round/>
                      <a:headEnd len="sm" w="sm" type="none"/>
                      <a:tailEnd len="sm" w="sm" type="none"/>
                    </a:lnL>
                    <a:lnR cap="flat" cmpd="sng" w="6100">
                      <a:solidFill>
                        <a:srgbClr val="000000"/>
                      </a:solidFill>
                      <a:prstDash val="solid"/>
                      <a:round/>
                      <a:headEnd len="sm" w="sm" type="none"/>
                      <a:tailEnd len="sm" w="sm" type="none"/>
                    </a:lnR>
                    <a:lnT cap="flat" cmpd="sng" w="6100">
                      <a:solidFill>
                        <a:srgbClr val="000000"/>
                      </a:solidFill>
                      <a:prstDash val="solid"/>
                      <a:round/>
                      <a:headEnd len="sm" w="sm" type="none"/>
                      <a:tailEnd len="sm" w="sm" type="none"/>
                    </a:lnT>
                    <a:lnB cap="flat" cmpd="sng" w="6100">
                      <a:solidFill>
                        <a:srgbClr val="000000"/>
                      </a:solidFill>
                      <a:prstDash val="solid"/>
                      <a:round/>
                      <a:headEnd len="sm" w="sm" type="none"/>
                      <a:tailEnd len="sm" w="sm" type="none"/>
                    </a:lnB>
                  </a:tcPr>
                </a:tc>
              </a:tr>
              <a:tr h="876300">
                <a:tc>
                  <a:txBody>
                    <a:bodyPr/>
                    <a:lstStyle/>
                    <a:p>
                      <a:pPr indent="0" lvl="0" marL="0" rtl="0" algn="l">
                        <a:lnSpc>
                          <a:spcPct val="115000"/>
                        </a:lnSpc>
                        <a:spcBef>
                          <a:spcPts val="0"/>
                        </a:spcBef>
                        <a:spcAft>
                          <a:spcPts val="0"/>
                        </a:spcAft>
                        <a:buNone/>
                      </a:pPr>
                      <a:r>
                        <a:rPr b="1" lang="en">
                          <a:solidFill>
                            <a:srgbClr val="00FFFF"/>
                          </a:solidFill>
                        </a:rPr>
                        <a:t>Unsupported​</a:t>
                      </a:r>
                      <a:endParaRPr b="1">
                        <a:solidFill>
                          <a:srgbClr val="00FFFF"/>
                        </a:solidFill>
                      </a:endParaRPr>
                    </a:p>
                  </a:txBody>
                  <a:tcPr marT="19050" marB="19050" marR="28575" marL="28575" anchor="b">
                    <a:lnL cap="flat" cmpd="sng" w="6100">
                      <a:solidFill>
                        <a:srgbClr val="000000"/>
                      </a:solidFill>
                      <a:prstDash val="solid"/>
                      <a:round/>
                      <a:headEnd len="sm" w="sm" type="none"/>
                      <a:tailEnd len="sm" w="sm" type="none"/>
                    </a:lnL>
                    <a:lnR cap="flat" cmpd="sng" w="6100">
                      <a:solidFill>
                        <a:srgbClr val="000000"/>
                      </a:solidFill>
                      <a:prstDash val="solid"/>
                      <a:round/>
                      <a:headEnd len="sm" w="sm" type="none"/>
                      <a:tailEnd len="sm" w="sm" type="none"/>
                    </a:lnR>
                    <a:lnT cap="flat" cmpd="sng" w="6100">
                      <a:solidFill>
                        <a:srgbClr val="000000"/>
                      </a:solidFill>
                      <a:prstDash val="solid"/>
                      <a:round/>
                      <a:headEnd len="sm" w="sm" type="none"/>
                      <a:tailEnd len="sm" w="sm" type="none"/>
                    </a:lnT>
                    <a:lnB cap="flat" cmpd="sng" w="61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a:t>❌ Not present​</a:t>
                      </a:r>
                      <a:endParaRPr/>
                    </a:p>
                  </a:txBody>
                  <a:tcPr marT="19050" marB="19050" marR="28575" marL="28575" anchor="b">
                    <a:lnL cap="flat" cmpd="sng" w="6100">
                      <a:solidFill>
                        <a:srgbClr val="000000"/>
                      </a:solidFill>
                      <a:prstDash val="solid"/>
                      <a:round/>
                      <a:headEnd len="sm" w="sm" type="none"/>
                      <a:tailEnd len="sm" w="sm" type="none"/>
                    </a:lnL>
                    <a:lnR cap="flat" cmpd="sng" w="6100">
                      <a:solidFill>
                        <a:srgbClr val="000000"/>
                      </a:solidFill>
                      <a:prstDash val="solid"/>
                      <a:round/>
                      <a:headEnd len="sm" w="sm" type="none"/>
                      <a:tailEnd len="sm" w="sm" type="none"/>
                    </a:lnR>
                    <a:lnT cap="flat" cmpd="sng" w="6100">
                      <a:solidFill>
                        <a:srgbClr val="000000"/>
                      </a:solidFill>
                      <a:prstDash val="solid"/>
                      <a:round/>
                      <a:headEnd len="sm" w="sm" type="none"/>
                      <a:tailEnd len="sm" w="sm" type="none"/>
                    </a:lnT>
                    <a:lnB cap="flat" cmpd="sng" w="61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a:t>❌ Fabricated or Unrelated​</a:t>
                      </a:r>
                      <a:endParaRPr/>
                    </a:p>
                  </a:txBody>
                  <a:tcPr marT="19050" marB="19050" marR="28575" marL="28575" anchor="b">
                    <a:lnL cap="flat" cmpd="sng" w="6100">
                      <a:solidFill>
                        <a:srgbClr val="000000"/>
                      </a:solidFill>
                      <a:prstDash val="solid"/>
                      <a:round/>
                      <a:headEnd len="sm" w="sm" type="none"/>
                      <a:tailEnd len="sm" w="sm" type="none"/>
                    </a:lnL>
                    <a:lnR cap="flat" cmpd="sng" w="6100">
                      <a:solidFill>
                        <a:srgbClr val="000000"/>
                      </a:solidFill>
                      <a:prstDash val="solid"/>
                      <a:round/>
                      <a:headEnd len="sm" w="sm" type="none"/>
                      <a:tailEnd len="sm" w="sm" type="none"/>
                    </a:lnR>
                    <a:lnT cap="flat" cmpd="sng" w="6100">
                      <a:solidFill>
                        <a:srgbClr val="000000"/>
                      </a:solidFill>
                      <a:prstDash val="solid"/>
                      <a:round/>
                      <a:headEnd len="sm" w="sm" type="none"/>
                      <a:tailEnd len="sm" w="sm" type="none"/>
                    </a:lnT>
                    <a:lnB cap="flat" cmpd="sng" w="61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a:latin typeface="Times New Roman"/>
                          <a:ea typeface="Times New Roman"/>
                          <a:cs typeface="Times New Roman"/>
                          <a:sym typeface="Times New Roman"/>
                        </a:rPr>
                        <a:t>Not in Relevant Medical History and appears fabricated, speculative, or unrelated to known medical history.​</a:t>
                      </a:r>
                      <a:endParaRPr>
                        <a:latin typeface="Times New Roman"/>
                        <a:ea typeface="Times New Roman"/>
                        <a:cs typeface="Times New Roman"/>
                        <a:sym typeface="Times New Roman"/>
                      </a:endParaRPr>
                    </a:p>
                  </a:txBody>
                  <a:tcPr marT="19050" marB="19050" marR="91425" marL="91425" anchor="b">
                    <a:lnL cap="flat" cmpd="sng" w="6100">
                      <a:solidFill>
                        <a:srgbClr val="000000"/>
                      </a:solidFill>
                      <a:prstDash val="solid"/>
                      <a:round/>
                      <a:headEnd len="sm" w="sm" type="none"/>
                      <a:tailEnd len="sm" w="sm" type="none"/>
                    </a:lnL>
                    <a:lnR cap="flat" cmpd="sng" w="6100">
                      <a:solidFill>
                        <a:srgbClr val="000000"/>
                      </a:solidFill>
                      <a:prstDash val="solid"/>
                      <a:round/>
                      <a:headEnd len="sm" w="sm" type="none"/>
                      <a:tailEnd len="sm" w="sm" type="none"/>
                    </a:lnR>
                    <a:lnT cap="flat" cmpd="sng" w="6100">
                      <a:solidFill>
                        <a:srgbClr val="000000"/>
                      </a:solidFill>
                      <a:prstDash val="solid"/>
                      <a:round/>
                      <a:headEnd len="sm" w="sm" type="none"/>
                      <a:tailEnd len="sm" w="sm" type="none"/>
                    </a:lnT>
                    <a:lnB cap="flat" cmpd="sng" w="6100">
                      <a:solidFill>
                        <a:srgbClr val="000000"/>
                      </a:solidFill>
                      <a:prstDash val="solid"/>
                      <a:round/>
                      <a:headEnd len="sm" w="sm" type="none"/>
                      <a:tailEnd len="sm" w="sm" type="none"/>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Examples</a:t>
            </a:r>
            <a:endParaRPr/>
          </a:p>
        </p:txBody>
      </p:sp>
      <p:sp>
        <p:nvSpPr>
          <p:cNvPr id="74" name="Google Shape;74;p16"/>
          <p:cNvSpPr txBox="1"/>
          <p:nvPr>
            <p:ph idx="1" type="body"/>
          </p:nvPr>
        </p:nvSpPr>
        <p:spPr>
          <a:xfrm>
            <a:off x="311700" y="1152475"/>
            <a:ext cx="8520600" cy="572700"/>
          </a:xfrm>
          <a:prstGeom prst="rect">
            <a:avLst/>
          </a:prstGeom>
        </p:spPr>
        <p:txBody>
          <a:bodyPr anchorCtr="0" anchor="t" bIns="91425" lIns="91425" spcFirstLastPara="1" rIns="91425" wrap="square" tIns="91425">
            <a:normAutofit/>
          </a:bodyPr>
          <a:lstStyle/>
          <a:p>
            <a:pPr indent="0" lvl="0" marL="0" rtl="0" algn="l">
              <a:lnSpc>
                <a:spcPct val="105000"/>
              </a:lnSpc>
              <a:spcBef>
                <a:spcPts val="0"/>
              </a:spcBef>
              <a:spcAft>
                <a:spcPts val="1200"/>
              </a:spcAft>
              <a:buSzPts val="935"/>
              <a:buNone/>
            </a:pPr>
            <a:r>
              <a:rPr lang="en" sz="1230">
                <a:solidFill>
                  <a:schemeClr val="dk1"/>
                </a:solidFill>
              </a:rPr>
              <a:t>AI Intake System Question: At this phase I will collect your current medication history, Can you tell me about any medications you're currently taking, including both prescription and over-the-counter drugs?</a:t>
            </a:r>
            <a:endParaRPr sz="1230">
              <a:solidFill>
                <a:schemeClr val="dk1"/>
              </a:solidFill>
            </a:endParaRPr>
          </a:p>
        </p:txBody>
      </p:sp>
      <p:pic>
        <p:nvPicPr>
          <p:cNvPr id="75" name="Google Shape;75;p16"/>
          <p:cNvPicPr preferRelativeResize="0"/>
          <p:nvPr/>
        </p:nvPicPr>
        <p:blipFill>
          <a:blip r:embed="rId3">
            <a:alphaModFix/>
          </a:blip>
          <a:stretch>
            <a:fillRect/>
          </a:stretch>
        </p:blipFill>
        <p:spPr>
          <a:xfrm>
            <a:off x="975913" y="1725175"/>
            <a:ext cx="7192174" cy="331302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Examples</a:t>
            </a:r>
            <a:endParaRPr/>
          </a:p>
        </p:txBody>
      </p:sp>
      <p:sp>
        <p:nvSpPr>
          <p:cNvPr id="81" name="Google Shape;81;p17"/>
          <p:cNvSpPr txBox="1"/>
          <p:nvPr>
            <p:ph idx="1" type="body"/>
          </p:nvPr>
        </p:nvSpPr>
        <p:spPr>
          <a:xfrm>
            <a:off x="311700" y="1152475"/>
            <a:ext cx="8520600" cy="572700"/>
          </a:xfrm>
          <a:prstGeom prst="rect">
            <a:avLst/>
          </a:prstGeom>
        </p:spPr>
        <p:txBody>
          <a:bodyPr anchorCtr="0" anchor="t" bIns="91425" lIns="91425" spcFirstLastPara="1" rIns="91425" wrap="square" tIns="91425">
            <a:normAutofit/>
          </a:bodyPr>
          <a:lstStyle/>
          <a:p>
            <a:pPr indent="0" lvl="0" marL="0" rtl="0" algn="l">
              <a:lnSpc>
                <a:spcPct val="105000"/>
              </a:lnSpc>
              <a:spcBef>
                <a:spcPts val="0"/>
              </a:spcBef>
              <a:spcAft>
                <a:spcPts val="1200"/>
              </a:spcAft>
              <a:buSzPts val="935"/>
              <a:buNone/>
            </a:pPr>
            <a:r>
              <a:rPr lang="en" sz="1230">
                <a:solidFill>
                  <a:schemeClr val="dk1"/>
                </a:solidFill>
              </a:rPr>
              <a:t>AI Intake System Question: </a:t>
            </a:r>
            <a:r>
              <a:rPr lang="en" sz="1230">
                <a:solidFill>
                  <a:schemeClr val="dk1"/>
                </a:solidFill>
              </a:rPr>
              <a:t>At this phase, can you tell me about any medical procedures you've undergone, especially those related to psychiatric or mental health, such as psychotherapy or hospitalization assessments?</a:t>
            </a:r>
            <a:endParaRPr sz="1230">
              <a:solidFill>
                <a:schemeClr val="dk1"/>
              </a:solidFill>
            </a:endParaRPr>
          </a:p>
        </p:txBody>
      </p:sp>
      <p:pic>
        <p:nvPicPr>
          <p:cNvPr id="82" name="Google Shape;82;p17" title="222.jpg"/>
          <p:cNvPicPr preferRelativeResize="0"/>
          <p:nvPr/>
        </p:nvPicPr>
        <p:blipFill>
          <a:blip r:embed="rId3">
            <a:alphaModFix/>
          </a:blip>
          <a:stretch>
            <a:fillRect/>
          </a:stretch>
        </p:blipFill>
        <p:spPr>
          <a:xfrm>
            <a:off x="727587" y="1776500"/>
            <a:ext cx="7688825" cy="28495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Examples (Not To Do)</a:t>
            </a:r>
            <a:endParaRPr/>
          </a:p>
        </p:txBody>
      </p:sp>
      <p:pic>
        <p:nvPicPr>
          <p:cNvPr id="88" name="Google Shape;88;p18" title="Screenshot 2025-05-29 122446.png"/>
          <p:cNvPicPr preferRelativeResize="0"/>
          <p:nvPr/>
        </p:nvPicPr>
        <p:blipFill>
          <a:blip r:embed="rId3">
            <a:alphaModFix/>
          </a:blip>
          <a:stretch>
            <a:fillRect/>
          </a:stretch>
        </p:blipFill>
        <p:spPr>
          <a:xfrm>
            <a:off x="892300" y="1382463"/>
            <a:ext cx="7029450" cy="30384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Examples (Not To Do)</a:t>
            </a:r>
            <a:endParaRPr/>
          </a:p>
        </p:txBody>
      </p:sp>
      <p:pic>
        <p:nvPicPr>
          <p:cNvPr id="94" name="Google Shape;94;p19" title="Screenshot 2025-05-29 122518.png"/>
          <p:cNvPicPr preferRelativeResize="0"/>
          <p:nvPr/>
        </p:nvPicPr>
        <p:blipFill>
          <a:blip r:embed="rId3">
            <a:alphaModFix/>
          </a:blip>
          <a:stretch>
            <a:fillRect/>
          </a:stretch>
        </p:blipFill>
        <p:spPr>
          <a:xfrm>
            <a:off x="2166088" y="1141000"/>
            <a:ext cx="4811827" cy="38209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Examples (Not To Do)</a:t>
            </a:r>
            <a:endParaRPr/>
          </a:p>
        </p:txBody>
      </p:sp>
      <p:pic>
        <p:nvPicPr>
          <p:cNvPr id="100" name="Google Shape;100;p20" title="Screenshot 2025-05-29 122552.png"/>
          <p:cNvPicPr preferRelativeResize="0"/>
          <p:nvPr/>
        </p:nvPicPr>
        <p:blipFill>
          <a:blip r:embed="rId3">
            <a:alphaModFix/>
          </a:blip>
          <a:stretch>
            <a:fillRect/>
          </a:stretch>
        </p:blipFill>
        <p:spPr>
          <a:xfrm>
            <a:off x="1908375" y="1092500"/>
            <a:ext cx="5327255" cy="382097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Examples (Not To Do)</a:t>
            </a:r>
            <a:endParaRPr/>
          </a:p>
        </p:txBody>
      </p:sp>
      <p:pic>
        <p:nvPicPr>
          <p:cNvPr id="106" name="Google Shape;106;p21" title="Screenshot 2025-05-29 122633.png"/>
          <p:cNvPicPr preferRelativeResize="0"/>
          <p:nvPr/>
        </p:nvPicPr>
        <p:blipFill>
          <a:blip r:embed="rId3">
            <a:alphaModFix/>
          </a:blip>
          <a:stretch>
            <a:fillRect/>
          </a:stretch>
        </p:blipFill>
        <p:spPr>
          <a:xfrm>
            <a:off x="2144638" y="1017725"/>
            <a:ext cx="4854732" cy="38209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