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8" r:id="rId13"/>
    <p:sldId id="269" r:id="rId14"/>
    <p:sldId id="270" r:id="rId15"/>
    <p:sldId id="277" r:id="rId16"/>
    <p:sldId id="278" r:id="rId17"/>
    <p:sldId id="279" r:id="rId18"/>
    <p:sldId id="280" r:id="rId19"/>
    <p:sldId id="274" r:id="rId20"/>
    <p:sldId id="273" r:id="rId21"/>
    <p:sldId id="272" r:id="rId22"/>
    <p:sldId id="282" r:id="rId23"/>
    <p:sldId id="276" r:id="rId24"/>
    <p:sldId id="275" r:id="rId25"/>
    <p:sldId id="271" r:id="rId26"/>
    <p:sldId id="283" r:id="rId27"/>
    <p:sldId id="290" r:id="rId28"/>
    <p:sldId id="289" r:id="rId29"/>
    <p:sldId id="288" r:id="rId30"/>
    <p:sldId id="287" r:id="rId31"/>
    <p:sldId id="286" r:id="rId32"/>
    <p:sldId id="285" r:id="rId33"/>
    <p:sldId id="284" r:id="rId34"/>
    <p:sldId id="291" r:id="rId35"/>
    <p:sldId id="292" r:id="rId36"/>
    <p:sldId id="293" r:id="rId37"/>
    <p:sldId id="294" r:id="rId38"/>
    <p:sldId id="302" r:id="rId39"/>
    <p:sldId id="301" r:id="rId40"/>
    <p:sldId id="300" r:id="rId41"/>
    <p:sldId id="30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362" autoAdjust="0"/>
  </p:normalViewPr>
  <p:slideViewPr>
    <p:cSldViewPr snapToGrid="0">
      <p:cViewPr varScale="1">
        <p:scale>
          <a:sx n="84" d="100"/>
          <a:sy n="84" d="100"/>
        </p:scale>
        <p:origin x="6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3B513-E976-4BD6-B684-D845AC7E4A6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7FA7-7BC0-47A2-968D-359C93B51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8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show you how to calculate the likelihood ratios for feature selection in missing values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dataset dx_309.0 and click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6E6C5-0E5F-FA85-AB13-96A9CE2D2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9389D-4E44-CDCB-5280-C0EBD4426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910EE-3F73-F6DA-9E8C-762979643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analyze missing values and click export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60667-D0F5-FCA5-3A3E-3DCF19AC4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1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This Python script extracts specific disease data from the All of Us Registered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77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9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check your results and rename the </a:t>
            </a:r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33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number of rows with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3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EAF24-5FA9-09EC-DDEE-89D5CD23D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90460-75F0-E1E3-FE45-08647C2F4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FDA45-07BD-184C-0858-1A59D97E9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datasets to create concept set for all diseases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3A9B7-9AFD-4929-FB0C-934614535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95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B5343-7567-CE1F-03DC-F0A3EFB60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1C21A-00FC-ADF4-41F1-BF089ACEE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50138-F939-E446-5209-2E6E8573E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plus symbol to create a new concept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A36C8-4F91-8D8C-865F-4DB863BF3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65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5BE42-819D-0844-D66B-BB751F2B5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47197-7E86-9104-0B88-98E392348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21BB7D-F7DD-642B-9D12-7DAD6EE8B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893BD-AFB6-7DBE-B7D6-D36CBEFF5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94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 the concept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2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05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new set and name it as diseases.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5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Select </a:t>
            </a:r>
            <a:r>
              <a:rPr lang="en-US" b="1" dirty="0"/>
              <a:t>Cohort</a:t>
            </a:r>
            <a:r>
              <a:rPr lang="en-US" dirty="0"/>
              <a:t> as </a:t>
            </a:r>
            <a:r>
              <a:rPr lang="en-US" b="1" dirty="0"/>
              <a:t>"All Participants"</a:t>
            </a:r>
            <a:r>
              <a:rPr lang="en-US" dirty="0"/>
              <a:t>, choose the </a:t>
            </a:r>
            <a:r>
              <a:rPr lang="en-US" b="1" dirty="0"/>
              <a:t>Concept Set</a:t>
            </a:r>
            <a:r>
              <a:rPr lang="en-US" dirty="0"/>
              <a:t> as </a:t>
            </a:r>
            <a:r>
              <a:rPr lang="en-US" b="1" dirty="0"/>
              <a:t>“diseases"</a:t>
            </a:r>
            <a:r>
              <a:rPr lang="en-US" dirty="0"/>
              <a:t>, select </a:t>
            </a:r>
            <a:r>
              <a:rPr lang="en-US" b="1" dirty="0"/>
              <a:t>all columns</a:t>
            </a:r>
            <a:r>
              <a:rPr lang="en-US" dirty="0"/>
              <a:t>, and then click </a:t>
            </a:r>
            <a:r>
              <a:rPr lang="en-US" b="1" dirty="0"/>
              <a:t>"Create Dataset"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9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6EA6F-705B-BFFB-E99B-16D45899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EE591-FD5E-96C0-C114-FE918FF1C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8534B-8195-9175-9276-DE54973A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analyze missing values and click export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2207D-0493-0E75-D9E1-715A218D3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3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This Python script extracts  all disease data from the All of Us Registered Dataset.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6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 and also rename the </a:t>
            </a:r>
            <a:r>
              <a:rPr lang="en-US" dirty="0" err="1"/>
              <a:t>dataframe</a:t>
            </a:r>
            <a:r>
              <a:rPr lang="en-US" dirty="0"/>
              <a:t>. and count the number of rows with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20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new folder </a:t>
            </a:r>
            <a:r>
              <a:rPr lang="en-US" dirty="0" err="1"/>
              <a:t>db</a:t>
            </a:r>
            <a:r>
              <a:rPr lang="en-US" dirty="0"/>
              <a:t> and  set up the SQL database connection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2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the </a:t>
            </a:r>
            <a:r>
              <a:rPr lang="en-US" dirty="0" err="1"/>
              <a:t>depressed_mood_dataframe</a:t>
            </a:r>
            <a:r>
              <a:rPr lang="en-US" dirty="0"/>
              <a:t> to </a:t>
            </a:r>
            <a:r>
              <a:rPr lang="en-US" dirty="0" err="1"/>
              <a:t>sqlite</a:t>
            </a:r>
            <a:r>
              <a:rPr lang="en-US" dirty="0"/>
              <a:t> and view the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97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all the conditions and view the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9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the duplicates and view the clean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67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count of distinct patients from the cleaned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plus symbol to create a new concept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0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the code used to eliminate duplicate records based on </a:t>
            </a:r>
            <a:r>
              <a:rPr lang="en-US" dirty="0" err="1"/>
              <a:t>person_id</a:t>
            </a:r>
            <a:r>
              <a:rPr lang="en-US" dirty="0"/>
              <a:t> and </a:t>
            </a:r>
            <a:r>
              <a:rPr lang="en-US" dirty="0" err="1"/>
              <a:t>standard_concept_code</a:t>
            </a:r>
            <a:r>
              <a:rPr lang="en-US" dirty="0"/>
              <a:t> from the conditions table, then save the resulting dataset as </a:t>
            </a:r>
            <a:r>
              <a:rPr lang="en-US" dirty="0" err="1"/>
              <a:t>diseases_clean</a:t>
            </a:r>
            <a:r>
              <a:rPr lang="en-US" dirty="0"/>
              <a:t>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17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"This slide displays the count of distinct rows from the </a:t>
            </a:r>
            <a:r>
              <a:rPr lang="en-US" dirty="0" err="1"/>
              <a:t>diseases_clean</a:t>
            </a:r>
            <a:r>
              <a:rPr lang="en-US" dirty="0"/>
              <a:t> table."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12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target column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0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count of total rows and unique conditions from the </a:t>
            </a:r>
            <a:r>
              <a:rPr lang="en-US" dirty="0" err="1"/>
              <a:t>disease_target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70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"Check if </a:t>
            </a:r>
            <a:r>
              <a:rPr lang="en-US" dirty="0" err="1"/>
              <a:t>depressed_mood</a:t>
            </a:r>
            <a:r>
              <a:rPr lang="en-US" dirty="0"/>
              <a:t> is present in the </a:t>
            </a:r>
            <a:r>
              <a:rPr lang="en-US" dirty="0" err="1"/>
              <a:t>disease_target</a:t>
            </a:r>
            <a:r>
              <a:rPr lang="en-US" dirty="0"/>
              <a:t> table by using the </a:t>
            </a:r>
            <a:r>
              <a:rPr lang="en-US" dirty="0" err="1"/>
              <a:t>standard_concept_code</a:t>
            </a:r>
            <a:r>
              <a:rPr lang="en-US" dirty="0"/>
              <a:t> in the WHERE condition."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87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how to do the </a:t>
            </a:r>
            <a:r>
              <a:rPr lang="en-US" b="1" dirty="0"/>
              <a:t>Target Verification first </a:t>
            </a:r>
            <a:r>
              <a:rPr lang="en-US" dirty="0"/>
              <a:t>Randomly select a patient with in </a:t>
            </a:r>
            <a:r>
              <a:rPr lang="en-US" dirty="0" err="1"/>
              <a:t>disease_target</a:t>
            </a:r>
            <a:r>
              <a:rPr lang="en-US" dirty="0"/>
              <a:t> table and confirm that all recorded instances included target.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32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Target Verification:</a:t>
            </a:r>
            <a:r>
              <a:rPr lang="en-US" dirty="0"/>
              <a:t> Randomly select a patient with in </a:t>
            </a:r>
            <a:r>
              <a:rPr lang="en-US" dirty="0" err="1"/>
              <a:t>disease_target</a:t>
            </a:r>
            <a:r>
              <a:rPr lang="en-US" dirty="0"/>
              <a:t> table and confirm that none of their recorded instances include the target label.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28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effectLst/>
                <a:latin typeface="-apple-system"/>
              </a:rPr>
              <a:t>Create a likelihood ratio results table by calculating </a:t>
            </a:r>
            <a:r>
              <a:rPr lang="en-US" b="1" i="0" dirty="0" err="1">
                <a:effectLst/>
                <a:latin typeface="-apple-system"/>
              </a:rPr>
              <a:t>CodeTarget</a:t>
            </a:r>
            <a:r>
              <a:rPr lang="en-US" b="1" i="0" dirty="0">
                <a:effectLst/>
                <a:latin typeface="-apple-system"/>
              </a:rPr>
              <a:t>, </a:t>
            </a:r>
            <a:r>
              <a:rPr lang="en-US" b="1" i="0" dirty="0" err="1">
                <a:effectLst/>
                <a:latin typeface="-apple-system"/>
              </a:rPr>
              <a:t>CodeNoTarget</a:t>
            </a:r>
            <a:r>
              <a:rPr lang="en-US" b="1" i="0" dirty="0">
                <a:effectLst/>
                <a:latin typeface="-apple-system"/>
              </a:rPr>
              <a:t>, </a:t>
            </a:r>
            <a:r>
              <a:rPr lang="en-US" b="1" i="0" dirty="0" err="1">
                <a:effectLst/>
                <a:latin typeface="-apple-system"/>
              </a:rPr>
              <a:t>TotalTarget</a:t>
            </a:r>
            <a:r>
              <a:rPr lang="en-US" b="1" i="0" dirty="0">
                <a:effectLst/>
                <a:latin typeface="-apple-system"/>
              </a:rPr>
              <a:t>, </a:t>
            </a:r>
            <a:r>
              <a:rPr lang="en-US" b="1" i="0" dirty="0" err="1">
                <a:effectLst/>
                <a:latin typeface="-apple-system"/>
              </a:rPr>
              <a:t>TotalNoTarget</a:t>
            </a:r>
            <a:r>
              <a:rPr lang="en-US" b="1" i="0" dirty="0">
                <a:effectLst/>
                <a:latin typeface="-apple-system"/>
              </a:rPr>
              <a:t>, </a:t>
            </a:r>
            <a:r>
              <a:rPr lang="en-US" b="1" i="0" dirty="0" err="1">
                <a:effectLst/>
                <a:latin typeface="-apple-system"/>
              </a:rPr>
              <a:t>TotalCount</a:t>
            </a:r>
            <a:r>
              <a:rPr lang="en-US" b="1" i="0" dirty="0">
                <a:effectLst/>
                <a:latin typeface="-apple-system"/>
              </a:rPr>
              <a:t>. Filter </a:t>
            </a:r>
            <a:r>
              <a:rPr lang="en-US" b="1" i="0" dirty="0" err="1">
                <a:effectLst/>
                <a:latin typeface="-apple-system"/>
              </a:rPr>
              <a:t>CodeTarget</a:t>
            </a:r>
            <a:r>
              <a:rPr lang="en-US" b="1" i="0" dirty="0">
                <a:effectLst/>
                <a:latin typeface="-apple-system"/>
              </a:rPr>
              <a:t> and Code </a:t>
            </a:r>
            <a:r>
              <a:rPr lang="en-US" b="1" i="0" dirty="0" err="1">
                <a:effectLst/>
                <a:latin typeface="-apple-system"/>
              </a:rPr>
              <a:t>NoTarget</a:t>
            </a:r>
            <a:r>
              <a:rPr lang="en-US" b="1" i="0" dirty="0">
                <a:effectLst/>
                <a:latin typeface="-apple-system"/>
              </a:rPr>
              <a:t> &lt;=0 and total record count for each disease/condition &lt;10.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4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Helvetica Neue"/>
              </a:rPr>
              <a:t>Calculate Likelihood Ratio's based on these values for each disease/condition in All of Us database for the likelihood of ICD 9 309.0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74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2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the total conditions filtered after Likelihood Ratio's.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42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takeaway message from this presentation is that Likelihood ratios help quantify the predictive power of features, enabling data-driven selection of the most relevant features.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this to see the results as source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a condition for example I choose ICD9 309.0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6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 the concept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5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create a new concept set by name dx_309.0  and click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3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Cohort</a:t>
            </a:r>
            <a:r>
              <a:rPr lang="en-US" dirty="0"/>
              <a:t> as </a:t>
            </a:r>
            <a:r>
              <a:rPr lang="en-US" b="1" dirty="0"/>
              <a:t>"All Participants"</a:t>
            </a:r>
            <a:r>
              <a:rPr lang="en-US" dirty="0"/>
              <a:t>, choose the </a:t>
            </a:r>
            <a:r>
              <a:rPr lang="en-US" b="1" dirty="0"/>
              <a:t>Concept Set</a:t>
            </a:r>
            <a:r>
              <a:rPr lang="en-US" dirty="0"/>
              <a:t> as </a:t>
            </a:r>
            <a:r>
              <a:rPr lang="en-US" b="1" dirty="0"/>
              <a:t>"dx_309.0"</a:t>
            </a:r>
            <a:r>
              <a:rPr lang="en-US" dirty="0"/>
              <a:t>, select </a:t>
            </a:r>
            <a:r>
              <a:rPr lang="en-US" b="1" dirty="0"/>
              <a:t>all columns</a:t>
            </a:r>
            <a:r>
              <a:rPr lang="en-US" dirty="0"/>
              <a:t>, and then click </a:t>
            </a:r>
            <a:r>
              <a:rPr lang="en-US" b="1" dirty="0"/>
              <a:t>"Create Dataset"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7FA7-7BC0-47A2-968D-359C93B51E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9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050" b="1" i="0" cap="all" spc="9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9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spc="113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spc="113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7"/>
            <a:ext cx="4648200" cy="2409825"/>
          </a:xfrm>
        </p:spPr>
        <p:txBody>
          <a:bodyPr/>
          <a:lstStyle>
            <a:lvl1pPr>
              <a:defRPr sz="3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24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24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24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24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5"/>
            <a:ext cx="4648200" cy="1362075"/>
          </a:xfrm>
        </p:spPr>
        <p:txBody>
          <a:bodyPr/>
          <a:lstStyle>
            <a:lvl1pPr>
              <a:defRPr sz="18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3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kern="0" spc="113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754294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kern="0" spc="113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85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135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defRPr sz="825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defRPr sz="825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18859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82869" y="1259683"/>
            <a:ext cx="7729115" cy="1807369"/>
          </a:xfrm>
        </p:spPr>
        <p:txBody>
          <a:bodyPr/>
          <a:lstStyle/>
          <a:p>
            <a:pPr marL="0" indent="0"/>
            <a:r>
              <a:rPr lang="en-US" sz="3600" dirty="0"/>
              <a:t>Calculating Likelihood Ratio’s</a:t>
            </a:r>
          </a:p>
          <a:p>
            <a:pPr marL="0" indent="0"/>
            <a:r>
              <a:rPr lang="en-US" sz="3600" dirty="0"/>
              <a:t>for Missing Values in All of 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43001" y="3323035"/>
            <a:ext cx="6188528" cy="726451"/>
          </a:xfrm>
        </p:spPr>
        <p:txBody>
          <a:bodyPr/>
          <a:lstStyle/>
          <a:p>
            <a:r>
              <a:rPr lang="en-US" sz="2100" dirty="0"/>
              <a:t>Farrokh Alemi ,PhD &amp;Keerti Reddy</a:t>
            </a:r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C65F73-6BB2-DBD7-15A2-717A570D7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135" y="444252"/>
            <a:ext cx="7636932" cy="606462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0EB8205-B4D8-2E52-A972-A7407C20D323}"/>
              </a:ext>
            </a:extLst>
          </p:cNvPr>
          <p:cNvSpPr/>
          <p:nvPr/>
        </p:nvSpPr>
        <p:spPr>
          <a:xfrm rot="10800000">
            <a:off x="484550" y="1405570"/>
            <a:ext cx="1426127" cy="69755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FBD3716-6AB3-0A3A-0318-D7B8E4E326F7}"/>
              </a:ext>
            </a:extLst>
          </p:cNvPr>
          <p:cNvSpPr/>
          <p:nvPr/>
        </p:nvSpPr>
        <p:spPr>
          <a:xfrm rot="16200000">
            <a:off x="7722751" y="4207482"/>
            <a:ext cx="1426127" cy="666567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2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C48E2-4F35-74F5-4A6F-1FC8FBA1D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 5">
            <a:extLst>
              <a:ext uri="{FF2B5EF4-FFF2-40B4-BE49-F238E27FC236}">
                <a16:creationId xmlns:a16="http://schemas.microsoft.com/office/drawing/2014/main" id="{3202F324-60EB-8202-8EDA-83FE71095060}"/>
              </a:ext>
            </a:extLst>
          </p:cNvPr>
          <p:cNvSpPr/>
          <p:nvPr/>
        </p:nvSpPr>
        <p:spPr>
          <a:xfrm rot="10800000">
            <a:off x="941832" y="2441448"/>
            <a:ext cx="1938110" cy="68920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05793E5-590B-5811-719B-2B50D73C3B7E}"/>
              </a:ext>
            </a:extLst>
          </p:cNvPr>
          <p:cNvSpPr/>
          <p:nvPr/>
        </p:nvSpPr>
        <p:spPr>
          <a:xfrm rot="10800000">
            <a:off x="850390" y="3516954"/>
            <a:ext cx="2029549" cy="68920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876DCC-97D6-0203-9BF2-BCA0A3932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42" y="0"/>
            <a:ext cx="7049328" cy="6311951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6962D879-CF44-D223-FE4E-4FAD0D87B0BC}"/>
              </a:ext>
            </a:extLst>
          </p:cNvPr>
          <p:cNvSpPr/>
          <p:nvPr/>
        </p:nvSpPr>
        <p:spPr>
          <a:xfrm rot="16200000">
            <a:off x="8325693" y="4372973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608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8D3A8B-3D1A-4E08-9BE6-18A161BD2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64" y="475266"/>
            <a:ext cx="10188823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F11B1-5B5F-553A-1030-906942E29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80" y="862396"/>
            <a:ext cx="9998640" cy="48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65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1030D4-5CFD-D777-D9C1-336C9A5FB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140" y="748845"/>
            <a:ext cx="8063795" cy="51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949E3-3F1D-B5C5-B7C7-603148EAC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2177A-7F92-CE97-EE1A-37B81ADDA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396" y="1911096"/>
            <a:ext cx="8835715" cy="27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A183A-DCCC-3584-5CD7-134F43797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FD61B-CBF9-B24C-294E-20544A76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68" y="0"/>
            <a:ext cx="7446670" cy="68580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BE8177FD-72F7-EA40-9801-098EE4980BB6}"/>
              </a:ext>
            </a:extLst>
          </p:cNvPr>
          <p:cNvSpPr/>
          <p:nvPr/>
        </p:nvSpPr>
        <p:spPr>
          <a:xfrm rot="10800000">
            <a:off x="1124631" y="381442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3598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6EB66-8919-24F2-5952-9BD65D35D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07F601-2751-C7B8-76C6-EA000652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36" y="948266"/>
            <a:ext cx="11563750" cy="412257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C73A609-6C3A-2523-BE7D-20F0F2E9F1C2}"/>
              </a:ext>
            </a:extLst>
          </p:cNvPr>
          <p:cNvSpPr/>
          <p:nvPr/>
        </p:nvSpPr>
        <p:spPr>
          <a:xfrm rot="10800000">
            <a:off x="9650564" y="1245042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894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75148-20F6-65EA-1BE0-D0397ADF7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29E6BD-0139-0834-9C77-BA4D16E89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03" y="246581"/>
            <a:ext cx="6283764" cy="615571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D6EFC6A-DBD1-0962-D2B6-370BC3699383}"/>
              </a:ext>
            </a:extLst>
          </p:cNvPr>
          <p:cNvSpPr/>
          <p:nvPr/>
        </p:nvSpPr>
        <p:spPr>
          <a:xfrm rot="10800000">
            <a:off x="1354666" y="2040908"/>
            <a:ext cx="1744499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782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901DC-E355-B474-76B7-A8E053F0B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FFECF-C161-3ACD-4184-F434F81FF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84" y="445511"/>
            <a:ext cx="4511431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6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CB696-4B19-315B-6A8E-EDF0F4AF0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68" y="0"/>
            <a:ext cx="7446670" cy="68580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84F16C05-2847-133E-9372-D9CE588554F0}"/>
              </a:ext>
            </a:extLst>
          </p:cNvPr>
          <p:cNvSpPr/>
          <p:nvPr/>
        </p:nvSpPr>
        <p:spPr>
          <a:xfrm rot="10800000">
            <a:off x="1124631" y="381442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107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6F268-AEAF-998D-D0FF-97980507F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75BA4-8023-1954-841C-2ED0FAAAC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271" y="201650"/>
            <a:ext cx="6439458" cy="64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6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2AE05-F47B-0B41-BDAF-D67EB5259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62D3E-D822-78BE-2827-50E6DD962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64676"/>
            <a:ext cx="11082528" cy="2375289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CB494D7B-1DB9-1871-506D-3C00F4559D76}"/>
              </a:ext>
            </a:extLst>
          </p:cNvPr>
          <p:cNvSpPr/>
          <p:nvPr/>
        </p:nvSpPr>
        <p:spPr>
          <a:xfrm rot="16200000">
            <a:off x="365680" y="1524442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A9A5D6E8-C4A0-157D-9613-DD89840AB019}"/>
              </a:ext>
            </a:extLst>
          </p:cNvPr>
          <p:cNvSpPr/>
          <p:nvPr/>
        </p:nvSpPr>
        <p:spPr>
          <a:xfrm rot="16200000">
            <a:off x="4389039" y="2100515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09C9B7D1-10D6-AC5A-3612-C7CF227983DE}"/>
              </a:ext>
            </a:extLst>
          </p:cNvPr>
          <p:cNvSpPr/>
          <p:nvPr/>
        </p:nvSpPr>
        <p:spPr>
          <a:xfrm rot="16200000">
            <a:off x="8989419" y="1755867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684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15579-5FA5-7106-F829-9B7E59D14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 5">
            <a:extLst>
              <a:ext uri="{FF2B5EF4-FFF2-40B4-BE49-F238E27FC236}">
                <a16:creationId xmlns:a16="http://schemas.microsoft.com/office/drawing/2014/main" id="{B922178A-DA2C-1035-C61D-F66AAD5E543F}"/>
              </a:ext>
            </a:extLst>
          </p:cNvPr>
          <p:cNvSpPr/>
          <p:nvPr/>
        </p:nvSpPr>
        <p:spPr>
          <a:xfrm rot="10800000">
            <a:off x="1453815" y="2584403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C45E7F6-2747-AB8C-2A82-193BF592D81F}"/>
              </a:ext>
            </a:extLst>
          </p:cNvPr>
          <p:cNvSpPr/>
          <p:nvPr/>
        </p:nvSpPr>
        <p:spPr>
          <a:xfrm rot="10800000">
            <a:off x="1453814" y="3659909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E7F8AC-CD3F-C481-2B99-95940D9DA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42" y="0"/>
            <a:ext cx="7049328" cy="6311951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BA6AAC7C-9E52-1CC3-7E84-D896F0DAC0D0}"/>
              </a:ext>
            </a:extLst>
          </p:cNvPr>
          <p:cNvSpPr/>
          <p:nvPr/>
        </p:nvSpPr>
        <p:spPr>
          <a:xfrm rot="16200000">
            <a:off x="8325693" y="4372973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4350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238B3-0292-7BB8-D01E-51124E453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0E9CA-0AF8-CA14-C3FC-2260FAD33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288454"/>
            <a:ext cx="9611027" cy="60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17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4FA42-EC92-4A50-17BB-DDFBF6307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85194-F062-5B10-261B-752A36975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8" y="214775"/>
            <a:ext cx="8868416" cy="60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56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AC5CA3-AAAE-F892-9ACB-377BEDC5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89" y="1062182"/>
            <a:ext cx="10308271" cy="47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5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A95E6-19D8-7293-0E9F-FA0E3DDB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8" y="875060"/>
            <a:ext cx="11222182" cy="46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24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3A87B-2BB5-969A-54FC-803CF704F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53C61-B67E-6BCB-AC3E-D3A664488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18" y="563631"/>
            <a:ext cx="11126164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11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0070-287E-07F6-2BD3-3F668043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7488C-9255-DF8B-CF4E-61565E672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328" y="187849"/>
            <a:ext cx="7928348" cy="59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61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AC3A6-3C1E-3FD5-35B8-511A9222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EC1CF-BEC7-3EC7-CC40-CA720730F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2" y="590534"/>
            <a:ext cx="9458036" cy="54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1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37007D-828A-3D9E-0162-21078FB2F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36" y="948266"/>
            <a:ext cx="11563750" cy="412257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F143CE0-1EA5-C88B-B81B-DBD03F0E1F15}"/>
              </a:ext>
            </a:extLst>
          </p:cNvPr>
          <p:cNvSpPr/>
          <p:nvPr/>
        </p:nvSpPr>
        <p:spPr>
          <a:xfrm rot="10800000">
            <a:off x="8357614" y="1069848"/>
            <a:ext cx="2719075" cy="72144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6065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35C3A-F3D6-0E2E-29C4-39D2D9575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2C63E-24AC-099D-408B-F79EF111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35" y="323581"/>
            <a:ext cx="9342930" cy="62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27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D01E7-082A-841A-6D65-97BA233E5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67382-C323-1A8E-4F65-04A8F2A44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3" y="905163"/>
            <a:ext cx="10788752" cy="41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92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06830-C8D4-3C4C-A931-A8F3CF70C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5BE5D-6EEC-20D4-3E40-31165A43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3" t="22987"/>
          <a:stretch/>
        </p:blipFill>
        <p:spPr>
          <a:xfrm>
            <a:off x="267855" y="1209962"/>
            <a:ext cx="11192520" cy="321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00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AFC78-5273-AC69-97BB-5ADD1E481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B5CE7-4C5B-184E-61AA-6AF8D9678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655" y="218617"/>
            <a:ext cx="8797777" cy="62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5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8D9201-9385-AD5A-9777-3E3D15DCC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04" y="1479732"/>
            <a:ext cx="11389191" cy="32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A7510-3C7D-0CEB-3F83-E406D905B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26" y="130510"/>
            <a:ext cx="9282147" cy="65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60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EFD489-F3B0-3D5D-B5C7-EE8DE2CD8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372" y="207007"/>
            <a:ext cx="6743336" cy="62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94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52BC6-664F-3433-C8A7-3C92FB8E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5" y="434688"/>
            <a:ext cx="10286416" cy="565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2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7E1B6-B44C-130A-329A-C72EE2349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7D877-E998-F55B-BF57-D992D3C7B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6" y="932873"/>
            <a:ext cx="10166203" cy="45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70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115DD-5855-0936-BF32-F000D3D75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87B5C-FE07-251B-ECB3-C67D499BE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53" y="766642"/>
            <a:ext cx="10474667" cy="51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5373D-FC0C-1781-E2C6-AB6C670BB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03" y="246581"/>
            <a:ext cx="6283764" cy="615571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820B23B-68E0-56F5-2171-83A2F8926F9D}"/>
              </a:ext>
            </a:extLst>
          </p:cNvPr>
          <p:cNvSpPr/>
          <p:nvPr/>
        </p:nvSpPr>
        <p:spPr>
          <a:xfrm rot="10800000">
            <a:off x="914400" y="1856232"/>
            <a:ext cx="2184764" cy="730922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8031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51E10-71FA-AC4E-C2CE-2A21B8966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7141F7-DCFA-A03A-9398-3BDEB5EA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8" y="1203581"/>
            <a:ext cx="11351491" cy="38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09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709" y="2112012"/>
            <a:ext cx="9911255" cy="249323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This video has demonstrated how to calculate the likelihood ratios</a:t>
            </a:r>
          </a:p>
        </p:txBody>
      </p:sp>
    </p:spTree>
    <p:extLst>
      <p:ext uri="{BB962C8B-B14F-4D97-AF65-F5344CB8AC3E}">
        <p14:creationId xmlns:p14="http://schemas.microsoft.com/office/powerpoint/2010/main" val="7180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8975F-D114-D11B-CEA1-76415936B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387" y="1868116"/>
            <a:ext cx="10207987" cy="1560884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3A26A6C-C013-F250-DE5C-357431621121}"/>
              </a:ext>
            </a:extLst>
          </p:cNvPr>
          <p:cNvSpPr/>
          <p:nvPr/>
        </p:nvSpPr>
        <p:spPr>
          <a:xfrm rot="16200000">
            <a:off x="9405248" y="712040"/>
            <a:ext cx="1426127" cy="886022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25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3F17D5-8121-3215-8CB9-3C47A2152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467" y="219882"/>
            <a:ext cx="8102600" cy="603364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863F0913-6D50-ABF6-1C2E-F23AD6E7474E}"/>
              </a:ext>
            </a:extLst>
          </p:cNvPr>
          <p:cNvSpPr/>
          <p:nvPr/>
        </p:nvSpPr>
        <p:spPr>
          <a:xfrm>
            <a:off x="3483783" y="1673352"/>
            <a:ext cx="1828881" cy="616792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646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176E13-E492-17EE-6C1D-5C29D0BB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374" y="152116"/>
            <a:ext cx="4740051" cy="655376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A95AB9A5-E5CD-0D9C-FAB1-D4F6B218B67A}"/>
              </a:ext>
            </a:extLst>
          </p:cNvPr>
          <p:cNvSpPr/>
          <p:nvPr/>
        </p:nvSpPr>
        <p:spPr>
          <a:xfrm rot="16200000">
            <a:off x="6442591" y="4573242"/>
            <a:ext cx="1426127" cy="703144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243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DD84CB-913C-E6E2-BA70-E32A18C7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90" y="430270"/>
            <a:ext cx="6477561" cy="599746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E2A07FD-CB50-A8C2-E7FD-D3EDB22C79C3}"/>
              </a:ext>
            </a:extLst>
          </p:cNvPr>
          <p:cNvSpPr/>
          <p:nvPr/>
        </p:nvSpPr>
        <p:spPr>
          <a:xfrm rot="10800000">
            <a:off x="1426383" y="2603434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FFBAECF6-DED6-A902-0E20-5B001CF7BBA8}"/>
              </a:ext>
            </a:extLst>
          </p:cNvPr>
          <p:cNvSpPr/>
          <p:nvPr/>
        </p:nvSpPr>
        <p:spPr>
          <a:xfrm rot="16200000">
            <a:off x="6859106" y="751076"/>
            <a:ext cx="1426127" cy="784513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017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314B3D-820C-53F8-6212-62B53C2BD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2" y="522639"/>
            <a:ext cx="10953596" cy="51816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83A97A1-B1FB-EE83-03D2-48A3939EA7D7}"/>
              </a:ext>
            </a:extLst>
          </p:cNvPr>
          <p:cNvSpPr/>
          <p:nvPr/>
        </p:nvSpPr>
        <p:spPr>
          <a:xfrm rot="16200000">
            <a:off x="759595" y="243557"/>
            <a:ext cx="1426127" cy="785439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9483E94-07E3-981D-07BF-05D1B08F35D0}"/>
              </a:ext>
            </a:extLst>
          </p:cNvPr>
          <p:cNvSpPr/>
          <p:nvPr/>
        </p:nvSpPr>
        <p:spPr>
          <a:xfrm rot="16200000">
            <a:off x="4376848" y="439941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E7A3F09-BEA8-5F27-0B53-96C5EECE0568}"/>
              </a:ext>
            </a:extLst>
          </p:cNvPr>
          <p:cNvSpPr/>
          <p:nvPr/>
        </p:nvSpPr>
        <p:spPr>
          <a:xfrm rot="16200000">
            <a:off x="9756567" y="4167059"/>
            <a:ext cx="1426127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7195818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629</Words>
  <Application>Microsoft Office PowerPoint</Application>
  <PresentationFormat>Widescreen</PresentationFormat>
  <Paragraphs>87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-apple-system</vt:lpstr>
      <vt:lpstr>Aptos</vt:lpstr>
      <vt:lpstr>Calibri</vt:lpstr>
      <vt:lpstr>Helvetica Neue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video has demonstrated how to calculate the likelihood ratios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Keerti Reddy Resapu</dc:creator>
  <cp:lastModifiedBy>Keerti Reddy Resapu</cp:lastModifiedBy>
  <cp:revision>11</cp:revision>
  <dcterms:created xsi:type="dcterms:W3CDTF">2025-02-17T04:36:13Z</dcterms:created>
  <dcterms:modified xsi:type="dcterms:W3CDTF">2025-02-18T04:17:32Z</dcterms:modified>
</cp:coreProperties>
</file>