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5"/>
  </p:notesMasterIdLst>
  <p:sldIdLst>
    <p:sldId id="257" r:id="rId2"/>
    <p:sldId id="259" r:id="rId3"/>
    <p:sldId id="260" r:id="rId4"/>
    <p:sldId id="266" r:id="rId5"/>
    <p:sldId id="267" r:id="rId6"/>
    <p:sldId id="270" r:id="rId7"/>
    <p:sldId id="268" r:id="rId8"/>
    <p:sldId id="269" r:id="rId9"/>
    <p:sldId id="265" r:id="rId10"/>
    <p:sldId id="264" r:id="rId11"/>
    <p:sldId id="263" r:id="rId12"/>
    <p:sldId id="262" r:id="rId13"/>
    <p:sldId id="278" r:id="rId14"/>
    <p:sldId id="279" r:id="rId15"/>
    <p:sldId id="277" r:id="rId16"/>
    <p:sldId id="284" r:id="rId17"/>
    <p:sldId id="332" r:id="rId18"/>
    <p:sldId id="333" r:id="rId19"/>
    <p:sldId id="334" r:id="rId20"/>
    <p:sldId id="276" r:id="rId21"/>
    <p:sldId id="283" r:id="rId22"/>
    <p:sldId id="282" r:id="rId23"/>
    <p:sldId id="281" r:id="rId24"/>
    <p:sldId id="280" r:id="rId25"/>
    <p:sldId id="275" r:id="rId26"/>
    <p:sldId id="274" r:id="rId27"/>
    <p:sldId id="273" r:id="rId28"/>
    <p:sldId id="272" r:id="rId29"/>
    <p:sldId id="293" r:id="rId30"/>
    <p:sldId id="295" r:id="rId31"/>
    <p:sldId id="294" r:id="rId32"/>
    <p:sldId id="292" r:id="rId33"/>
    <p:sldId id="291" r:id="rId34"/>
    <p:sldId id="290" r:id="rId35"/>
    <p:sldId id="326" r:id="rId36"/>
    <p:sldId id="289" r:id="rId37"/>
    <p:sldId id="304" r:id="rId38"/>
    <p:sldId id="303" r:id="rId39"/>
    <p:sldId id="302" r:id="rId40"/>
    <p:sldId id="301" r:id="rId41"/>
    <p:sldId id="300" r:id="rId42"/>
    <p:sldId id="299" r:id="rId43"/>
    <p:sldId id="298" r:id="rId44"/>
    <p:sldId id="297" r:id="rId45"/>
    <p:sldId id="296" r:id="rId46"/>
    <p:sldId id="287" r:id="rId47"/>
    <p:sldId id="286" r:id="rId48"/>
    <p:sldId id="328" r:id="rId49"/>
    <p:sldId id="331" r:id="rId50"/>
    <p:sldId id="330" r:id="rId51"/>
    <p:sldId id="329" r:id="rId52"/>
    <p:sldId id="285" r:id="rId53"/>
    <p:sldId id="271" r:id="rId54"/>
    <p:sldId id="314" r:id="rId55"/>
    <p:sldId id="311" r:id="rId56"/>
    <p:sldId id="313" r:id="rId57"/>
    <p:sldId id="312" r:id="rId58"/>
    <p:sldId id="310" r:id="rId59"/>
    <p:sldId id="309" r:id="rId60"/>
    <p:sldId id="306" r:id="rId61"/>
    <p:sldId id="308" r:id="rId62"/>
    <p:sldId id="307" r:id="rId63"/>
    <p:sldId id="305" r:id="rId64"/>
    <p:sldId id="261" r:id="rId65"/>
    <p:sldId id="317" r:id="rId66"/>
    <p:sldId id="316" r:id="rId67"/>
    <p:sldId id="315" r:id="rId68"/>
    <p:sldId id="318" r:id="rId69"/>
    <p:sldId id="320" r:id="rId70"/>
    <p:sldId id="327" r:id="rId71"/>
    <p:sldId id="324" r:id="rId72"/>
    <p:sldId id="323" r:id="rId73"/>
    <p:sldId id="325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73451" autoAdjust="0"/>
  </p:normalViewPr>
  <p:slideViewPr>
    <p:cSldViewPr snapToGrid="0">
      <p:cViewPr varScale="1">
        <p:scale>
          <a:sx n="48" d="100"/>
          <a:sy n="48" d="100"/>
        </p:scale>
        <p:origin x="1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0F480-FE33-4839-AD34-086C23B5FCB8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8B04-427E-43F7-AF9C-7147A18A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8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show you how to set up the datasets in All of Us for the missing value project,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demonstrates how to define the function to structure the procedures table. It also highlights how to retain rows where the </a:t>
            </a:r>
            <a:r>
              <a:rPr lang="en-US" dirty="0" err="1"/>
              <a:t>source_vocabulary</a:t>
            </a:r>
            <a:r>
              <a:rPr lang="en-US" dirty="0"/>
              <a:t> is CPT4, remove duplicates, keep the necessary columns, and rename the </a:t>
            </a:r>
            <a:r>
              <a:rPr lang="en-US" dirty="0" err="1"/>
              <a:t>source_concept_code</a:t>
            </a:r>
            <a:r>
              <a:rPr lang="en-US" dirty="0"/>
              <a:t> to </a:t>
            </a:r>
            <a:r>
              <a:rPr lang="en-US" dirty="0" err="1"/>
              <a:t>concept_code</a:t>
            </a:r>
            <a:r>
              <a:rPr lang="en-US" dirty="0"/>
              <a:t>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22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shows the code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code combines the  (</a:t>
            </a:r>
            <a:r>
              <a:rPr lang="en-US" dirty="0" err="1"/>
              <a:t>filtered_df</a:t>
            </a:r>
            <a:r>
              <a:rPr lang="en-US" dirty="0"/>
              <a:t>) with the existing </a:t>
            </a:r>
            <a:r>
              <a:rPr lang="en-US" dirty="0" err="1"/>
              <a:t>targets_df</a:t>
            </a:r>
            <a:r>
              <a:rPr lang="en-US" dirty="0"/>
              <a:t>. This process helps in expanding the </a:t>
            </a:r>
            <a:r>
              <a:rPr lang="en-US" dirty="0" err="1"/>
              <a:t>targets_df</a:t>
            </a:r>
            <a:r>
              <a:rPr lang="en-US" dirty="0"/>
              <a:t> </a:t>
            </a:r>
            <a:r>
              <a:rPr lang="en-US" dirty="0" err="1"/>
              <a:t>dataframe</a:t>
            </a:r>
            <a:r>
              <a:rPr lang="en-US" dirty="0"/>
              <a:t> with the newly processed target data from various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65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will read the demographics dataset into our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87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in the demographics dataset, we will filter the rows to retain only those where '</a:t>
            </a:r>
            <a:r>
              <a:rPr lang="en-US" dirty="0" err="1"/>
              <a:t>sex_at_birth</a:t>
            </a:r>
            <a:r>
              <a:rPr lang="en-US" dirty="0"/>
              <a:t>' is labeled as 'female'. We'll also rename the '</a:t>
            </a:r>
            <a:r>
              <a:rPr lang="en-US" dirty="0" err="1"/>
              <a:t>sex_at_birth</a:t>
            </a:r>
            <a:r>
              <a:rPr lang="en-US" dirty="0"/>
              <a:t>' column to '</a:t>
            </a:r>
            <a:r>
              <a:rPr lang="en-US" dirty="0" err="1"/>
              <a:t>concept_code</a:t>
            </a:r>
            <a:r>
              <a:rPr lang="en-US" dirty="0"/>
              <a:t>' for consistency with our other datasets. Additionally, we will remove any duplicate entries to ensure the dataset is clean and ready for further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shows the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2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step, we use </a:t>
            </a:r>
            <a:r>
              <a:rPr lang="en-US" dirty="0" err="1"/>
              <a:t>pd.concat</a:t>
            </a:r>
            <a:r>
              <a:rPr lang="en-US" dirty="0"/>
              <a:t> to concatenate the </a:t>
            </a:r>
            <a:r>
              <a:rPr lang="en-US" dirty="0" err="1"/>
              <a:t>targets_df</a:t>
            </a:r>
            <a:r>
              <a:rPr lang="en-US" dirty="0"/>
              <a:t> </a:t>
            </a:r>
            <a:r>
              <a:rPr lang="en-US" dirty="0" err="1"/>
              <a:t>DataFrame</a:t>
            </a:r>
            <a:r>
              <a:rPr lang="en-US" dirty="0"/>
              <a:t> with the </a:t>
            </a:r>
            <a:r>
              <a:rPr lang="en-US" dirty="0" err="1"/>
              <a:t>filtered_df</a:t>
            </a:r>
            <a:r>
              <a:rPr lang="en-US" dirty="0"/>
              <a:t> </a:t>
            </a:r>
            <a:r>
              <a:rPr lang="en-US" dirty="0" err="1"/>
              <a:t>DataFrame</a:t>
            </a:r>
            <a:r>
              <a:rPr lang="en-US" dirty="0"/>
              <a:t>. This operation appends the filtered and processed data from </a:t>
            </a:r>
            <a:r>
              <a:rPr lang="en-US" dirty="0" err="1"/>
              <a:t>filtered_df</a:t>
            </a:r>
            <a:r>
              <a:rPr lang="en-US" dirty="0"/>
              <a:t> to the existing </a:t>
            </a:r>
            <a:r>
              <a:rPr lang="en-US" dirty="0" err="1"/>
              <a:t>targets_df</a:t>
            </a:r>
            <a:r>
              <a:rPr lang="en-US" dirty="0"/>
              <a:t>, ensuring that all necessary data is combined into one unified </a:t>
            </a:r>
            <a:r>
              <a:rPr lang="en-US" dirty="0" err="1"/>
              <a:t>DataFrame</a:t>
            </a:r>
            <a:r>
              <a:rPr lang="en-US" dirty="0"/>
              <a:t>. Afterward, we can view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72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medications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7F8CE-56EF-98E9-AC53-45FD152BC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A3ACB-FEC4-34C4-8675-32F5793A7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53D08-D431-A8A4-D020-AD37A773B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code shows how to structure the medications data.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03C15-6DEC-3FCF-B8CD-22230BD7C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0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F38EF-22D2-E1F0-C80E-0F975F293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0FC26-F025-D9D7-646A-1BC159510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DAA22-DD37-7D19-EF3E-7216BA578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</a:t>
            </a:r>
            <a:r>
              <a:rPr lang="en-US" dirty="0" err="1"/>
              <a:t>reuslts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5B89F-D179-523E-1F4D-EF7115C60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6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4000" dirty="0"/>
              <a:t>"To minimize processing costs, we will use SQL in this workspace for initial data dimensionality reduction. Once we have the target and independent variables, we will standardize the datasets."</a:t>
            </a:r>
            <a:endParaRPr lang="en-US" sz="1800" kern="1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49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"Next, we read the antidepressant history data. Following this, we will reference an additional file that maps the </a:t>
            </a:r>
            <a:r>
              <a:rPr lang="en-US" dirty="0" err="1"/>
              <a:t>concept_code</a:t>
            </a:r>
            <a:r>
              <a:rPr lang="en-US" dirty="0"/>
              <a:t> for antidepressant history. This mapping file provides the necessary codes to ensure that the dataset aligns with standardized concepts, helping in the accurate categorization and analysis of the antidepressant-related data.</a:t>
            </a:r>
          </a:p>
          <a:p>
            <a:endParaRPr lang="en-US" dirty="0"/>
          </a:p>
          <a:p>
            <a:r>
              <a:rPr lang="en-US" dirty="0"/>
              <a:t>Link: https://gmuedu-my.sharepoint.com/:x:/r/personal/klybarge_gmu_edu/Documents/Research/PCORI%20AD/Documentation%20Regression%20Models/Files%20for%20upload%20to%20notebook/data/antidepressant_range_definitions.csv?d=wd14359db516b4f4b9e557960b6ebbe85&amp;csf=1&amp;web=1&amp;e=xrhI7Y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2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helps us to understand how to define the function to structure antidepressants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62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9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defines the function </a:t>
            </a:r>
            <a:r>
              <a:rPr lang="en-US" dirty="0" err="1"/>
              <a:t>structure_ad_hist_table</a:t>
            </a:r>
            <a:r>
              <a:rPr lang="en-US" dirty="0"/>
              <a:t> to process antidepressant history data. It creates a standardized </a:t>
            </a:r>
            <a:r>
              <a:rPr lang="en-US" dirty="0" err="1"/>
              <a:t>concept_code</a:t>
            </a:r>
            <a:r>
              <a:rPr lang="en-US" dirty="0"/>
              <a:t>, and retains necessary columns ('</a:t>
            </a:r>
            <a:r>
              <a:rPr lang="en-US" dirty="0" err="1"/>
              <a:t>person_id</a:t>
            </a:r>
            <a:r>
              <a:rPr lang="en-US" dirty="0"/>
              <a:t>', '</a:t>
            </a:r>
            <a:r>
              <a:rPr lang="en-US" dirty="0" err="1"/>
              <a:t>concept_code</a:t>
            </a:r>
            <a:r>
              <a:rPr lang="en-US" dirty="0"/>
              <a:t>'). The function removes duplicates, adds new columns (</a:t>
            </a:r>
            <a:r>
              <a:rPr lang="en-US" dirty="0" err="1"/>
              <a:t>standard_vocabulary</a:t>
            </a:r>
            <a:r>
              <a:rPr lang="en-US" dirty="0"/>
              <a:t>, </a:t>
            </a:r>
            <a:r>
              <a:rPr lang="en-US" dirty="0" err="1"/>
              <a:t>standard_concept_code</a:t>
            </a:r>
            <a:r>
              <a:rPr lang="en-US" dirty="0"/>
              <a:t>, </a:t>
            </a:r>
            <a:r>
              <a:rPr lang="en-US" dirty="0" err="1"/>
              <a:t>standard_concept_name</a:t>
            </a:r>
            <a:r>
              <a:rPr lang="en-US" dirty="0"/>
              <a:t>), and updates </a:t>
            </a:r>
            <a:r>
              <a:rPr lang="en-US" dirty="0" err="1"/>
              <a:t>concept_code</a:t>
            </a:r>
            <a:r>
              <a:rPr lang="en-US" dirty="0"/>
              <a:t> to reflect strata codes.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0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4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processes the antidepressant history data by filtering based on specified age ranges: 'ager_1319', 'ager_2040', 'ager_6579', and 'ager_8089’. The resulting filtered data is appended to </a:t>
            </a:r>
            <a:r>
              <a:rPr lang="en-US" dirty="0" err="1"/>
              <a:t>targets_df</a:t>
            </a:r>
            <a:r>
              <a:rPr lang="en-US" dirty="0"/>
              <a:t> using </a:t>
            </a:r>
            <a:r>
              <a:rPr lang="en-US" dirty="0" err="1"/>
              <a:t>pd.concat</a:t>
            </a:r>
            <a:r>
              <a:rPr lang="en-US" dirty="0"/>
              <a:t>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93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49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focuses on processing the antidepressant data by filtering for the target episode range 'epi_2p'.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74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5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filters the antidepressant data for the target remission range 'rem_2p'.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7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"This slide presents the structure of the target dataset, and we will be working with all the target </a:t>
            </a:r>
            <a:r>
              <a:rPr lang="en-US" dirty="0" err="1"/>
              <a:t>dataframes</a:t>
            </a:r>
            <a:r>
              <a:rPr lang="en-US" dirty="0"/>
              <a:t> mentioned here."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0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31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focuses on filtering antidepressant data based on the target antidepressants number range, which includes 'adep_23' and 'adep_4p’.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55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2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step, we process the antidepressant data for the four history types: SN,SR,DN,DR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16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33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saves the final </a:t>
            </a:r>
            <a:r>
              <a:rPr lang="en-US" dirty="0" err="1"/>
              <a:t>targets_df</a:t>
            </a:r>
            <a:r>
              <a:rPr lang="en-US" dirty="0"/>
              <a:t> </a:t>
            </a:r>
            <a:r>
              <a:rPr lang="en-US" dirty="0" err="1"/>
              <a:t>dataframe</a:t>
            </a:r>
            <a:r>
              <a:rPr lang="en-US" dirty="0"/>
              <a:t> to a CSV file, ensuring that the processed data is stored and can be accessed for future steps without needing to re-run the data processing.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26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outlines the process for standardizing independent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29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step, we initialize </a:t>
            </a:r>
            <a:r>
              <a:rPr lang="en-US" dirty="0" err="1"/>
              <a:t>medical_events_df</a:t>
            </a:r>
            <a:r>
              <a:rPr lang="en-US" dirty="0"/>
              <a:t>, which will have the needed columns.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96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involves defining the function </a:t>
            </a:r>
            <a:r>
              <a:rPr lang="en-US" dirty="0" err="1"/>
              <a:t>structure_females_table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143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3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"This slide outlines the columns required for the standardization of the target </a:t>
            </a:r>
            <a:r>
              <a:rPr lang="en-US" dirty="0" err="1"/>
              <a:t>dataframe</a:t>
            </a:r>
            <a:r>
              <a:rPr lang="en-US" dirty="0"/>
              <a:t>, along with the process of reading all the target files."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24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 </a:t>
            </a:r>
            <a:r>
              <a:rPr lang="en-US" dirty="0" err="1"/>
              <a:t>all_conditions_df</a:t>
            </a:r>
            <a:r>
              <a:rPr lang="en-US" dirty="0"/>
              <a:t> csv file, and then we define the function </a:t>
            </a:r>
            <a:r>
              <a:rPr lang="en-US" dirty="0" err="1"/>
              <a:t>structure_all_diagnoses</a:t>
            </a:r>
            <a:r>
              <a:rPr lang="en-US" dirty="0"/>
              <a:t>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680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97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760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step, we define the function </a:t>
            </a:r>
            <a:r>
              <a:rPr lang="en-US" dirty="0" err="1"/>
              <a:t>structure_all_procedures_table</a:t>
            </a:r>
            <a:r>
              <a:rPr lang="en-US" dirty="0"/>
              <a:t> to process and structure the procedures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079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509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727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medications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592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code on how to structure the medications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06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step demonstrates how to define the function for structuring the diagnoses table, including which rows to retain, how to remove duplicates, and the process of renaming the </a:t>
            </a:r>
            <a:r>
              <a:rPr lang="en-US" dirty="0" err="1"/>
              <a:t>source_concept_code</a:t>
            </a:r>
            <a:r>
              <a:rPr lang="en-US" dirty="0"/>
              <a:t> to </a:t>
            </a:r>
            <a:r>
              <a:rPr lang="en-US" dirty="0" err="1"/>
              <a:t>concept_code</a:t>
            </a:r>
            <a:r>
              <a:rPr lang="en-US" dirty="0"/>
              <a:t>. Additionally, it covers how to convert these values to reflect the strata codes."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0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step, we read in the ad_history_df.csv file.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Link : https://gmuedu-my.sharepoint.com/:x:/r/personal/klybarge_gmu_edu/Documents/Research/PCORI%20AD/Documentation%20Regression%20Models/Files%20for%20upload%20to%20notebook/data/antidepressant_range_definitions.csv?d=wd14359db516b4f4b9e557960b6ebbe85&amp;csf=1&amp;web=1&amp;e=xrhI7Y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945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structure_all_ad_ranges_table</a:t>
            </a:r>
            <a:r>
              <a:rPr lang="en-US" dirty="0"/>
              <a:t> function processes antidepressant history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709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637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structure_ad_hist_table</a:t>
            </a:r>
            <a:r>
              <a:rPr lang="en-US" dirty="0"/>
              <a:t> function processes antidepressant  data by:</a:t>
            </a:r>
          </a:p>
          <a:p>
            <a:pPr>
              <a:buFont typeface="+mj-lt"/>
              <a:buNone/>
            </a:pPr>
            <a:r>
              <a:rPr lang="en-US" dirty="0"/>
              <a:t>Filtering rows where </a:t>
            </a:r>
            <a:r>
              <a:rPr lang="en-US" dirty="0" err="1"/>
              <a:t>hist_type</a:t>
            </a:r>
            <a:r>
              <a:rPr lang="en-US" dirty="0"/>
              <a:t> is 1, Retaining </a:t>
            </a:r>
            <a:r>
              <a:rPr lang="en-US" dirty="0" err="1"/>
              <a:t>person_id</a:t>
            </a:r>
            <a:r>
              <a:rPr lang="en-US" dirty="0"/>
              <a:t> and </a:t>
            </a:r>
            <a:r>
              <a:rPr lang="en-US" dirty="0" err="1"/>
              <a:t>concept_code</a:t>
            </a:r>
            <a:r>
              <a:rPr lang="en-US" dirty="0"/>
              <a:t> columns, Removing duplicates based on </a:t>
            </a:r>
            <a:r>
              <a:rPr lang="en-US" dirty="0" err="1"/>
              <a:t>person_id</a:t>
            </a:r>
            <a:r>
              <a:rPr lang="en-US" dirty="0"/>
              <a:t> and </a:t>
            </a:r>
            <a:r>
              <a:rPr lang="en-US" dirty="0" err="1"/>
              <a:t>concept_code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297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195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age ranges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24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code filters the </a:t>
            </a:r>
            <a:r>
              <a:rPr lang="en-US" dirty="0" err="1"/>
              <a:t>ad_history_df</a:t>
            </a:r>
            <a:r>
              <a:rPr lang="en-US" dirty="0"/>
              <a:t> for the specified age ranges structures the </a:t>
            </a:r>
            <a:r>
              <a:rPr lang="en-US" dirty="0" err="1"/>
              <a:t>dataframe</a:t>
            </a:r>
            <a:r>
              <a:rPr lang="en-US" dirty="0"/>
              <a:t> using </a:t>
            </a:r>
            <a:r>
              <a:rPr lang="en-US" dirty="0" err="1"/>
              <a:t>structure_all_ad_ranges_table</a:t>
            </a:r>
            <a:r>
              <a:rPr lang="en-US" dirty="0"/>
              <a:t>(), and appends the result to </a:t>
            </a:r>
            <a:r>
              <a:rPr lang="en-US" dirty="0" err="1"/>
              <a:t>medical_events_df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672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code filters the </a:t>
            </a:r>
            <a:r>
              <a:rPr lang="en-US" dirty="0" err="1"/>
              <a:t>ad_history_df</a:t>
            </a:r>
            <a:r>
              <a:rPr lang="en-US" dirty="0"/>
              <a:t> for the specified episode ranges.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263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636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code filters the </a:t>
            </a:r>
            <a:r>
              <a:rPr lang="en-US" dirty="0" err="1"/>
              <a:t>ad_history_df</a:t>
            </a:r>
            <a:r>
              <a:rPr lang="en-US" dirty="0"/>
              <a:t> for the specified remission ranges (rem_01, rem_2p).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7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the code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886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394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code filters the </a:t>
            </a:r>
            <a:r>
              <a:rPr lang="en-US" dirty="0" err="1"/>
              <a:t>ad_history_df</a:t>
            </a:r>
            <a:r>
              <a:rPr lang="en-US" dirty="0"/>
              <a:t> for the specified antidepressant ranges.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97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73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code processes antidepressant data for the specified history types (SR, SN, DR, DN) by calling the </a:t>
            </a:r>
            <a:r>
              <a:rPr lang="en-US" dirty="0" err="1"/>
              <a:t>structure_all_ad_hist_table</a:t>
            </a:r>
            <a:r>
              <a:rPr lang="en-US" dirty="0"/>
              <a:t>() function for each type. The response history is structured into the appropriate format (</a:t>
            </a:r>
            <a:r>
              <a:rPr lang="en-US" dirty="0" err="1"/>
              <a:t>antidepressant:SR</a:t>
            </a:r>
            <a:r>
              <a:rPr lang="en-US" dirty="0"/>
              <a:t>, </a:t>
            </a:r>
            <a:r>
              <a:rPr lang="en-US" dirty="0" err="1"/>
              <a:t>antidepressant:SN</a:t>
            </a:r>
            <a:r>
              <a:rPr lang="en-US" dirty="0"/>
              <a:t>, etc.) and then appended to the </a:t>
            </a:r>
            <a:r>
              <a:rPr lang="en-US" dirty="0" err="1"/>
              <a:t>medical_events_df</a:t>
            </a:r>
            <a:r>
              <a:rPr lang="en-US" dirty="0"/>
              <a:t>. The </a:t>
            </a:r>
            <a:r>
              <a:rPr lang="en-US" dirty="0" err="1"/>
              <a:t>tqdm</a:t>
            </a:r>
            <a:r>
              <a:rPr lang="en-US" dirty="0"/>
              <a:t> library is used to display a progress bar as the history types are processed.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663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35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saves the </a:t>
            </a:r>
            <a:r>
              <a:rPr lang="en-US" dirty="0" err="1"/>
              <a:t>medical_events_df</a:t>
            </a:r>
            <a:r>
              <a:rPr lang="en-US" dirty="0"/>
              <a:t> </a:t>
            </a:r>
            <a:r>
              <a:rPr lang="en-US" dirty="0" err="1"/>
              <a:t>dataframe</a:t>
            </a:r>
            <a:r>
              <a:rPr lang="en-US" dirty="0"/>
              <a:t> to a CSV file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478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 ensures that the processed data is stored in SQL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625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shows how to write the </a:t>
            </a:r>
            <a:r>
              <a:rPr lang="en-US" dirty="0" err="1"/>
              <a:t>dataframes</a:t>
            </a:r>
            <a:r>
              <a:rPr lang="en-US" dirty="0"/>
              <a:t> to SQL lite.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95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checks whether the data has been successfully loaded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069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the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"The next step illustrates how to process the data, structure the table, and append the results to the </a:t>
            </a:r>
            <a:r>
              <a:rPr lang="en-US" dirty="0" err="1"/>
              <a:t>targets_df</a:t>
            </a:r>
            <a:r>
              <a:rPr lang="en-US" dirty="0"/>
              <a:t>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858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take home message is successful transfer of processed data into SQL Server. Testing the targets and </a:t>
            </a:r>
            <a:r>
              <a:rPr lang="en-US" dirty="0" err="1"/>
              <a:t>medical_events</a:t>
            </a:r>
            <a:r>
              <a:rPr lang="en-US" dirty="0"/>
              <a:t> tables,  ensures that the data is properly structured and accessible for further analysis.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your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3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"Now that we have standardized the diagnosis table, we will proceed by reading the procedures dataset, which is stored in a CSV file."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B8B04-427E-43F7-AF9C-7147A18AA5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7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050" b="1" i="0" cap="all" spc="9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9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spc="113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spc="113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7"/>
            <a:ext cx="4648200" cy="2409825"/>
          </a:xfrm>
        </p:spPr>
        <p:txBody>
          <a:bodyPr/>
          <a:lstStyle>
            <a:lvl1pPr>
              <a:defRPr sz="3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24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24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24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24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5"/>
            <a:ext cx="4648200" cy="1362075"/>
          </a:xfrm>
        </p:spPr>
        <p:txBody>
          <a:bodyPr/>
          <a:lstStyle>
            <a:lvl1pPr>
              <a:defRPr sz="18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3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kern="0" spc="113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754294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kern="0" spc="113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85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135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defRPr sz="825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defRPr sz="825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18859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41497" y="1259683"/>
            <a:ext cx="6120324" cy="1807369"/>
          </a:xfrm>
        </p:spPr>
        <p:txBody>
          <a:bodyPr/>
          <a:lstStyle/>
          <a:p>
            <a:pPr marL="0" indent="0"/>
            <a:r>
              <a:rPr lang="en-US" sz="3600" dirty="0"/>
              <a:t>Merging Data and dropping duplicates in All of 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1962" y="3429000"/>
            <a:ext cx="6120324" cy="1021556"/>
          </a:xfrm>
        </p:spPr>
        <p:txBody>
          <a:bodyPr/>
          <a:lstStyle/>
          <a:p>
            <a:r>
              <a:rPr lang="en-US" sz="2100" dirty="0"/>
              <a:t>Vladimir Cardenas, Keerti Reddy &amp; Farrokh Alemi, PhD</a:t>
            </a:r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EA135-91D6-86EF-7D2F-43646682B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F52B4-AF4D-7664-9D81-DE59DD57E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9" y="788995"/>
            <a:ext cx="11160741" cy="52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0D641-FEAC-1851-A20E-47BBE7E17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C10A3-B88C-F9BC-E76C-92974E2F4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3" y="1042807"/>
            <a:ext cx="10769600" cy="477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6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3A3E8-D522-3FDF-45BC-8FE2BD8BE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AFA24-FC6C-5D51-3CEB-9415AD2C7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9" y="292684"/>
            <a:ext cx="11032570" cy="627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5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0D84F-152D-2811-C686-93445E35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C9347-AD78-37DB-5A2C-102FBCE98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08" y="1964267"/>
            <a:ext cx="10713577" cy="26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5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70FC3-EB3E-1642-9618-28F1AA85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0D003-EFAB-7911-42CA-E320F3F9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01" y="241997"/>
            <a:ext cx="10856928" cy="59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0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78613-75F7-7C7E-39A9-6F486F8CE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F593E-7DE3-5165-F27D-9F4DDE29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9" y="1272757"/>
            <a:ext cx="11202461" cy="391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0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BEFD5-9E29-8E80-B1D0-5C68C8B38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47ACA0-7D5A-F979-347A-8F9395FEC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67" y="170071"/>
            <a:ext cx="9310660" cy="59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3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912560-8775-5B7E-1A0A-F94DFC52E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4" y="82651"/>
            <a:ext cx="8057927" cy="61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30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74AEA-26FD-DC28-451A-05C8158B8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F88BD-63E5-7936-0519-5CA54A836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486" y="301047"/>
            <a:ext cx="6572489" cy="58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0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F5488-1E61-664A-9979-759BE79C4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94B05-6C5A-7BA2-DE36-0BF4DAE8D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2" y="460619"/>
            <a:ext cx="9282586" cy="51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1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AB633-C0F3-5529-3606-DD0B82251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52" y="575732"/>
            <a:ext cx="10626275" cy="56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810F-50AD-8AF9-D7B5-A5F7A21BB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D7719-1649-521F-11ED-447922B7F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9" y="786097"/>
            <a:ext cx="10771311" cy="3200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7D9C4-3F93-5966-25C3-6D3FADDBD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1" y="4319236"/>
            <a:ext cx="11306907" cy="12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3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8C08F-1413-9E4E-C1E5-3DC50A201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B4C24-AC14-B882-407C-10D3357A1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23" y="277702"/>
            <a:ext cx="10359553" cy="64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37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128C9-E2D2-7120-B63D-FF78FE77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514A8-7409-85ED-5106-FA8919D04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32" y="826476"/>
            <a:ext cx="10950065" cy="44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21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4B0B7-9FD2-1B9A-34A3-0B078C40F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3DF17-8CCD-15D2-B954-4ACF70855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3" y="604304"/>
            <a:ext cx="11119338" cy="564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78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67ECB-C39B-C348-1FC0-EA270089B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5FCEC-4A45-D69D-3096-E8BD2461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36" y="1213338"/>
            <a:ext cx="11039434" cy="42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10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E357B-B71C-A356-2F22-979F4D6C2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E74E6-D436-41AE-F114-98FC77049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6" y="314928"/>
            <a:ext cx="11115974" cy="65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07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7F07C-6C34-98EA-07E8-1FB3B52D0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580B0-C038-18E4-9325-7E0B42231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64" y="555171"/>
            <a:ext cx="11129492" cy="54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8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9DCCA-8A34-EB75-9943-F2B9DD53F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9763A-365A-B463-0F36-319ACC2B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" y="1273192"/>
            <a:ext cx="11569504" cy="43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65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0DAC5-8C7F-A0B6-7733-84FB0444E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A6920C-2CA2-060A-37B4-D8EF462EF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10" y="600158"/>
            <a:ext cx="9621304" cy="53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91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CBDAB-0ACE-A6B2-F60C-DAFF739C9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48D2A-CE53-270A-197C-F43384A52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03" y="1057019"/>
            <a:ext cx="11128594" cy="47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5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BD30E-2DE6-DE7B-88FF-8062E0957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34" y="163547"/>
            <a:ext cx="10745131" cy="65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18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FF70C-BFE8-6753-C506-FA46A4DD4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2917EB-0F37-FD39-9FB8-403D8CA52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6" y="388056"/>
            <a:ext cx="10417628" cy="60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25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40A6B-BDCD-03EB-F650-F87C92076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D599F-6C98-FB4F-2288-8728877D2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74" y="890894"/>
            <a:ext cx="11679252" cy="50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16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0F6E3-D327-1667-8DAF-01C25FFCD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CA3AA-BAD1-9A68-4B63-B515F383A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08853"/>
            <a:ext cx="10478582" cy="617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21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8636C-FE90-395B-191A-507831AE8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7ACEE-9198-EC54-C0FA-93959D4D5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54" y="441052"/>
            <a:ext cx="11455891" cy="59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39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107EA-40C6-1F4D-C2E3-05C27130A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BAB0F1-03B4-B869-2594-6E4DF4E25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57" y="254347"/>
            <a:ext cx="10695213" cy="61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24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48B033-BD72-7FAF-D8AE-7B5FA7E40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72" y="188083"/>
            <a:ext cx="9646557" cy="64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0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4DACA-806D-B9D7-BD6B-236A76DB0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811BE-5764-1FC6-85AF-E3E52BB47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60" y="2564055"/>
            <a:ext cx="11019079" cy="16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97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BC996-59A5-B300-F144-AB35890BB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6B9B4-9E06-8127-4432-72980BEB9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53" y="293098"/>
            <a:ext cx="11469094" cy="62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23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61376-A67E-C2B0-5111-69812755D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88128-9FDC-09F0-57EE-D579ED2F3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38" y="306313"/>
            <a:ext cx="9862704" cy="55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6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34A75-5CC3-7E4C-1F91-AAF84D8EB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BBF6C-B693-6131-6EBD-39BAEFBD5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446765"/>
            <a:ext cx="11154508" cy="59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2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BA0F3-C7CE-26F2-1BF8-8FBB64932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FF8A5-446A-64AF-E0C8-C8B433D2A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26" y="226759"/>
            <a:ext cx="11186302" cy="640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34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4AB8-3293-2C6E-7760-BE922218F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A053F-33DF-BE36-D8A8-2AE03F0FA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30" y="130865"/>
            <a:ext cx="10497064" cy="672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43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77A22-6A09-183D-4051-BAC1F3F61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BDBF71-9F62-993D-5C31-48D1742CC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74" y="224892"/>
            <a:ext cx="7089112" cy="64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60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0E344-D17E-0DA0-6063-546722DE3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5B4D65-AC06-2F7F-9051-889FB64E6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84" y="528710"/>
            <a:ext cx="11242431" cy="58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9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9B737-D2C2-17E9-756A-EFE9F166B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C8C04-77FA-F597-AFB0-D436E1945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7" y="345155"/>
            <a:ext cx="10423220" cy="65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8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356C-E3DF-AE1C-9C22-C2476BEF3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6F14E4-E8A5-E4ED-67E0-884CF49E9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88" y="555171"/>
            <a:ext cx="1078215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4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FEDC0-4B83-12AB-E4AB-C705824AF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18A48B-F94D-C110-36E5-B94D29415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95" y="628009"/>
            <a:ext cx="11124409" cy="56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57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FCCAE-6CF9-F1E7-C4DB-8C4722CD4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77967-A145-4314-B1F4-4C4335A05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2" y="540769"/>
            <a:ext cx="10341236" cy="5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47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60F68-D857-63F2-EEAC-C7768F798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5222CE-6185-B67A-C000-ECB40E5FF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80" y="772681"/>
            <a:ext cx="10471891" cy="566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6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1EBCAF-CEC3-7E3F-4BF9-8C49CC9BC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86" y="2002972"/>
            <a:ext cx="10043299" cy="16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12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F0934-E5AE-96E5-7186-92EB878D5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F3825-39C0-3D18-44E8-D2C0C34B2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913" y="681752"/>
            <a:ext cx="8474174" cy="54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672F4-8A39-11BA-663D-602D05187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B46EF-4E96-9972-EC9A-EF34021BC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71" y="824896"/>
            <a:ext cx="11255098" cy="48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86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E287F-3D8B-047A-C0D4-C0C915815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2DB21-B34E-5C6B-3EC0-DB437CB28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06" y="552200"/>
            <a:ext cx="10691787" cy="5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546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7A811-794F-D576-E63B-AA83D07E4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048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7E37E-ACC7-F17B-7F21-E772EFD7A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5F561-84C0-A8F0-B2F7-E41E8A59B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55" y="519015"/>
            <a:ext cx="10729890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75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FD4FC-FACF-D89C-458B-E570D782F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EFB2B-A612-275F-3B39-9CEAE7BA2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828" y="521718"/>
            <a:ext cx="9274344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82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5363F-F407-501D-205F-B0F8ECD3A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F38F7-F9E4-2951-B817-9A92ABE8C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2" y="1055077"/>
            <a:ext cx="10457455" cy="46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81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33768-6609-D214-3742-7A7665B08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E040CE-7149-B68C-9119-8D3DEEA1A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6" y="468373"/>
            <a:ext cx="11629128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97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CC654-0054-EEB8-26BD-24E6854D5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8F039-E2C3-1093-572B-D9FA9DA33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7" y="1110343"/>
            <a:ext cx="10823360" cy="427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27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AD9D3-42EB-3D9C-A073-ECA8A3208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93149-2AF1-45C9-F94C-BF081C41D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9" y="998009"/>
            <a:ext cx="10859441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11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716D5-35DF-7C3F-2A3C-5585FC26E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6966D1-807F-6C4E-7F70-91FBA8FF8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671" y="274283"/>
            <a:ext cx="10107386" cy="64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88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2E4F3-7D94-7DF6-145E-16345AFC4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1FE79-AAE5-44B6-530D-20427CB04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7" y="1023306"/>
            <a:ext cx="10615339" cy="433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9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9B9E3-FAE9-01F8-A16B-86DB61DBA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0426C-E1BE-DEDD-B9D4-3DFF7AA0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40" y="1012466"/>
            <a:ext cx="11088026" cy="48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891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41534-F294-BBF0-607E-4EE576DA8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9F28BB-7022-7937-2BD8-D2795CD09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269" y="473528"/>
            <a:ext cx="10360373" cy="61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90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D271B-D33B-4B14-3D8D-B333D12B1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869C5-F5F3-037A-0B96-77258951E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81" y="522514"/>
            <a:ext cx="10882837" cy="49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24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D24BE-26A7-84D2-7139-5E5EA4C44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E6297-44BF-0C0D-112A-BD96FB8DE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3" y="392273"/>
            <a:ext cx="9621123" cy="60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91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4F6BD-9C2C-AB19-B08C-3C052C807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12F60-6F69-2DC4-4BC5-91883AE16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10" y="916152"/>
            <a:ext cx="10971243" cy="50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39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AE4F4-731F-FDB9-DF81-128ED73AE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23B71-3D77-2FB7-5D2C-BD9A49910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685800"/>
            <a:ext cx="11156769" cy="537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85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98F82-5DE5-1033-8564-93144D43A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ABA23-65AD-16DC-67CE-37DEC8F89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81" y="492368"/>
            <a:ext cx="10198237" cy="61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867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AABE0-A374-AB66-19BC-99BF69707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627391-AB77-148C-7ED4-16512A7C4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7" y="274029"/>
            <a:ext cx="10809514" cy="634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97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6C084-E438-B579-B80B-C5D0B2651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26C9F-36AE-163A-1B00-C2B643BCE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6" y="2468797"/>
            <a:ext cx="11138797" cy="18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18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1F0AA-34BA-1336-6CB5-8B0419B02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ABE954-F466-A782-C4DC-31990FE8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90" y="376925"/>
            <a:ext cx="11293819" cy="6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653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4B72B-D789-5D13-5E58-64AE48D2C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A0EAB-F36F-684C-36C8-157C67F8E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14" y="2438314"/>
            <a:ext cx="1076037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BC843-1D7E-495D-2784-C7F24AEAC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0C8B5-8B32-9987-1501-F15446B9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99" y="524376"/>
            <a:ext cx="11192933" cy="580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504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7FC8FD-2B1A-96CB-671D-E592B301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693" y="-1"/>
            <a:ext cx="6591486" cy="67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436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76DBB-5282-7DA1-CCA4-BC3A97E6E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E3758-870D-5479-2C71-CA8EC9DF3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45" y="201650"/>
            <a:ext cx="11179509" cy="64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472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2E946-ED6B-4B9A-ACF5-960029032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D4DB5-9724-37ED-459C-26DB36342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88" y="1926771"/>
            <a:ext cx="9743412" cy="25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137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460" y="2344768"/>
            <a:ext cx="8471140" cy="217493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This video has demonstrated how to Merge the data and drop duplicates</a:t>
            </a:r>
          </a:p>
        </p:txBody>
      </p:sp>
    </p:spTree>
    <p:extLst>
      <p:ext uri="{BB962C8B-B14F-4D97-AF65-F5344CB8AC3E}">
        <p14:creationId xmlns:p14="http://schemas.microsoft.com/office/powerpoint/2010/main" val="7180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8B683-CED1-CAB7-CCA5-493CC7854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B49BC-7C95-96B3-6F83-AC29B48E0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7" y="152451"/>
            <a:ext cx="11153062" cy="655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6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0CFEA-E5BC-36AC-C94A-E948B7270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51283-E2B7-781E-5DD4-8727514A2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4" y="2259228"/>
            <a:ext cx="10988992" cy="2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28484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1561</Words>
  <Application>Microsoft Office PowerPoint</Application>
  <PresentationFormat>Widescreen</PresentationFormat>
  <Paragraphs>149</Paragraphs>
  <Slides>73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Aptos</vt:lpstr>
      <vt:lpstr>Calibri</vt:lpstr>
      <vt:lpstr>Symbol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video has demonstrated how to Merge the data and drop duplicates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Keerti Reddy Resapu</dc:creator>
  <cp:lastModifiedBy>Farrokh Alemi</cp:lastModifiedBy>
  <cp:revision>25</cp:revision>
  <dcterms:created xsi:type="dcterms:W3CDTF">2025-02-22T00:14:58Z</dcterms:created>
  <dcterms:modified xsi:type="dcterms:W3CDTF">2025-02-26T11:39:21Z</dcterms:modified>
</cp:coreProperties>
</file>