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350" r:id="rId3"/>
    <p:sldId id="280" r:id="rId4"/>
    <p:sldId id="285" r:id="rId5"/>
    <p:sldId id="305" r:id="rId6"/>
    <p:sldId id="306" r:id="rId7"/>
    <p:sldId id="307" r:id="rId8"/>
    <p:sldId id="352" r:id="rId9"/>
    <p:sldId id="290" r:id="rId10"/>
    <p:sldId id="308" r:id="rId11"/>
    <p:sldId id="309" r:id="rId12"/>
    <p:sldId id="310" r:id="rId13"/>
    <p:sldId id="292" r:id="rId14"/>
    <p:sldId id="314" r:id="rId15"/>
    <p:sldId id="311" r:id="rId16"/>
    <p:sldId id="312" r:id="rId17"/>
    <p:sldId id="313" r:id="rId18"/>
    <p:sldId id="315" r:id="rId19"/>
    <p:sldId id="353" r:id="rId20"/>
    <p:sldId id="321" r:id="rId21"/>
    <p:sldId id="349" r:id="rId22"/>
    <p:sldId id="256" r:id="rId23"/>
    <p:sldId id="320" r:id="rId24"/>
    <p:sldId id="351" r:id="rId25"/>
    <p:sldId id="348" r:id="rId26"/>
    <p:sldId id="27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E227C8-5DCB-5EB1-FC48-5C0298032221}" name="Farrokh Alemi" initials="FA" userId="S::fa3277@gmu.edu::1599825a-7830-41fd-b4ae-5168cba17f19" providerId="AD"/>
  <p188:author id="{B4F948C9-D6E3-AD47-A4CA-90CCF16BDA73}" name="Vladimir Franzuela Cardenas" initials="VC" userId="S::vcarden@GMU.EDU::9eac15fb-f8a9-4b53-a2ea-b79695ce058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8D4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937" autoAdjust="0"/>
  </p:normalViewPr>
  <p:slideViewPr>
    <p:cSldViewPr snapToGrid="0">
      <p:cViewPr varScale="1">
        <p:scale>
          <a:sx n="48" d="100"/>
          <a:sy n="48" d="100"/>
        </p:scale>
        <p:origin x="13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C3FDD-0EFF-4C2B-901D-EDA49DFDEEC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34E26-B17B-431B-9A8B-CE3CC2419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02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presentation provides an overview of a standalone, direct to consumers, online, conversational, safe and accurate AI system for management of patients with depression symptoms or diagnosis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77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patients say it is a waste of time and are angry.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42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complain about its side effects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82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Patients say antidepressants make them suicidal.  Not only the prescription is not helping, it is harming some.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11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designed an AI system to help solve the current poor outcomes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74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 ChatGPT to interact with the patients in natural language. The patient receives open questions.  The interaction is empathetic. It adjusts if the patient is angry, non-compliant, withdrawn, confused, talkative, and so 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99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dialogue manager guides the AI system in the long intake conversation. It recenters conversations when there is digression.  It assesses if sufficient information has been collected.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41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human in the loop monitors interactions for safety.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86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monitoring AI works in the background, analyzes patient responses, and screens for suicide, substance use, mild depression, and bipolar depression.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40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advice system predicts likely probability of response to 15 common antidepressants in real time. The advice system is based on objective data. The system explains its logic.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529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advice is scripted and not generative.  No chance for </a:t>
            </a:r>
            <a:r>
              <a:rPr lang="en-US" dirty="0" err="1"/>
              <a:t>hullicination</a:t>
            </a:r>
            <a:r>
              <a:rPr lang="en-US" dirty="0"/>
              <a:t>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7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an avatar design by Dr. Alemi to deliver this talk.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65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added to the ChatGPT’s knowledge additional data that describes the relationship between diagnoses, treatment and outcomes in medical records.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00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data includes data from Optum Health databases, more than 10 million antidepressant treatment episodes.  Our advice is based on patient experiences.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47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</a:rPr>
              <a:t>Using All of Us data of 600,000 patients, we find out that for African Americans some, but not all, of our models have a bias. We corrected our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120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</a:rPr>
              <a:t>Perhaps the most surprise finding so far has been that patients of clinicians who prescribe the same as our advice, what we call concordant clinicians, are 26% more likely to experience remission than patients of discordant clinicians.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952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</a:rPr>
              <a:t>The point is that following our advice can nearly double the recovery rate for patients. Who do you want to see, an artificial clinician that can help you recover or a real clinician that can try different things hoping that something will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31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experimental system ,that is undergoing change, is available at rapid improvement dot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669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working on an AI system that can radically improve care of depressed patients.  Thank you for listening to me.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05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includes a diverse group of researchers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53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addition, the analysis and coding is being done by a large group of our students and contractors that I would like to acknowledge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43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Primary and general practitioners prescribing antidepressants do not assess risk of suicide, even though depression is one of the most important risk factors for suicide.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04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Clinicians often diagnose bipolar patients as having major depressive disorder.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03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Few clinicians ask about substance use even though it contributes to depression.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40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Clinicians do not agree with each other or with consensus guidelines regarding what should be prescribed.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73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current system of care, only 22% to 40% of patients benefit from their antidepressant.  The majority do not benefit.  Think about it.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34E26-B17B-431B-9A8B-CE3CC24192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47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AD177-4CFC-6E63-B8E0-9A834FD99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1D06C-55A8-5A90-FE4B-7A71B925D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C8F17-1D08-695E-F733-ACC0D9657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506F-7715-4A56-8D14-4D9BA66373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2F5CB-9952-C649-345B-8287BAAF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6099F-23AB-D697-AA34-1FC6AE50F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E1FA-2F09-4CA8-88B2-DF00FDAC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76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9E956-0416-B00D-AF8B-5BCB14393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309B7B-5BC8-F4EE-FC35-55E38D4DAD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4E973-079F-8A4D-1AC0-B1066799A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506F-7715-4A56-8D14-4D9BA66373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E0898-2023-31D1-3144-8CBAED15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3FC5C-33F8-D8CD-C4EB-F75AF13A3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E1FA-2F09-4CA8-88B2-DF00FDAC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3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0600BD-CE65-D074-F1B6-82718E5B0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529D23-F810-4A05-E520-3708E20E4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F3FB3-F448-C59C-560D-B7C389804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506F-7715-4A56-8D14-4D9BA66373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D820B-8DF3-1EFA-D747-C12B8A2E9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C75F2-54D4-1108-9804-8BE8955A1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E1FA-2F09-4CA8-88B2-DF00FDAC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65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95F78E-F4A5-005F-D143-98D0ABF950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97" t="73191" r="26779"/>
          <a:stretch/>
        </p:blipFill>
        <p:spPr>
          <a:xfrm>
            <a:off x="5956300" y="-2875"/>
            <a:ext cx="2400300" cy="7573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2F6515-D6D6-585C-70C8-97944CAA70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0100" t="-3420" r="27678" b="5864"/>
          <a:stretch/>
        </p:blipFill>
        <p:spPr>
          <a:xfrm>
            <a:off x="11019637" y="5562599"/>
            <a:ext cx="1172363" cy="13255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34430F-5A5E-5D4B-4BC7-884289535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0" y="890886"/>
            <a:ext cx="4686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2327C-9D0F-B15E-C5AE-0B4402F1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56B8F-F397-B870-64C7-260815F62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600" y="6356350"/>
            <a:ext cx="41148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GEORGE MASON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B4960-F59B-CF95-3858-F7F56D50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7400" y="6356350"/>
            <a:ext cx="406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4FE883-4AC6-394B-8129-6E4BB686DB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07B2B8-372A-822A-3B45-E45E06B6D5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39000" y="2489201"/>
            <a:ext cx="46863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235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E3CDC-601E-952E-7D45-1772F9AEF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F8D25-6E88-C569-8441-D8DB28A38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87B1E-C264-9FE6-FF20-C12F7B659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506F-7715-4A56-8D14-4D9BA66373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0A6C5-F29E-3A65-4190-03840381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EAEA4-34C7-176D-808E-09D84D58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E1FA-2F09-4CA8-88B2-DF00FDAC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4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174ED-3E5A-C1E0-2F0D-FD7C93155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309BB-B32F-6B66-FC3C-C54935C26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82F49-FEA5-F941-35AC-F7A7B4878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506F-7715-4A56-8D14-4D9BA66373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F7B4C-6633-30FB-B50C-81EEC6C9E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56F28-D8BC-603E-D1DD-D2F607EA7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E1FA-2F09-4CA8-88B2-DF00FDAC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67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62D02-ED7A-32B4-9448-7EC6A80E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6DAB7-CE6A-D1FF-88A0-5CD587B240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574AC9-B9CF-8839-D995-82AC3C690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6119C-9CD1-7C11-3A75-B322EB20D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506F-7715-4A56-8D14-4D9BA66373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693CC-389F-3F84-E6E6-93E8702DA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AC90F8-1D53-E530-225D-83090FD1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E1FA-2F09-4CA8-88B2-DF00FDAC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7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14DA7-56D4-CE6C-1E2A-78FF4D1F3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3500E-92E7-7E28-E704-F2408C0B6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D0FAD2-ECF1-CE1D-1EB4-6E79D4926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3EF697-7866-529C-C493-F16C3CD54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914C70-EB52-A967-D1EE-B5F36DC096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9587CF-21EF-132E-1E60-87546A7F2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506F-7715-4A56-8D14-4D9BA66373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105250-9FDF-D0C1-356B-A2488C2C8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9D516B-AC35-7E20-98D0-682B078B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E1FA-2F09-4CA8-88B2-DF00FDAC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70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C08D-C453-4EE6-6044-DDCB00971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432FAF-DE57-2C0D-4DD1-E47D84A0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506F-7715-4A56-8D14-4D9BA66373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A44B8-955F-7050-5FD5-EE1277CA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E9293-5078-834D-8CB9-BF51E86E0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E1FA-2F09-4CA8-88B2-DF00FDAC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19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502B83-A4E9-FF39-FEBA-F6DE0B603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506F-7715-4A56-8D14-4D9BA66373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9AE45-1049-584C-94EA-B12EABDB1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CC4C3-396F-4A0A-3A5F-53C78BEBF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E1FA-2F09-4CA8-88B2-DF00FDAC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74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B8DDA-9DD7-DFD8-E941-15408578C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4C8CB-6101-2C87-3647-910D3F68D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AF446B-90C8-90B9-8B84-87F4952F3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ED488-B0F5-5943-C72B-305236808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506F-7715-4A56-8D14-4D9BA66373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FA503-80D7-2F38-4CD5-7E84D4711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B96FE3-034A-E6C8-6777-FAB47DE63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E1FA-2F09-4CA8-88B2-DF00FDAC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72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BBDF-F67A-5087-1F10-0E02E15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2EFF57-B59C-D02F-336A-30E8A5598E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BA124-E383-2B8B-45D1-0B377E516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00763-2F7A-23DE-407C-9CFF63F3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506F-7715-4A56-8D14-4D9BA66373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470B9-EF45-124C-4523-D66F4F002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9E832-948B-A67C-3793-D14EB7842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E1FA-2F09-4CA8-88B2-DF00FDAC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1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81D7E4-925F-E6A4-A473-F400A582D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CEED7-C3CE-7AB6-4A8D-9D82644C3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E8EF0-456F-EB81-DFC8-89D2A242C1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85506F-7715-4A56-8D14-4D9BA66373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CE3F1-00A4-F0E7-856C-453405AF3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38448-0533-A499-75E0-D2B5FBBAA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1CE1FA-2F09-4CA8-88B2-DF00FDAC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3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8982B-9CD7-2F3B-7B40-4913DC644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749" y="943895"/>
            <a:ext cx="5574890" cy="4446427"/>
          </a:xfrm>
        </p:spPr>
        <p:txBody>
          <a:bodyPr anchor="ctr">
            <a:noAutofit/>
          </a:bodyPr>
          <a:lstStyle/>
          <a:p>
            <a:r>
              <a:rPr lang="en-US" sz="4800" dirty="0"/>
              <a:t>AI Systems for Depression Management</a:t>
            </a:r>
            <a:br>
              <a:rPr lang="en-US" sz="4800" dirty="0"/>
            </a:br>
            <a:r>
              <a:rPr lang="en-US" sz="1800" dirty="0"/>
              <a:t>5/6/2025</a:t>
            </a:r>
            <a:br>
              <a:rPr lang="en-US" sz="3200" dirty="0"/>
            </a:br>
            <a:br>
              <a:rPr lang="en-US" sz="4000" dirty="0"/>
            </a:b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FF6997-B3C3-49C4-98FD-2499EFF6B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57250" y="85724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12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0B039C-45CC-4297-9054-EDA6F50D6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32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F47EB-7DDC-437B-8D37-8AB97FB96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16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DF5B2-8B4F-4F5D-8B2C-C3BD3E8DE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59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13C8EC1-8AE9-3956-455A-BBC4EDB1A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641" y="175591"/>
            <a:ext cx="863867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44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6474E73-FCC3-48B2-A9DF-87E99B188F11}"/>
              </a:ext>
            </a:extLst>
          </p:cNvPr>
          <p:cNvGrpSpPr/>
          <p:nvPr/>
        </p:nvGrpSpPr>
        <p:grpSpPr>
          <a:xfrm>
            <a:off x="1540641" y="144517"/>
            <a:ext cx="8638674" cy="6400800"/>
            <a:chOff x="1540641" y="144517"/>
            <a:chExt cx="8638674" cy="6400800"/>
          </a:xfrm>
        </p:grpSpPr>
        <p:pic>
          <p:nvPicPr>
            <p:cNvPr id="3" name="Picture 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413C8EC1-8AE9-3956-455A-BBC4EDB1A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0641" y="144517"/>
              <a:ext cx="8638674" cy="64008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FB4FA6A-60DD-442D-9409-C6771252415B}"/>
                </a:ext>
              </a:extLst>
            </p:cNvPr>
            <p:cNvSpPr/>
            <p:nvPr/>
          </p:nvSpPr>
          <p:spPr>
            <a:xfrm>
              <a:off x="3563007" y="2554016"/>
              <a:ext cx="5738649" cy="790903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4A24330-4EA7-44B6-9C74-DB98D98D6F7E}"/>
                </a:ext>
              </a:extLst>
            </p:cNvPr>
            <p:cNvSpPr/>
            <p:nvPr/>
          </p:nvSpPr>
          <p:spPr>
            <a:xfrm>
              <a:off x="3258207" y="3429000"/>
              <a:ext cx="6695090" cy="296129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3D4936-3D75-466F-B7CE-83C0330688F5}"/>
                </a:ext>
              </a:extLst>
            </p:cNvPr>
            <p:cNvSpPr/>
            <p:nvPr/>
          </p:nvSpPr>
          <p:spPr>
            <a:xfrm>
              <a:off x="9364719" y="1805156"/>
              <a:ext cx="667407" cy="296129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AD1780-F9DC-42E8-BF51-23E3E8DB75E5}"/>
                </a:ext>
              </a:extLst>
            </p:cNvPr>
            <p:cNvSpPr/>
            <p:nvPr/>
          </p:nvSpPr>
          <p:spPr>
            <a:xfrm>
              <a:off x="3255647" y="1676408"/>
              <a:ext cx="6695090" cy="790903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0605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98F560E-28E9-4284-84BA-3949F5C92395}"/>
              </a:ext>
            </a:extLst>
          </p:cNvPr>
          <p:cNvGrpSpPr/>
          <p:nvPr/>
        </p:nvGrpSpPr>
        <p:grpSpPr>
          <a:xfrm>
            <a:off x="1540641" y="228600"/>
            <a:ext cx="8638674" cy="6400800"/>
            <a:chOff x="1540641" y="228600"/>
            <a:chExt cx="8638674" cy="6400800"/>
          </a:xfrm>
        </p:grpSpPr>
        <p:pic>
          <p:nvPicPr>
            <p:cNvPr id="3" name="Picture 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413C8EC1-8AE9-3956-455A-BBC4EDB1A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0641" y="228600"/>
              <a:ext cx="8638674" cy="64008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FB4FA6A-60DD-442D-9409-C6771252415B}"/>
                </a:ext>
              </a:extLst>
            </p:cNvPr>
            <p:cNvSpPr/>
            <p:nvPr/>
          </p:nvSpPr>
          <p:spPr>
            <a:xfrm>
              <a:off x="3573517" y="1818290"/>
              <a:ext cx="5738649" cy="1610710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4A24330-4EA7-44B6-9C74-DB98D98D6F7E}"/>
                </a:ext>
              </a:extLst>
            </p:cNvPr>
            <p:cNvSpPr/>
            <p:nvPr/>
          </p:nvSpPr>
          <p:spPr>
            <a:xfrm>
              <a:off x="3258207" y="3429000"/>
              <a:ext cx="6695090" cy="296129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3D4936-3D75-466F-B7CE-83C0330688F5}"/>
                </a:ext>
              </a:extLst>
            </p:cNvPr>
            <p:cNvSpPr/>
            <p:nvPr/>
          </p:nvSpPr>
          <p:spPr>
            <a:xfrm>
              <a:off x="9364719" y="1805156"/>
              <a:ext cx="667407" cy="296129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1949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6C05805-9568-4FBA-B4BB-0D4860333D61}"/>
              </a:ext>
            </a:extLst>
          </p:cNvPr>
          <p:cNvGrpSpPr/>
          <p:nvPr/>
        </p:nvGrpSpPr>
        <p:grpSpPr>
          <a:xfrm>
            <a:off x="1540641" y="228600"/>
            <a:ext cx="8638674" cy="6400800"/>
            <a:chOff x="1540641" y="228600"/>
            <a:chExt cx="8638674" cy="6400800"/>
          </a:xfrm>
        </p:grpSpPr>
        <p:pic>
          <p:nvPicPr>
            <p:cNvPr id="3" name="Picture 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413C8EC1-8AE9-3956-455A-BBC4EDB1A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0641" y="228600"/>
              <a:ext cx="8638674" cy="64008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FB4FA6A-60DD-442D-9409-C6771252415B}"/>
                </a:ext>
              </a:extLst>
            </p:cNvPr>
            <p:cNvSpPr/>
            <p:nvPr/>
          </p:nvSpPr>
          <p:spPr>
            <a:xfrm>
              <a:off x="5002925" y="5489026"/>
              <a:ext cx="2175641" cy="805355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4A24330-4EA7-44B6-9C74-DB98D98D6F7E}"/>
                </a:ext>
              </a:extLst>
            </p:cNvPr>
            <p:cNvSpPr/>
            <p:nvPr/>
          </p:nvSpPr>
          <p:spPr>
            <a:xfrm>
              <a:off x="3268717" y="3428999"/>
              <a:ext cx="6442842" cy="733097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3D4936-3D75-466F-B7CE-83C0330688F5}"/>
                </a:ext>
              </a:extLst>
            </p:cNvPr>
            <p:cNvSpPr/>
            <p:nvPr/>
          </p:nvSpPr>
          <p:spPr>
            <a:xfrm>
              <a:off x="9364719" y="2102068"/>
              <a:ext cx="262757" cy="1326931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E829669-7D55-46E3-8878-B63E3E2A9321}"/>
                </a:ext>
              </a:extLst>
            </p:cNvPr>
            <p:cNvSpPr/>
            <p:nvPr/>
          </p:nvSpPr>
          <p:spPr>
            <a:xfrm>
              <a:off x="9517120" y="2317531"/>
              <a:ext cx="194440" cy="1326931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2681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BEDE600-9705-48D4-BB8B-0C5780FB1AAE}"/>
              </a:ext>
            </a:extLst>
          </p:cNvPr>
          <p:cNvGrpSpPr/>
          <p:nvPr/>
        </p:nvGrpSpPr>
        <p:grpSpPr>
          <a:xfrm>
            <a:off x="1540641" y="228600"/>
            <a:ext cx="8638674" cy="6400800"/>
            <a:chOff x="1540641" y="228600"/>
            <a:chExt cx="8638674" cy="6400800"/>
          </a:xfrm>
        </p:grpSpPr>
        <p:pic>
          <p:nvPicPr>
            <p:cNvPr id="3" name="Picture 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413C8EC1-8AE9-3956-455A-BBC4EDB1A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0641" y="228600"/>
              <a:ext cx="8638674" cy="64008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FB4FA6A-60DD-442D-9409-C6771252415B}"/>
                </a:ext>
              </a:extLst>
            </p:cNvPr>
            <p:cNvSpPr/>
            <p:nvPr/>
          </p:nvSpPr>
          <p:spPr>
            <a:xfrm>
              <a:off x="3626071" y="5489026"/>
              <a:ext cx="1376854" cy="805355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4A24330-4EA7-44B6-9C74-DB98D98D6F7E}"/>
                </a:ext>
              </a:extLst>
            </p:cNvPr>
            <p:cNvSpPr/>
            <p:nvPr/>
          </p:nvSpPr>
          <p:spPr>
            <a:xfrm>
              <a:off x="3268717" y="3398781"/>
              <a:ext cx="6442842" cy="805355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3D4936-3D75-466F-B7CE-83C0330688F5}"/>
                </a:ext>
              </a:extLst>
            </p:cNvPr>
            <p:cNvSpPr/>
            <p:nvPr/>
          </p:nvSpPr>
          <p:spPr>
            <a:xfrm>
              <a:off x="9364719" y="2102068"/>
              <a:ext cx="262757" cy="1326931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E829669-7D55-46E3-8878-B63E3E2A9321}"/>
                </a:ext>
              </a:extLst>
            </p:cNvPr>
            <p:cNvSpPr/>
            <p:nvPr/>
          </p:nvSpPr>
          <p:spPr>
            <a:xfrm>
              <a:off x="9517120" y="2317531"/>
              <a:ext cx="194440" cy="1326931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6925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8D15D7-BAB2-43F6-8C8E-91D1C0EEE6F9}"/>
              </a:ext>
            </a:extLst>
          </p:cNvPr>
          <p:cNvGrpSpPr/>
          <p:nvPr/>
        </p:nvGrpSpPr>
        <p:grpSpPr>
          <a:xfrm>
            <a:off x="1540641" y="122584"/>
            <a:ext cx="8638674" cy="6400800"/>
            <a:chOff x="1540641" y="175592"/>
            <a:chExt cx="8638674" cy="6400800"/>
          </a:xfrm>
        </p:grpSpPr>
        <p:pic>
          <p:nvPicPr>
            <p:cNvPr id="3" name="Picture 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413C8EC1-8AE9-3956-455A-BBC4EDB1A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0641" y="175592"/>
              <a:ext cx="8638674" cy="64008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FB4FA6A-60DD-442D-9409-C6771252415B}"/>
                </a:ext>
              </a:extLst>
            </p:cNvPr>
            <p:cNvSpPr/>
            <p:nvPr/>
          </p:nvSpPr>
          <p:spPr>
            <a:xfrm>
              <a:off x="3483707" y="3375992"/>
              <a:ext cx="5796927" cy="805355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7944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D03C12-96C7-4D59-BAFC-417B941CB03F}"/>
              </a:ext>
            </a:extLst>
          </p:cNvPr>
          <p:cNvSpPr/>
          <p:nvPr/>
        </p:nvSpPr>
        <p:spPr>
          <a:xfrm>
            <a:off x="977462" y="1818290"/>
            <a:ext cx="9984828" cy="2333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No </a:t>
            </a:r>
            <a:r>
              <a:rPr lang="en-US" sz="4800" b="1" dirty="0" err="1"/>
              <a:t>Hullicinations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313384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FF6997-B3C3-49C4-98FD-2499EFF6B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57250" y="85724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72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D03C12-96C7-4D59-BAFC-417B941CB03F}"/>
              </a:ext>
            </a:extLst>
          </p:cNvPr>
          <p:cNvSpPr/>
          <p:nvPr/>
        </p:nvSpPr>
        <p:spPr>
          <a:xfrm>
            <a:off x="977462" y="1818290"/>
            <a:ext cx="9984828" cy="2333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Knowledgebase Augmented with Medical Record Data</a:t>
            </a:r>
          </a:p>
        </p:txBody>
      </p:sp>
    </p:spTree>
    <p:extLst>
      <p:ext uri="{BB962C8B-B14F-4D97-AF65-F5344CB8AC3E}">
        <p14:creationId xmlns:p14="http://schemas.microsoft.com/office/powerpoint/2010/main" val="1756608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57A1A-FD5E-4CC3-AAB1-1BCB658F0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615"/>
            <a:ext cx="10515600" cy="1325563"/>
          </a:xfrm>
        </p:spPr>
        <p:txBody>
          <a:bodyPr/>
          <a:lstStyle/>
          <a:p>
            <a:r>
              <a:rPr lang="en-US" b="1" dirty="0"/>
              <a:t>Optum Health </a:t>
            </a:r>
          </a:p>
        </p:txBody>
      </p:sp>
      <p:sp>
        <p:nvSpPr>
          <p:cNvPr id="3" name="AutoShape 2" descr="https://www.healthpopuli.com/wp-content/uploads/2020/02/shared_icons-1-e1580930878206.png">
            <a:extLst>
              <a:ext uri="{FF2B5EF4-FFF2-40B4-BE49-F238E27FC236}">
                <a16:creationId xmlns:a16="http://schemas.microsoft.com/office/drawing/2014/main" id="{56C87803-1092-45F3-B084-78C24A8558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8FAE30-3A3A-40E7-A12B-F77C9A070F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0" t="17600" r="1450" b="10800"/>
          <a:stretch/>
        </p:blipFill>
        <p:spPr>
          <a:xfrm>
            <a:off x="201168" y="1636776"/>
            <a:ext cx="11759184" cy="4910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FEA1EA-43E7-4E0C-A4DB-5EE089FC9FB3}"/>
              </a:ext>
            </a:extLst>
          </p:cNvPr>
          <p:cNvSpPr/>
          <p:nvPr/>
        </p:nvSpPr>
        <p:spPr>
          <a:xfrm>
            <a:off x="2357628" y="2612136"/>
            <a:ext cx="7781544" cy="81686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 3.6 Million Depressed Patients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6F6534-9184-4D70-A703-E7D1892F289D}"/>
              </a:ext>
            </a:extLst>
          </p:cNvPr>
          <p:cNvSpPr/>
          <p:nvPr/>
        </p:nvSpPr>
        <p:spPr>
          <a:xfrm>
            <a:off x="2357628" y="3409792"/>
            <a:ext cx="7781544" cy="816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 </a:t>
            </a:r>
            <a:r>
              <a:rPr lang="en-US" sz="4000" b="1" dirty="0">
                <a:solidFill>
                  <a:schemeClr val="bg1"/>
                </a:solidFill>
              </a:rPr>
              <a:t>10.2 Million Treatment Episodes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35532B-8B29-413E-A27C-A679D62A7EA2}"/>
              </a:ext>
            </a:extLst>
          </p:cNvPr>
          <p:cNvSpPr/>
          <p:nvPr/>
        </p:nvSpPr>
        <p:spPr>
          <a:xfrm>
            <a:off x="2367982" y="4242572"/>
            <a:ext cx="7781544" cy="81686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 16,700 Patient Subgroups</a:t>
            </a:r>
          </a:p>
        </p:txBody>
      </p:sp>
    </p:spTree>
    <p:extLst>
      <p:ext uri="{BB962C8B-B14F-4D97-AF65-F5344CB8AC3E}">
        <p14:creationId xmlns:p14="http://schemas.microsoft.com/office/powerpoint/2010/main" val="1398855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505F386-35AC-297A-7E36-AA162F5EA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0063" y="8350501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7A268C64-020C-52F6-FF42-A7FD8D1C6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2" b="4937"/>
          <a:stretch/>
        </p:blipFill>
        <p:spPr>
          <a:xfrm>
            <a:off x="1007165" y="0"/>
            <a:ext cx="10273591" cy="68878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7323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7189C3-095A-4176-9E32-74EAD64ED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10" y="1478280"/>
            <a:ext cx="1043178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36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505F386-35AC-297A-7E36-AA162F5EA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0063" y="8350501"/>
            <a:ext cx="9144000" cy="1655762"/>
          </a:xfrm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4F1CCE-2ABA-4C55-9C8A-415534063902}"/>
              </a:ext>
            </a:extLst>
          </p:cNvPr>
          <p:cNvGrpSpPr/>
          <p:nvPr/>
        </p:nvGrpSpPr>
        <p:grpSpPr>
          <a:xfrm>
            <a:off x="880110" y="1478280"/>
            <a:ext cx="10834813" cy="4245820"/>
            <a:chOff x="880110" y="1478280"/>
            <a:chExt cx="10834813" cy="42458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A2F32C-63F3-468E-94A2-3A25B996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0110" y="1478280"/>
              <a:ext cx="10431780" cy="39014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F50860E-0BE7-47A3-8EB9-4D13A380B3F2}"/>
                </a:ext>
              </a:extLst>
            </p:cNvPr>
            <p:cNvGrpSpPr/>
            <p:nvPr/>
          </p:nvGrpSpPr>
          <p:grpSpPr>
            <a:xfrm>
              <a:off x="10537055" y="2695533"/>
              <a:ext cx="1177868" cy="3028567"/>
              <a:chOff x="10576811" y="2403989"/>
              <a:chExt cx="1177868" cy="3028567"/>
            </a:xfrm>
          </p:grpSpPr>
          <p:sp>
            <p:nvSpPr>
              <p:cNvPr id="9" name="Arrow: Left 8">
                <a:extLst>
                  <a:ext uri="{FF2B5EF4-FFF2-40B4-BE49-F238E27FC236}">
                    <a16:creationId xmlns:a16="http://schemas.microsoft.com/office/drawing/2014/main" id="{647097EC-718B-42C4-8433-B96D55F7FDFF}"/>
                  </a:ext>
                </a:extLst>
              </p:cNvPr>
              <p:cNvSpPr/>
              <p:nvPr/>
            </p:nvSpPr>
            <p:spPr>
              <a:xfrm rot="20237370">
                <a:off x="10774019" y="2403989"/>
                <a:ext cx="980660" cy="980661"/>
              </a:xfrm>
              <a:prstGeom prst="left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row: Left 9">
                <a:extLst>
                  <a:ext uri="{FF2B5EF4-FFF2-40B4-BE49-F238E27FC236}">
                    <a16:creationId xmlns:a16="http://schemas.microsoft.com/office/drawing/2014/main" id="{63A48935-925B-48B3-A554-6EE0ABF82EE2}"/>
                  </a:ext>
                </a:extLst>
              </p:cNvPr>
              <p:cNvSpPr/>
              <p:nvPr/>
            </p:nvSpPr>
            <p:spPr>
              <a:xfrm rot="2251455">
                <a:off x="10576811" y="4451895"/>
                <a:ext cx="980660" cy="980661"/>
              </a:xfrm>
              <a:prstGeom prst="left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0576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67750-06E2-4F81-8468-7A1A8A40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356" y="2785110"/>
            <a:ext cx="8008620" cy="12877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3EC81E-3BCB-4031-A20F-47E8C24BB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134" y="2457450"/>
            <a:ext cx="201168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26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48E83-372F-3A10-7B4D-A0CB1B388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D0D1A-E70A-CB17-EEC4-36F2583BF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861" y="917390"/>
            <a:ext cx="4686300" cy="4446427"/>
          </a:xfrm>
        </p:spPr>
        <p:txBody>
          <a:bodyPr anchor="ctr">
            <a:noAutofit/>
          </a:bodyPr>
          <a:lstStyle/>
          <a:p>
            <a:r>
              <a:rPr lang="en-US" sz="6600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BF28A5-3D4F-40D5-AEAC-1D381553B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57250" y="85724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02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15C69F-9F0E-7006-DC25-6CDB5FCC0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75FC43-A55E-4603-919F-9FCA089662A2}"/>
              </a:ext>
            </a:extLst>
          </p:cNvPr>
          <p:cNvGrpSpPr/>
          <p:nvPr/>
        </p:nvGrpSpPr>
        <p:grpSpPr>
          <a:xfrm>
            <a:off x="737407" y="214952"/>
            <a:ext cx="10424160" cy="5678169"/>
            <a:chOff x="668620" y="267961"/>
            <a:chExt cx="10424160" cy="56781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AA57076-91F2-42B8-9A2D-898993CA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8620" y="267961"/>
              <a:ext cx="10424160" cy="15087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721EEB-C8FB-4D27-A0D1-D1B920570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0240" y="2402830"/>
              <a:ext cx="10142220" cy="3543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8033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3C50BB-4AFE-D472-2F69-457FAF6EC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024C7FD4-0740-FC63-D1D5-4A3330411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4899D59-FD9E-3AB2-37F7-D1B2224EF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4253F66-FC7D-F28D-19F9-6EDC1108F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CC41026-0C5A-88FA-8C25-A14F0EDA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2CA4963D-5CCD-8129-DF0B-B08C6D787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4EC839-661C-4C94-87CC-6AB60AEBB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4800" dirty="0"/>
              <a:t>Programmers and Analysis Team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8111E2-2ADC-4D3C-838E-A1FE4B2ED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" y="2207650"/>
            <a:ext cx="10530840" cy="435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08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D422D2-15B3-4786-A674-88C837D7A950}"/>
              </a:ext>
            </a:extLst>
          </p:cNvPr>
          <p:cNvSpPr/>
          <p:nvPr/>
        </p:nvSpPr>
        <p:spPr>
          <a:xfrm>
            <a:off x="977462" y="1818290"/>
            <a:ext cx="9984828" cy="2333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Most primary clinicians do not assess risk of suicide for depressed patients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F3C9D6-04BF-49B4-B9AE-885379CB4C43}"/>
              </a:ext>
            </a:extLst>
          </p:cNvPr>
          <p:cNvSpPr txBox="1"/>
          <p:nvPr/>
        </p:nvSpPr>
        <p:spPr>
          <a:xfrm>
            <a:off x="152400" y="5984567"/>
            <a:ext cx="118871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Leavey G, Mallon S, </a:t>
            </a:r>
            <a:r>
              <a:rPr lang="en-US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Rondon-Sulbaran</a:t>
            </a:r>
            <a:r>
              <a:rPr lang="en-US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J, Galway K, </a:t>
            </a:r>
            <a:r>
              <a:rPr lang="en-US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Rosato</a:t>
            </a:r>
            <a:r>
              <a:rPr lang="en-US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M, Hughes L. The failure of suicide prevention in primary care: family and GP perspectives - a qualitative study. BMC Psychiatry. 2017 Nov 21;17(1):369. doi: 10.1186/s12888-017-1508-7. PMID: 29157221; PMCID: PMC5697339.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076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D422D2-15B3-4786-A674-88C837D7A950}"/>
              </a:ext>
            </a:extLst>
          </p:cNvPr>
          <p:cNvSpPr/>
          <p:nvPr/>
        </p:nvSpPr>
        <p:spPr>
          <a:xfrm>
            <a:off x="977462" y="1818290"/>
            <a:ext cx="9984828" cy="2333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Often bipolar depression is misdiagnosed as major depressive disorder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F3C9D6-04BF-49B4-B9AE-885379CB4C43}"/>
              </a:ext>
            </a:extLst>
          </p:cNvPr>
          <p:cNvSpPr txBox="1"/>
          <p:nvPr/>
        </p:nvSpPr>
        <p:spPr>
          <a:xfrm>
            <a:off x="152400" y="5984567"/>
            <a:ext cx="118871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Leavey G, Mallon S, </a:t>
            </a:r>
            <a:r>
              <a:rPr lang="en-US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Rondon-Sulbaran</a:t>
            </a:r>
            <a:r>
              <a:rPr lang="en-US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J, Galway K, </a:t>
            </a:r>
            <a:r>
              <a:rPr lang="en-US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Rosato</a:t>
            </a:r>
            <a:r>
              <a:rPr lang="en-US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M, Hughes L. The failure of suicide prevention in primary care: family and GP perspectives - a qualitative study. BMC Psychiatry. 2017 Nov 21;17(1):369. doi: 10.1186/s12888-017-1508-7. PMID: 29157221; PMCID: PMC5697339.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226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D422D2-15B3-4786-A674-88C837D7A950}"/>
              </a:ext>
            </a:extLst>
          </p:cNvPr>
          <p:cNvSpPr/>
          <p:nvPr/>
        </p:nvSpPr>
        <p:spPr>
          <a:xfrm>
            <a:off x="977462" y="1818290"/>
            <a:ext cx="9984828" cy="2333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Substance use is often not explored as cause of depression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F3C9D6-04BF-49B4-B9AE-885379CB4C43}"/>
              </a:ext>
            </a:extLst>
          </p:cNvPr>
          <p:cNvSpPr txBox="1"/>
          <p:nvPr/>
        </p:nvSpPr>
        <p:spPr>
          <a:xfrm>
            <a:off x="152400" y="5984567"/>
            <a:ext cx="118871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Campopiano</a:t>
            </a:r>
            <a:r>
              <a:rPr lang="en-US" dirty="0"/>
              <a:t> von </a:t>
            </a:r>
            <a:r>
              <a:rPr lang="en-US" dirty="0" err="1"/>
              <a:t>Klimo</a:t>
            </a:r>
            <a:r>
              <a:rPr lang="en-US" dirty="0"/>
              <a:t> M, Nolan L, Corbin M, </a:t>
            </a:r>
            <a:r>
              <a:rPr lang="en-US" dirty="0" err="1"/>
              <a:t>Farinelli</a:t>
            </a:r>
            <a:r>
              <a:rPr lang="en-US" dirty="0"/>
              <a:t> L, </a:t>
            </a:r>
            <a:r>
              <a:rPr lang="en-US" dirty="0" err="1"/>
              <a:t>Pytell</a:t>
            </a:r>
            <a:r>
              <a:rPr lang="en-US" dirty="0"/>
              <a:t> JD, Simon C, Weiss ST, Compton WM. Physician Reluctance to Intervene in Addiction: A Systematic Review. JAMA Netw Open. 2024 Jul 1;7(7):e2420837. doi: 10.1001/jamanetworkopen.2024.20837. PMID: 39018077; PMCID: PMC11255913</a:t>
            </a:r>
          </a:p>
        </p:txBody>
      </p:sp>
    </p:spTree>
    <p:extLst>
      <p:ext uri="{BB962C8B-B14F-4D97-AF65-F5344CB8AC3E}">
        <p14:creationId xmlns:p14="http://schemas.microsoft.com/office/powerpoint/2010/main" val="3750205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F3C9D6-04BF-49B4-B9AE-885379CB4C43}"/>
              </a:ext>
            </a:extLst>
          </p:cNvPr>
          <p:cNvSpPr txBox="1"/>
          <p:nvPr/>
        </p:nvSpPr>
        <p:spPr>
          <a:xfrm>
            <a:off x="152400" y="5984567"/>
            <a:ext cx="11887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Min H, Alemi F. Insights into prescribing patterns for antidepressants: an evidence-based analysis. BMC Med Inform Decis Mak. 2025 Jan 27;25(1):42. doi: 10.1186/s12911-025-02886-z. PMID: 39871264; PMCID: PMC11773954.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F6DB1E-FC60-4836-B5A3-4B1B928810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83" t="30145" r="21739" b="17101"/>
          <a:stretch/>
        </p:blipFill>
        <p:spPr>
          <a:xfrm>
            <a:off x="759695" y="186688"/>
            <a:ext cx="10672609" cy="565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83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6CD672E-C25C-4FC2-80F8-644AC44FAD49}"/>
              </a:ext>
            </a:extLst>
          </p:cNvPr>
          <p:cNvGrpSpPr/>
          <p:nvPr/>
        </p:nvGrpSpPr>
        <p:grpSpPr>
          <a:xfrm>
            <a:off x="152400" y="1818290"/>
            <a:ext cx="11887199" cy="4812608"/>
            <a:chOff x="152400" y="1818290"/>
            <a:chExt cx="11887199" cy="481260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4F3C9D6-04BF-49B4-B9AE-885379CB4C43}"/>
                </a:ext>
              </a:extLst>
            </p:cNvPr>
            <p:cNvSpPr txBox="1"/>
            <p:nvPr/>
          </p:nvSpPr>
          <p:spPr>
            <a:xfrm>
              <a:off x="152400" y="5984567"/>
              <a:ext cx="1188719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>
                  <a:effectLst/>
                  <a:latin typeface="Cambria" panose="020405030504060302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Mendlewicz</a:t>
              </a:r>
              <a:r>
                <a:rPr lang="en-US" dirty="0">
                  <a:effectLst/>
                  <a:latin typeface="Cambria" panose="020405030504060302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J. Towards achieving remission in the treatment of depression. Dialogues Clin Neurosci. 2008;10(4):371-5. Doi: 10.31887/DCNS.2008.10.4/</a:t>
              </a:r>
              <a:r>
                <a:rPr lang="en-US" dirty="0" err="1">
                  <a:effectLst/>
                  <a:latin typeface="Cambria" panose="020405030504060302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jmendlewicz</a:t>
              </a:r>
              <a:r>
                <a:rPr lang="en-US" dirty="0">
                  <a:effectLst/>
                  <a:latin typeface="Cambria" panose="020405030504060302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. PMID: 19170394; PMCID: PMC3181889</a:t>
              </a:r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3EA123B-B554-405D-B08E-8EEB07937759}"/>
                </a:ext>
              </a:extLst>
            </p:cNvPr>
            <p:cNvGrpSpPr/>
            <p:nvPr/>
          </p:nvGrpSpPr>
          <p:grpSpPr>
            <a:xfrm>
              <a:off x="977462" y="1818290"/>
              <a:ext cx="9984828" cy="2333296"/>
              <a:chOff x="977462" y="1818290"/>
              <a:chExt cx="9984828" cy="2333296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ED422D2-15B3-4786-A674-88C837D7A950}"/>
                  </a:ext>
                </a:extLst>
              </p:cNvPr>
              <p:cNvSpPr/>
              <p:nvPr/>
            </p:nvSpPr>
            <p:spPr>
              <a:xfrm>
                <a:off x="977462" y="1818290"/>
                <a:ext cx="9984828" cy="23332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/>
                  <a:t>Only </a:t>
                </a:r>
                <a:r>
                  <a:rPr lang="en-US" sz="6600" b="1" dirty="0">
                    <a:solidFill>
                      <a:schemeClr val="bg1"/>
                    </a:solidFill>
                  </a:rPr>
                  <a:t>22 to 40% </a:t>
                </a:r>
                <a:r>
                  <a:rPr lang="en-US" sz="4800" b="1" dirty="0"/>
                  <a:t> benefit from their antidepressants</a:t>
                </a: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E8FBC91-1770-41E5-B74B-6EE7A34BFAFC}"/>
                  </a:ext>
                </a:extLst>
              </p:cNvPr>
              <p:cNvSpPr/>
              <p:nvPr/>
            </p:nvSpPr>
            <p:spPr>
              <a:xfrm>
                <a:off x="2437487" y="2176099"/>
                <a:ext cx="3552496" cy="1030013"/>
              </a:xfrm>
              <a:prstGeom prst="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1611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2181</TotalTime>
  <Words>955</Words>
  <Application>Microsoft Office PowerPoint</Application>
  <PresentationFormat>Widescreen</PresentationFormat>
  <Paragraphs>70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Aptos</vt:lpstr>
      <vt:lpstr>Aptos Display</vt:lpstr>
      <vt:lpstr>Arial</vt:lpstr>
      <vt:lpstr>Cambria</vt:lpstr>
      <vt:lpstr>Office Theme</vt:lpstr>
      <vt:lpstr>AI Systems for Depression Management 5/6/2025  </vt:lpstr>
      <vt:lpstr>PowerPoint Presentation</vt:lpstr>
      <vt:lpstr>PowerPoint Presentation</vt:lpstr>
      <vt:lpstr>Programmers and Analysis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Optum Health 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Kick-Off  Evaluating Conversational Artificial Intelligence for Depression Management</dc:title>
  <dc:creator>Vladimir Franzuela Cardenas</dc:creator>
  <cp:lastModifiedBy>Farrokh Alemi</cp:lastModifiedBy>
  <cp:revision>32</cp:revision>
  <dcterms:created xsi:type="dcterms:W3CDTF">2025-03-19T18:24:51Z</dcterms:created>
  <dcterms:modified xsi:type="dcterms:W3CDTF">2025-05-08T02:47:24Z</dcterms:modified>
</cp:coreProperties>
</file>