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3"/>
  </p:notesMasterIdLst>
  <p:sldIdLst>
    <p:sldId id="392" r:id="rId2"/>
    <p:sldId id="389" r:id="rId3"/>
    <p:sldId id="393" r:id="rId4"/>
    <p:sldId id="394" r:id="rId5"/>
    <p:sldId id="395" r:id="rId6"/>
    <p:sldId id="415" r:id="rId7"/>
    <p:sldId id="416" r:id="rId8"/>
    <p:sldId id="417" r:id="rId9"/>
    <p:sldId id="418" r:id="rId10"/>
    <p:sldId id="396" r:id="rId11"/>
    <p:sldId id="419" r:id="rId12"/>
    <p:sldId id="398" r:id="rId13"/>
    <p:sldId id="399" r:id="rId14"/>
    <p:sldId id="406" r:id="rId15"/>
    <p:sldId id="420" r:id="rId16"/>
    <p:sldId id="421" r:id="rId17"/>
    <p:sldId id="407" r:id="rId18"/>
    <p:sldId id="408" r:id="rId19"/>
    <p:sldId id="409" r:id="rId20"/>
    <p:sldId id="427" r:id="rId21"/>
    <p:sldId id="410" r:id="rId22"/>
    <p:sldId id="411" r:id="rId23"/>
    <p:sldId id="422" r:id="rId24"/>
    <p:sldId id="423" r:id="rId25"/>
    <p:sldId id="424" r:id="rId26"/>
    <p:sldId id="425" r:id="rId27"/>
    <p:sldId id="426" r:id="rId28"/>
    <p:sldId id="400" r:id="rId29"/>
    <p:sldId id="402" r:id="rId30"/>
    <p:sldId id="414" r:id="rId31"/>
    <p:sldId id="26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FFCC"/>
    <a:srgbClr val="66FFCC"/>
    <a:srgbClr val="FFFF00"/>
    <a:srgbClr val="7D1219"/>
    <a:srgbClr val="006873"/>
    <a:srgbClr val="00FF00"/>
    <a:srgbClr val="FFFF66"/>
    <a:srgbClr val="FFCC33"/>
    <a:srgbClr val="006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51"/>
    <p:restoredTop sz="71141" autoAdjust="0"/>
  </p:normalViewPr>
  <p:slideViewPr>
    <p:cSldViewPr snapToGrid="0" snapToObjects="1">
      <p:cViewPr varScale="1">
        <p:scale>
          <a:sx n="35" d="100"/>
          <a:sy n="35" d="100"/>
        </p:scale>
        <p:origin x="36" y="2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9C599C-980D-4677-991A-7243B5618C91}" type="doc">
      <dgm:prSet loTypeId="urn:microsoft.com/office/officeart/2005/8/layout/funnel1" loCatId="relationship" qsTypeId="urn:microsoft.com/office/officeart/2005/8/quickstyle/simple1" qsCatId="simple" csTypeId="urn:microsoft.com/office/officeart/2005/8/colors/colorful4" csCatId="colorful" phldr="1"/>
      <dgm:spPr/>
      <dgm:t>
        <a:bodyPr/>
        <a:lstStyle/>
        <a:p>
          <a:endParaRPr lang="en-US"/>
        </a:p>
      </dgm:t>
    </dgm:pt>
    <dgm:pt modelId="{80CCEAC7-E88A-41D6-8BAE-D4B7A74FCF48}">
      <dgm:prSet phldrT="[Text]"/>
      <dgm:spPr/>
      <dgm:t>
        <a:bodyPr/>
        <a:lstStyle/>
        <a:p>
          <a:r>
            <a:rPr lang="en-US" dirty="0"/>
            <a:t>V2</a:t>
          </a:r>
        </a:p>
      </dgm:t>
    </dgm:pt>
    <dgm:pt modelId="{0658A7E1-B9F4-48FF-907F-F67B21CCE38A}" type="parTrans" cxnId="{D67F1D21-2F06-4CA5-8C22-89299A16C876}">
      <dgm:prSet/>
      <dgm:spPr/>
      <dgm:t>
        <a:bodyPr/>
        <a:lstStyle/>
        <a:p>
          <a:endParaRPr lang="en-US"/>
        </a:p>
      </dgm:t>
    </dgm:pt>
    <dgm:pt modelId="{EFB7ADDF-BBE6-4A37-848A-923D395D3D5F}" type="sibTrans" cxnId="{D67F1D21-2F06-4CA5-8C22-89299A16C876}">
      <dgm:prSet/>
      <dgm:spPr/>
      <dgm:t>
        <a:bodyPr/>
        <a:lstStyle/>
        <a:p>
          <a:endParaRPr lang="en-US"/>
        </a:p>
      </dgm:t>
    </dgm:pt>
    <dgm:pt modelId="{BDDE3BC5-A459-4A3F-A19D-E5D1947D0F08}">
      <dgm:prSet phldrT="[Text]"/>
      <dgm:spPr/>
      <dgm:t>
        <a:bodyPr/>
        <a:lstStyle/>
        <a:p>
          <a:r>
            <a:rPr lang="en-US" dirty="0"/>
            <a:t>V1</a:t>
          </a:r>
        </a:p>
      </dgm:t>
    </dgm:pt>
    <dgm:pt modelId="{748CC1F6-979E-4547-8661-8A9C4FFD5A9F}" type="parTrans" cxnId="{84F86450-B207-485B-880B-A36BEE70F549}">
      <dgm:prSet/>
      <dgm:spPr/>
      <dgm:t>
        <a:bodyPr/>
        <a:lstStyle/>
        <a:p>
          <a:endParaRPr lang="en-US"/>
        </a:p>
      </dgm:t>
    </dgm:pt>
    <dgm:pt modelId="{5569131A-7475-40DA-95F2-09868BB82941}" type="sibTrans" cxnId="{84F86450-B207-485B-880B-A36BEE70F549}">
      <dgm:prSet/>
      <dgm:spPr/>
      <dgm:t>
        <a:bodyPr/>
        <a:lstStyle/>
        <a:p>
          <a:endParaRPr lang="en-US"/>
        </a:p>
      </dgm:t>
    </dgm:pt>
    <dgm:pt modelId="{49ADD557-073B-43D2-B74B-00BA03D6F2A3}">
      <dgm:prSet phldrT="[Text]"/>
      <dgm:spPr/>
      <dgm:t>
        <a:bodyPr/>
        <a:lstStyle/>
        <a:p>
          <a:r>
            <a:rPr lang="en-US" dirty="0"/>
            <a:t>V3</a:t>
          </a:r>
        </a:p>
      </dgm:t>
    </dgm:pt>
    <dgm:pt modelId="{91B61CEB-65C1-4082-BB16-62F08561092B}" type="parTrans" cxnId="{BB40BA5B-8C5D-4A9B-A26C-58300BD3FDCE}">
      <dgm:prSet/>
      <dgm:spPr/>
      <dgm:t>
        <a:bodyPr/>
        <a:lstStyle/>
        <a:p>
          <a:endParaRPr lang="en-US"/>
        </a:p>
      </dgm:t>
    </dgm:pt>
    <dgm:pt modelId="{15CEC16A-49FD-42C5-B7DC-A380D20D3A60}" type="sibTrans" cxnId="{BB40BA5B-8C5D-4A9B-A26C-58300BD3FDCE}">
      <dgm:prSet/>
      <dgm:spPr/>
      <dgm:t>
        <a:bodyPr/>
        <a:lstStyle/>
        <a:p>
          <a:endParaRPr lang="en-US"/>
        </a:p>
      </dgm:t>
    </dgm:pt>
    <dgm:pt modelId="{06C3A0CC-69DC-4E04-B9FD-2B985264AA7E}">
      <dgm:prSet phldrT="[Text]"/>
      <dgm:spPr/>
      <dgm:t>
        <a:bodyPr/>
        <a:lstStyle/>
        <a:p>
          <a:r>
            <a:rPr lang="en-US" dirty="0"/>
            <a:t>V1</a:t>
          </a:r>
        </a:p>
      </dgm:t>
    </dgm:pt>
    <dgm:pt modelId="{DA305D0D-147D-4BDA-AE29-0ECB951A6981}" type="parTrans" cxnId="{E899376A-DA24-4CBD-8742-D2C7BA46A514}">
      <dgm:prSet/>
      <dgm:spPr/>
      <dgm:t>
        <a:bodyPr/>
        <a:lstStyle/>
        <a:p>
          <a:endParaRPr lang="en-US"/>
        </a:p>
      </dgm:t>
    </dgm:pt>
    <dgm:pt modelId="{A5FF8102-736B-44FF-AFB9-101FF97B138C}" type="sibTrans" cxnId="{E899376A-DA24-4CBD-8742-D2C7BA46A514}">
      <dgm:prSet/>
      <dgm:spPr/>
      <dgm:t>
        <a:bodyPr/>
        <a:lstStyle/>
        <a:p>
          <a:endParaRPr lang="en-US"/>
        </a:p>
      </dgm:t>
    </dgm:pt>
    <dgm:pt modelId="{DA27BF77-ADCE-4750-8A9A-B7549878D86B}" type="pres">
      <dgm:prSet presAssocID="{E49C599C-980D-4677-991A-7243B5618C91}" presName="Name0" presStyleCnt="0">
        <dgm:presLayoutVars>
          <dgm:chMax val="4"/>
          <dgm:resizeHandles val="exact"/>
        </dgm:presLayoutVars>
      </dgm:prSet>
      <dgm:spPr/>
    </dgm:pt>
    <dgm:pt modelId="{BF867805-E59B-49A8-B169-35C3CB2D896D}" type="pres">
      <dgm:prSet presAssocID="{E49C599C-980D-4677-991A-7243B5618C91}" presName="ellipse" presStyleLbl="trBgShp" presStyleIdx="0" presStyleCnt="1"/>
      <dgm:spPr/>
    </dgm:pt>
    <dgm:pt modelId="{50F95882-6FDA-454C-B2B5-0338AC3812E5}" type="pres">
      <dgm:prSet presAssocID="{E49C599C-980D-4677-991A-7243B5618C91}" presName="arrow1" presStyleLbl="fgShp" presStyleIdx="0" presStyleCnt="1"/>
      <dgm:spPr/>
    </dgm:pt>
    <dgm:pt modelId="{E419C34E-A429-4764-9346-E13ABC0B4633}" type="pres">
      <dgm:prSet presAssocID="{E49C599C-980D-4677-991A-7243B5618C91}" presName="rectangle" presStyleLbl="revTx" presStyleIdx="0" presStyleCnt="1">
        <dgm:presLayoutVars>
          <dgm:bulletEnabled val="1"/>
        </dgm:presLayoutVars>
      </dgm:prSet>
      <dgm:spPr/>
    </dgm:pt>
    <dgm:pt modelId="{06E27129-7FB7-4D2C-B0CC-B8BACAB1E49C}" type="pres">
      <dgm:prSet presAssocID="{BDDE3BC5-A459-4A3F-A19D-E5D1947D0F08}" presName="item1" presStyleLbl="node1" presStyleIdx="0" presStyleCnt="3">
        <dgm:presLayoutVars>
          <dgm:bulletEnabled val="1"/>
        </dgm:presLayoutVars>
      </dgm:prSet>
      <dgm:spPr/>
    </dgm:pt>
    <dgm:pt modelId="{C4D2E98D-F417-41B5-8471-E20563A8C3F2}" type="pres">
      <dgm:prSet presAssocID="{49ADD557-073B-43D2-B74B-00BA03D6F2A3}" presName="item2" presStyleLbl="node1" presStyleIdx="1" presStyleCnt="3">
        <dgm:presLayoutVars>
          <dgm:bulletEnabled val="1"/>
        </dgm:presLayoutVars>
      </dgm:prSet>
      <dgm:spPr/>
    </dgm:pt>
    <dgm:pt modelId="{A31224E0-7913-4871-ACCF-5E2BA4C51BDA}" type="pres">
      <dgm:prSet presAssocID="{06C3A0CC-69DC-4E04-B9FD-2B985264AA7E}" presName="item3" presStyleLbl="node1" presStyleIdx="2" presStyleCnt="3">
        <dgm:presLayoutVars>
          <dgm:bulletEnabled val="1"/>
        </dgm:presLayoutVars>
      </dgm:prSet>
      <dgm:spPr/>
    </dgm:pt>
    <dgm:pt modelId="{9B7C8ED1-3ECA-4D0D-96B2-32FEFFBEF0D6}" type="pres">
      <dgm:prSet presAssocID="{E49C599C-980D-4677-991A-7243B5618C91}" presName="funnel" presStyleLbl="trAlignAcc1" presStyleIdx="0" presStyleCnt="1" custLinFactNeighborY="-893"/>
      <dgm:spPr/>
    </dgm:pt>
  </dgm:ptLst>
  <dgm:cxnLst>
    <dgm:cxn modelId="{D67F1D21-2F06-4CA5-8C22-89299A16C876}" srcId="{E49C599C-980D-4677-991A-7243B5618C91}" destId="{80CCEAC7-E88A-41D6-8BAE-D4B7A74FCF48}" srcOrd="0" destOrd="0" parTransId="{0658A7E1-B9F4-48FF-907F-F67B21CCE38A}" sibTransId="{EFB7ADDF-BBE6-4A37-848A-923D395D3D5F}"/>
    <dgm:cxn modelId="{EA062225-4C85-401E-9412-597562FC8ABC}" type="presOf" srcId="{E49C599C-980D-4677-991A-7243B5618C91}" destId="{DA27BF77-ADCE-4750-8A9A-B7549878D86B}" srcOrd="0" destOrd="0" presId="urn:microsoft.com/office/officeart/2005/8/layout/funnel1"/>
    <dgm:cxn modelId="{BB40BA5B-8C5D-4A9B-A26C-58300BD3FDCE}" srcId="{E49C599C-980D-4677-991A-7243B5618C91}" destId="{49ADD557-073B-43D2-B74B-00BA03D6F2A3}" srcOrd="2" destOrd="0" parTransId="{91B61CEB-65C1-4082-BB16-62F08561092B}" sibTransId="{15CEC16A-49FD-42C5-B7DC-A380D20D3A60}"/>
    <dgm:cxn modelId="{2DB27F63-C5D9-4FB1-B6B7-9716B45E861C}" type="presOf" srcId="{06C3A0CC-69DC-4E04-B9FD-2B985264AA7E}" destId="{E419C34E-A429-4764-9346-E13ABC0B4633}" srcOrd="0" destOrd="0" presId="urn:microsoft.com/office/officeart/2005/8/layout/funnel1"/>
    <dgm:cxn modelId="{E899376A-DA24-4CBD-8742-D2C7BA46A514}" srcId="{E49C599C-980D-4677-991A-7243B5618C91}" destId="{06C3A0CC-69DC-4E04-B9FD-2B985264AA7E}" srcOrd="3" destOrd="0" parTransId="{DA305D0D-147D-4BDA-AE29-0ECB951A6981}" sibTransId="{A5FF8102-736B-44FF-AFB9-101FF97B138C}"/>
    <dgm:cxn modelId="{16720D4F-F4AD-47A2-BD19-9CAC196DBD91}" type="presOf" srcId="{49ADD557-073B-43D2-B74B-00BA03D6F2A3}" destId="{06E27129-7FB7-4D2C-B0CC-B8BACAB1E49C}" srcOrd="0" destOrd="0" presId="urn:microsoft.com/office/officeart/2005/8/layout/funnel1"/>
    <dgm:cxn modelId="{84F86450-B207-485B-880B-A36BEE70F549}" srcId="{E49C599C-980D-4677-991A-7243B5618C91}" destId="{BDDE3BC5-A459-4A3F-A19D-E5D1947D0F08}" srcOrd="1" destOrd="0" parTransId="{748CC1F6-979E-4547-8661-8A9C4FFD5A9F}" sibTransId="{5569131A-7475-40DA-95F2-09868BB82941}"/>
    <dgm:cxn modelId="{2E190D73-5468-4223-B6FB-461904351E8C}" type="presOf" srcId="{BDDE3BC5-A459-4A3F-A19D-E5D1947D0F08}" destId="{C4D2E98D-F417-41B5-8471-E20563A8C3F2}" srcOrd="0" destOrd="0" presId="urn:microsoft.com/office/officeart/2005/8/layout/funnel1"/>
    <dgm:cxn modelId="{5FD85692-23F9-46FD-8E98-D33E7BC88BB1}" type="presOf" srcId="{80CCEAC7-E88A-41D6-8BAE-D4B7A74FCF48}" destId="{A31224E0-7913-4871-ACCF-5E2BA4C51BDA}" srcOrd="0" destOrd="0" presId="urn:microsoft.com/office/officeart/2005/8/layout/funnel1"/>
    <dgm:cxn modelId="{328FCCFF-BEEC-481D-9855-BCEB4BB964CF}" type="presParOf" srcId="{DA27BF77-ADCE-4750-8A9A-B7549878D86B}" destId="{BF867805-E59B-49A8-B169-35C3CB2D896D}" srcOrd="0" destOrd="0" presId="urn:microsoft.com/office/officeart/2005/8/layout/funnel1"/>
    <dgm:cxn modelId="{1DAE3246-92A3-4086-BE6D-F66F3303E618}" type="presParOf" srcId="{DA27BF77-ADCE-4750-8A9A-B7549878D86B}" destId="{50F95882-6FDA-454C-B2B5-0338AC3812E5}" srcOrd="1" destOrd="0" presId="urn:microsoft.com/office/officeart/2005/8/layout/funnel1"/>
    <dgm:cxn modelId="{625BD314-3262-4F15-AD2C-A1EABB3D5175}" type="presParOf" srcId="{DA27BF77-ADCE-4750-8A9A-B7549878D86B}" destId="{E419C34E-A429-4764-9346-E13ABC0B4633}" srcOrd="2" destOrd="0" presId="urn:microsoft.com/office/officeart/2005/8/layout/funnel1"/>
    <dgm:cxn modelId="{762134C3-1A71-4946-9584-62AFD6D1A50A}" type="presParOf" srcId="{DA27BF77-ADCE-4750-8A9A-B7549878D86B}" destId="{06E27129-7FB7-4D2C-B0CC-B8BACAB1E49C}" srcOrd="3" destOrd="0" presId="urn:microsoft.com/office/officeart/2005/8/layout/funnel1"/>
    <dgm:cxn modelId="{E12DA914-51B6-4D1E-A83D-68563D6CF23D}" type="presParOf" srcId="{DA27BF77-ADCE-4750-8A9A-B7549878D86B}" destId="{C4D2E98D-F417-41B5-8471-E20563A8C3F2}" srcOrd="4" destOrd="0" presId="urn:microsoft.com/office/officeart/2005/8/layout/funnel1"/>
    <dgm:cxn modelId="{A552935C-3D92-4E8B-A2B6-526BB938742C}" type="presParOf" srcId="{DA27BF77-ADCE-4750-8A9A-B7549878D86B}" destId="{A31224E0-7913-4871-ACCF-5E2BA4C51BDA}" srcOrd="5" destOrd="0" presId="urn:microsoft.com/office/officeart/2005/8/layout/funnel1"/>
    <dgm:cxn modelId="{B82A0F71-BC50-42D5-9A91-966BDD467496}" type="presParOf" srcId="{DA27BF77-ADCE-4750-8A9A-B7549878D86B}" destId="{9B7C8ED1-3ECA-4D0D-96B2-32FEFFBEF0D6}"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67805-E59B-49A8-B169-35C3CB2D896D}">
      <dsp:nvSpPr>
        <dsp:cNvPr id="0" name=""/>
        <dsp:cNvSpPr/>
      </dsp:nvSpPr>
      <dsp:spPr>
        <a:xfrm>
          <a:off x="2740828" y="262804"/>
          <a:ext cx="5215661" cy="1811330"/>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F95882-6FDA-454C-B2B5-0338AC3812E5}">
      <dsp:nvSpPr>
        <dsp:cNvPr id="0" name=""/>
        <dsp:cNvSpPr/>
      </dsp:nvSpPr>
      <dsp:spPr>
        <a:xfrm>
          <a:off x="4851352" y="4698138"/>
          <a:ext cx="1010787" cy="646903"/>
        </a:xfrm>
        <a:prstGeom prst="downArrow">
          <a:avLst/>
        </a:prstGeom>
        <a:solidFill>
          <a:schemeClr val="accent4">
            <a:tint val="4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19C34E-A429-4764-9346-E13ABC0B4633}">
      <dsp:nvSpPr>
        <dsp:cNvPr id="0" name=""/>
        <dsp:cNvSpPr/>
      </dsp:nvSpPr>
      <dsp:spPr>
        <a:xfrm>
          <a:off x="2930856" y="5215661"/>
          <a:ext cx="4851778" cy="121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305816" rIns="305816" bIns="305816" numCol="1" spcCol="1270" anchor="ctr" anchorCtr="0">
          <a:noAutofit/>
        </a:bodyPr>
        <a:lstStyle/>
        <a:p>
          <a:pPr marL="0" lvl="0" indent="0" algn="ctr" defTabSz="1911350">
            <a:lnSpc>
              <a:spcPct val="90000"/>
            </a:lnSpc>
            <a:spcBef>
              <a:spcPct val="0"/>
            </a:spcBef>
            <a:spcAft>
              <a:spcPct val="35000"/>
            </a:spcAft>
            <a:buNone/>
          </a:pPr>
          <a:r>
            <a:rPr lang="en-US" sz="4300" kern="1200" dirty="0"/>
            <a:t>V1</a:t>
          </a:r>
        </a:p>
      </dsp:txBody>
      <dsp:txXfrm>
        <a:off x="2930856" y="5215661"/>
        <a:ext cx="4851778" cy="1212944"/>
      </dsp:txXfrm>
    </dsp:sp>
    <dsp:sp modelId="{06E27129-7FB7-4D2C-B0CC-B8BACAB1E49C}">
      <dsp:nvSpPr>
        <dsp:cNvPr id="0" name=""/>
        <dsp:cNvSpPr/>
      </dsp:nvSpPr>
      <dsp:spPr>
        <a:xfrm>
          <a:off x="4637065" y="2214028"/>
          <a:ext cx="1819416" cy="1819416"/>
        </a:xfrm>
        <a:prstGeom prst="ellipse">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V3</a:t>
          </a:r>
        </a:p>
      </dsp:txBody>
      <dsp:txXfrm>
        <a:off x="4903512" y="2480475"/>
        <a:ext cx="1286522" cy="1286522"/>
      </dsp:txXfrm>
    </dsp:sp>
    <dsp:sp modelId="{C4D2E98D-F417-41B5-8471-E20563A8C3F2}">
      <dsp:nvSpPr>
        <dsp:cNvPr id="0" name=""/>
        <dsp:cNvSpPr/>
      </dsp:nvSpPr>
      <dsp:spPr>
        <a:xfrm>
          <a:off x="3335171" y="849061"/>
          <a:ext cx="1819416" cy="1819416"/>
        </a:xfrm>
        <a:prstGeom prst="ellipse">
          <a:avLst/>
        </a:prstGeom>
        <a:solidFill>
          <a:schemeClr val="accent4">
            <a:hueOff val="9502298"/>
            <a:satOff val="-10997"/>
            <a:lumOff val="-745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V1</a:t>
          </a:r>
        </a:p>
      </dsp:txBody>
      <dsp:txXfrm>
        <a:off x="3601618" y="1115508"/>
        <a:ext cx="1286522" cy="1286522"/>
      </dsp:txXfrm>
    </dsp:sp>
    <dsp:sp modelId="{A31224E0-7913-4871-ACCF-5E2BA4C51BDA}">
      <dsp:nvSpPr>
        <dsp:cNvPr id="0" name=""/>
        <dsp:cNvSpPr/>
      </dsp:nvSpPr>
      <dsp:spPr>
        <a:xfrm>
          <a:off x="5195020" y="409166"/>
          <a:ext cx="1819416" cy="1819416"/>
        </a:xfrm>
        <a:prstGeom prst="ellipse">
          <a:avLst/>
        </a:prstGeom>
        <a:solidFill>
          <a:schemeClr val="accent4">
            <a:hueOff val="19004595"/>
            <a:satOff val="-21993"/>
            <a:lumOff val="-1490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V2</a:t>
          </a:r>
        </a:p>
      </dsp:txBody>
      <dsp:txXfrm>
        <a:off x="5461467" y="675613"/>
        <a:ext cx="1286522" cy="1286522"/>
      </dsp:txXfrm>
    </dsp:sp>
    <dsp:sp modelId="{9B7C8ED1-3ECA-4D0D-96B2-32FEFFBEF0D6}">
      <dsp:nvSpPr>
        <dsp:cNvPr id="0" name=""/>
        <dsp:cNvSpPr/>
      </dsp:nvSpPr>
      <dsp:spPr>
        <a:xfrm>
          <a:off x="2526541" y="0"/>
          <a:ext cx="5660408" cy="4528326"/>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pPr/>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pPr/>
              <a:t>‹#›</a:t>
            </a:fld>
            <a:endParaRPr lang="en-US"/>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an Avatar organized by Dr. Alemi.  This section shows how you can use SAFE rule for dropping variables using likelihood ratios</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a:t>
            </a:fld>
            <a:endParaRPr lang="en-US"/>
          </a:p>
        </p:txBody>
      </p:sp>
    </p:spTree>
    <p:extLst>
      <p:ext uri="{BB962C8B-B14F-4D97-AF65-F5344CB8AC3E}">
        <p14:creationId xmlns:p14="http://schemas.microsoft.com/office/powerpoint/2010/main" val="958247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likelihood ratio of 1 is not informative. Variables that have small likelihood ratios, between two thresholds around 1, can be dropped from further analysis.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10</a:t>
            </a:fld>
            <a:endParaRPr lang="en-US"/>
          </a:p>
        </p:txBody>
      </p:sp>
    </p:spTree>
    <p:extLst>
      <p:ext uri="{BB962C8B-B14F-4D97-AF65-F5344CB8AC3E}">
        <p14:creationId xmlns:p14="http://schemas.microsoft.com/office/powerpoint/2010/main" val="2980951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same rule as LASSO regression dropping variables with absolute value of coefficient being near zero.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11</a:t>
            </a:fld>
            <a:endParaRPr lang="en-US"/>
          </a:p>
        </p:txBody>
      </p:sp>
    </p:spTree>
    <p:extLst>
      <p:ext uri="{BB962C8B-B14F-4D97-AF65-F5344CB8AC3E}">
        <p14:creationId xmlns:p14="http://schemas.microsoft.com/office/powerpoint/2010/main" val="453455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reducing the number of predictors early, SAFE rule makes it computationally possible to do regressions in high dimensional data</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12</a:t>
            </a:fld>
            <a:endParaRPr lang="en-US"/>
          </a:p>
        </p:txBody>
      </p:sp>
    </p:spTree>
    <p:extLst>
      <p:ext uri="{BB962C8B-B14F-4D97-AF65-F5344CB8AC3E}">
        <p14:creationId xmlns:p14="http://schemas.microsoft.com/office/powerpoint/2010/main" val="2831598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Start with the "All of Us" database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13</a:t>
            </a:fld>
            <a:endParaRPr lang="en-US"/>
          </a:p>
        </p:txBody>
      </p:sp>
    </p:spTree>
    <p:extLst>
      <p:ext uri="{BB962C8B-B14F-4D97-AF65-F5344CB8AC3E}">
        <p14:creationId xmlns:p14="http://schemas.microsoft.com/office/powerpoint/2010/main" val="3972361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Group the data by cases.  This should lead to 400,000 cases.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14</a:t>
            </a:fld>
            <a:endParaRPr lang="en-US"/>
          </a:p>
        </p:txBody>
      </p:sp>
    </p:spTree>
    <p:extLst>
      <p:ext uri="{BB962C8B-B14F-4D97-AF65-F5344CB8AC3E}">
        <p14:creationId xmlns:p14="http://schemas.microsoft.com/office/powerpoint/2010/main" val="1045717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you group data by cases, ignore repeated conditions. This should lead to approximately 25,000 conditions.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15</a:t>
            </a:fld>
            <a:endParaRPr lang="en-US"/>
          </a:p>
        </p:txBody>
      </p:sp>
    </p:spTree>
    <p:extLst>
      <p:ext uri="{BB962C8B-B14F-4D97-AF65-F5344CB8AC3E}">
        <p14:creationId xmlns:p14="http://schemas.microsoft.com/office/powerpoint/2010/main" val="1275845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you group the data by cases, count the number of antidepressants used by the client and whether the client responded to the antidepressant.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16</a:t>
            </a:fld>
            <a:endParaRPr lang="en-US"/>
          </a:p>
        </p:txBody>
      </p:sp>
    </p:spTree>
    <p:extLst>
      <p:ext uri="{BB962C8B-B14F-4D97-AF65-F5344CB8AC3E}">
        <p14:creationId xmlns:p14="http://schemas.microsoft.com/office/powerpoint/2010/main" val="914718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step 2 iteratively select one variable as the target variable to be predicted by other variables.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17</a:t>
            </a:fld>
            <a:endParaRPr lang="en-US"/>
          </a:p>
        </p:txBody>
      </p:sp>
    </p:spTree>
    <p:extLst>
      <p:ext uri="{BB962C8B-B14F-4D97-AF65-F5344CB8AC3E}">
        <p14:creationId xmlns:p14="http://schemas.microsoft.com/office/powerpoint/2010/main" val="1944787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step 3, calculate the likelihood ratio associated with a target variable and each of the remaining 24,999 conditions.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18</a:t>
            </a:fld>
            <a:endParaRPr lang="en-US"/>
          </a:p>
        </p:txBody>
      </p:sp>
    </p:spTree>
    <p:extLst>
      <p:ext uri="{BB962C8B-B14F-4D97-AF65-F5344CB8AC3E}">
        <p14:creationId xmlns:p14="http://schemas.microsoft.com/office/powerpoint/2010/main" val="3736605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Calculate the probability of the variable among patients who have the target condition.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19</a:t>
            </a:fld>
            <a:endParaRPr lang="en-US"/>
          </a:p>
        </p:txBody>
      </p:sp>
    </p:spTree>
    <p:extLst>
      <p:ext uri="{BB962C8B-B14F-4D97-AF65-F5344CB8AC3E}">
        <p14:creationId xmlns:p14="http://schemas.microsoft.com/office/powerpoint/2010/main" val="2368779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 rule is a statistical method used to simplify predictive models by removing irrelevant or redundant variables from a dataset.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mj-lt"/>
              <a:buNone/>
              <a:tabLst>
                <a:tab pos="457200" algn="l"/>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Then, divide this by the probability of the variable among people who do not have the target condition.  </a:t>
            </a:r>
            <a:endParaRPr lang="en-US" sz="1000" kern="1200" dirty="0">
              <a:solidFill>
                <a:schemeClr val="tx1"/>
              </a:solidFill>
              <a:latin typeface="+mn-lt"/>
              <a:ea typeface="+mn-ea"/>
              <a:cs typeface="+mn-cs"/>
            </a:endParaRPr>
          </a:p>
          <a:p>
            <a:pPr marL="0" marR="0" lvl="0" indent="0">
              <a:lnSpc>
                <a:spcPct val="107000"/>
              </a:lnSpc>
              <a:spcBef>
                <a:spcPts val="0"/>
              </a:spcBef>
              <a:spcAft>
                <a:spcPts val="0"/>
              </a:spcAft>
              <a:buFont typeface="+mj-lt"/>
              <a:buNone/>
              <a:tabLst>
                <a:tab pos="457200" algn="l"/>
              </a:tabLst>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20</a:t>
            </a:fld>
            <a:endParaRPr lang="en-US"/>
          </a:p>
        </p:txBody>
      </p:sp>
    </p:spTree>
    <p:extLst>
      <p:ext uri="{BB962C8B-B14F-4D97-AF65-F5344CB8AC3E}">
        <p14:creationId xmlns:p14="http://schemas.microsoft.com/office/powerpoint/2010/main" val="273906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two exceptions.  When there are no cases with both the variable and target being present, then the likelihood ratio is calculated as one divided by number of patients with the variable.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21</a:t>
            </a:fld>
            <a:endParaRPr lang="en-US"/>
          </a:p>
        </p:txBody>
      </p:sp>
    </p:spTree>
    <p:extLst>
      <p:ext uri="{BB962C8B-B14F-4D97-AF65-F5344CB8AC3E}">
        <p14:creationId xmlns:p14="http://schemas.microsoft.com/office/powerpoint/2010/main" val="2271546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there are no cases of variable being present and target variable being absent, then the likelihood ratio is calculated as the number of cases with the variable present.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22</a:t>
            </a:fld>
            <a:endParaRPr lang="en-US"/>
          </a:p>
        </p:txBody>
      </p:sp>
    </p:spTree>
    <p:extLst>
      <p:ext uri="{BB962C8B-B14F-4D97-AF65-F5344CB8AC3E}">
        <p14:creationId xmlns:p14="http://schemas.microsoft.com/office/powerpoint/2010/main" val="1618951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Calculate likelihood ratio by using SQL.  In step 1 you select which variable is the target.  In step 2, you assign the target variable to other rows of the data for the same person.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23</a:t>
            </a:fld>
            <a:endParaRPr lang="en-US"/>
          </a:p>
        </p:txBody>
      </p:sp>
    </p:spTree>
    <p:extLst>
      <p:ext uri="{BB962C8B-B14F-4D97-AF65-F5344CB8AC3E}">
        <p14:creationId xmlns:p14="http://schemas.microsoft.com/office/powerpoint/2010/main" val="1775847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tabLst>
                <a:tab pos="457200" algn="l"/>
              </a:tabLst>
            </a:pPr>
            <a:r>
              <a:rPr lang="en-US" sz="1200" kern="1200" dirty="0">
                <a:solidFill>
                  <a:schemeClr val="tx1"/>
                </a:solidFill>
                <a:latin typeface="+mn-lt"/>
                <a:ea typeface="+mn-ea"/>
                <a:cs typeface="+mn-cs"/>
              </a:rPr>
              <a:t>In step 3 and 4 you calculate how many times variable C and target co-occur. You also calculate how many times variable C occurs but target does not.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24</a:t>
            </a:fld>
            <a:endParaRPr lang="en-US"/>
          </a:p>
        </p:txBody>
      </p:sp>
    </p:spTree>
    <p:extLst>
      <p:ext uri="{BB962C8B-B14F-4D97-AF65-F5344CB8AC3E}">
        <p14:creationId xmlns:p14="http://schemas.microsoft.com/office/powerpoint/2010/main" val="3120472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tabLst>
                <a:tab pos="457200" algn="l"/>
              </a:tabLst>
            </a:pPr>
            <a:r>
              <a:rPr lang="en-US" sz="1200" kern="1200" dirty="0">
                <a:solidFill>
                  <a:schemeClr val="tx1"/>
                </a:solidFill>
                <a:latin typeface="+mn-lt"/>
                <a:ea typeface="+mn-ea"/>
                <a:cs typeface="+mn-cs"/>
              </a:rPr>
              <a:t>In step 5 you calculate the total times variable C occurs.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25</a:t>
            </a:fld>
            <a:endParaRPr lang="en-US"/>
          </a:p>
        </p:txBody>
      </p:sp>
    </p:spTree>
    <p:extLst>
      <p:ext uri="{BB962C8B-B14F-4D97-AF65-F5344CB8AC3E}">
        <p14:creationId xmlns:p14="http://schemas.microsoft.com/office/powerpoint/2010/main" val="770764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tabLst>
                <a:tab pos="457200" algn="l"/>
              </a:tabLst>
            </a:pPr>
            <a:r>
              <a:rPr lang="en-US" sz="1200" kern="1200" dirty="0">
                <a:solidFill>
                  <a:schemeClr val="tx1"/>
                </a:solidFill>
                <a:latin typeface="+mn-lt"/>
                <a:ea typeface="+mn-ea"/>
                <a:cs typeface="+mn-cs"/>
              </a:rPr>
              <a:t>In step 6 you calculate the likelihood ratio and its two exceptions.</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26</a:t>
            </a:fld>
            <a:endParaRPr lang="en-US"/>
          </a:p>
        </p:txBody>
      </p:sp>
    </p:spTree>
    <p:extLst>
      <p:ext uri="{BB962C8B-B14F-4D97-AF65-F5344CB8AC3E}">
        <p14:creationId xmlns:p14="http://schemas.microsoft.com/office/powerpoint/2010/main" val="3642686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tabLst>
                <a:tab pos="457200" algn="l"/>
              </a:tabLst>
            </a:pPr>
            <a:r>
              <a:rPr lang="en-US" sz="1200" kern="1200" dirty="0">
                <a:solidFill>
                  <a:schemeClr val="tx1"/>
                </a:solidFill>
                <a:latin typeface="+mn-lt"/>
                <a:ea typeface="+mn-ea"/>
                <a:cs typeface="+mn-cs"/>
              </a:rPr>
              <a:t>The full workflow includes 3 steps and creation of 6 tables.  You can erase these intermediary tables after you calculate likelihood ratios.  This workflow is repeated over the entire set of variables, which may be 25,000 variables.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27</a:t>
            </a:fld>
            <a:endParaRPr lang="en-US"/>
          </a:p>
        </p:txBody>
      </p:sp>
    </p:spTree>
    <p:extLst>
      <p:ext uri="{BB962C8B-B14F-4D97-AF65-F5344CB8AC3E}">
        <p14:creationId xmlns:p14="http://schemas.microsoft.com/office/powerpoint/2010/main" val="3595557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In step 4, we invert likelihood ratios less than 1.  For example, a ratio of one half becomes 2.  The inverted ratios represent the strength of associations for variables that reduce odds of target variable.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28</a:t>
            </a:fld>
            <a:endParaRPr lang="en-US"/>
          </a:p>
        </p:txBody>
      </p:sp>
    </p:spTree>
    <p:extLst>
      <p:ext uri="{BB962C8B-B14F-4D97-AF65-F5344CB8AC3E}">
        <p14:creationId xmlns:p14="http://schemas.microsoft.com/office/powerpoint/2010/main" val="2128385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In step 5 we rank order the strength of associations, i.e., the ratios and the inverted ratios.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29</a:t>
            </a:fld>
            <a:endParaRPr lang="en-US"/>
          </a:p>
        </p:txBody>
      </p:sp>
    </p:spTree>
    <p:extLst>
      <p:ext uri="{BB962C8B-B14F-4D97-AF65-F5344CB8AC3E}">
        <p14:creationId xmlns:p14="http://schemas.microsoft.com/office/powerpoint/2010/main" val="2684507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especially useful in reducing dimensionality and avoiding overfitting.</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a:t>
            </a:fld>
            <a:endParaRPr lang="en-US"/>
          </a:p>
        </p:txBody>
      </p:sp>
    </p:spTree>
    <p:extLst>
      <p:ext uri="{BB962C8B-B14F-4D97-AF65-F5344CB8AC3E}">
        <p14:creationId xmlns:p14="http://schemas.microsoft.com/office/powerpoint/2010/main" val="2757594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In step 6, we select the top n conditions and ignore the remaining variables.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30</a:t>
            </a:fld>
            <a:endParaRPr lang="en-US"/>
          </a:p>
        </p:txBody>
      </p:sp>
    </p:spTree>
    <p:extLst>
      <p:ext uri="{BB962C8B-B14F-4D97-AF65-F5344CB8AC3E}">
        <p14:creationId xmlns:p14="http://schemas.microsoft.com/office/powerpoint/2010/main" val="1548522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baseline="0" dirty="0">
                <a:solidFill>
                  <a:srgbClr val="FF0000"/>
                </a:solidFill>
              </a:rPr>
              <a:t>SQL can be used to implement Safe Rule using likelihood ratios.</a:t>
            </a:r>
            <a:endParaRPr lang="en-US" b="0"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31</a:t>
            </a:fld>
            <a:endParaRPr lang="en-US"/>
          </a:p>
        </p:txBody>
      </p:sp>
    </p:spTree>
    <p:extLst>
      <p:ext uri="{BB962C8B-B14F-4D97-AF65-F5344CB8AC3E}">
        <p14:creationId xmlns:p14="http://schemas.microsoft.com/office/powerpoint/2010/main" val="2948649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 rule screens variables based on correlation of the variable with the dependent variable.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4</a:t>
            </a:fld>
            <a:endParaRPr lang="en-US"/>
          </a:p>
        </p:txBody>
      </p:sp>
    </p:spTree>
    <p:extLst>
      <p:ext uri="{BB962C8B-B14F-4D97-AF65-F5344CB8AC3E}">
        <p14:creationId xmlns:p14="http://schemas.microsoft.com/office/powerpoint/2010/main" val="3490799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preferred approach is to drop variables not based on correlations but based on likelihood ratios.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5</a:t>
            </a:fld>
            <a:endParaRPr lang="en-US"/>
          </a:p>
        </p:txBody>
      </p:sp>
    </p:spTree>
    <p:extLst>
      <p:ext uri="{BB962C8B-B14F-4D97-AF65-F5344CB8AC3E}">
        <p14:creationId xmlns:p14="http://schemas.microsoft.com/office/powerpoint/2010/main" val="1147128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EF0FF"/>
                </a:solidFill>
                <a:effectLst/>
                <a:latin typeface="Google Sans"/>
              </a:rPr>
              <a:t>Suppose we are regressing the dependent variable T on condition c.  The exponentiated coefficient beta, for condition c, represents the change in odds of T when variable C is present.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6</a:t>
            </a:fld>
            <a:endParaRPr lang="en-US"/>
          </a:p>
        </p:txBody>
      </p:sp>
    </p:spTree>
    <p:extLst>
      <p:ext uri="{BB962C8B-B14F-4D97-AF65-F5344CB8AC3E}">
        <p14:creationId xmlns:p14="http://schemas.microsoft.com/office/powerpoint/2010/main" val="3276719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EF0FF"/>
                </a:solidFill>
                <a:effectLst/>
                <a:latin typeface="Google Sans"/>
              </a:rPr>
              <a:t>The likelihood ratio also represents the change in odds of the target variable T when predictor variable C is present.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7</a:t>
            </a:fld>
            <a:endParaRPr lang="en-US"/>
          </a:p>
        </p:txBody>
      </p:sp>
    </p:spTree>
    <p:extLst>
      <p:ext uri="{BB962C8B-B14F-4D97-AF65-F5344CB8AC3E}">
        <p14:creationId xmlns:p14="http://schemas.microsoft.com/office/powerpoint/2010/main" val="628588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EF0FF"/>
                </a:solidFill>
                <a:effectLst/>
                <a:latin typeface="Google Sans"/>
              </a:rPr>
              <a:t>This assumes that condition C is independent from other conditions, i.e., we are examining a linear logistic regression.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8</a:t>
            </a:fld>
            <a:endParaRPr lang="en-US"/>
          </a:p>
        </p:txBody>
      </p:sp>
    </p:spTree>
    <p:extLst>
      <p:ext uri="{BB962C8B-B14F-4D97-AF65-F5344CB8AC3E}">
        <p14:creationId xmlns:p14="http://schemas.microsoft.com/office/powerpoint/2010/main" val="871914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EF0FF"/>
                </a:solidFill>
                <a:effectLst/>
                <a:latin typeface="Google Sans"/>
              </a:rPr>
              <a:t>If this assumption is not met then the relationship is approximate.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9</a:t>
            </a:fld>
            <a:endParaRPr lang="en-US"/>
          </a:p>
        </p:txBody>
      </p:sp>
    </p:spTree>
    <p:extLst>
      <p:ext uri="{BB962C8B-B14F-4D97-AF65-F5344CB8AC3E}">
        <p14:creationId xmlns:p14="http://schemas.microsoft.com/office/powerpoint/2010/main" val="3015471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GMUgreengold.eps">
            <a:extLst>
              <a:ext uri="{FF2B5EF4-FFF2-40B4-BE49-F238E27FC236}">
                <a16:creationId xmlns:a16="http://schemas.microsoft.com/office/drawing/2014/main"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34">
            <a:extLst>
              <a:ext uri="{FF2B5EF4-FFF2-40B4-BE49-F238E27FC236}">
                <a16:creationId xmlns:a16="http://schemas.microsoft.com/office/drawing/2014/main"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a:t>Click to edit title text</a:t>
            </a:r>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a:t>Click to edit </a:t>
            </a:r>
            <a:r>
              <a:rPr lang="en-US" dirty="0" err="1"/>
              <a:t>subheader</a:t>
            </a:r>
            <a:r>
              <a:rPr lang="en-US" dirty="0"/>
              <a:t> text</a:t>
            </a:r>
          </a:p>
        </p:txBody>
      </p:sp>
    </p:spTree>
    <p:extLst>
      <p:ext uri="{BB962C8B-B14F-4D97-AF65-F5344CB8AC3E}">
        <p14:creationId xmlns:p14="http://schemas.microsoft.com/office/powerpoint/2010/main" val="14939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dirty="0"/>
              <a:t>Click to edit Master title style</a:t>
            </a:r>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8" name="Rectangle 34">
            <a:extLst>
              <a:ext uri="{FF2B5EF4-FFF2-40B4-BE49-F238E27FC236}">
                <a16:creationId xmlns:a16="http://schemas.microsoft.com/office/drawing/2014/main"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dirty="0"/>
              <a:t>Click to edit Master text styles</a:t>
            </a:r>
          </a:p>
          <a:p>
            <a:pPr lvl="1"/>
            <a:r>
              <a:rPr lang="en-US" dirty="0"/>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a:t>Drag picture to placeholder or click icon to add</a:t>
            </a:r>
            <a:endParaRPr lang="en-US" dirty="0"/>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dirty="0"/>
              <a:t>Click to 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Element (text, graphic, video)">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381000"/>
            <a:ext cx="103632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dirty="0"/>
              <a:t>Click icon to </a:t>
            </a:r>
            <a:r>
              <a:rPr lang="en-US"/>
              <a:t>add chart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34">
            <a:extLst>
              <a:ext uri="{FF2B5EF4-FFF2-40B4-BE49-F238E27FC236}">
                <a16:creationId xmlns:a16="http://schemas.microsoft.com/office/drawing/2014/main" id="{894A7767-E094-483E-9582-5A512B559400}"/>
              </a:ext>
            </a:extLst>
          </p:cNvPr>
          <p:cNvSpPr txBox="1">
            <a:spLocks/>
          </p:cNvSpPr>
          <p:nvPr/>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pPr marL="0" indent="0"/>
            <a:r>
              <a:rPr lang="en-US" sz="4800" dirty="0"/>
              <a:t>SAFE Rule Using Likelihood Ratios</a:t>
            </a:r>
          </a:p>
        </p:txBody>
      </p:sp>
      <p:sp>
        <p:nvSpPr>
          <p:cNvPr id="4" name="Text Placeholder 3"/>
          <p:cNvSpPr>
            <a:spLocks noGrp="1"/>
          </p:cNvSpPr>
          <p:nvPr>
            <p:ph type="body" sz="quarter" idx="11"/>
          </p:nvPr>
        </p:nvSpPr>
        <p:spPr>
          <a:xfrm>
            <a:off x="823912" y="3287713"/>
            <a:ext cx="6246589" cy="1362075"/>
          </a:xfrm>
        </p:spPr>
        <p:txBody>
          <a:bodyPr/>
          <a:lstStyle/>
          <a:p>
            <a:r>
              <a:rPr lang="en-US" sz="2800" dirty="0"/>
              <a:t>Farrokh Alemi, Ph.D.</a:t>
            </a:r>
          </a:p>
        </p:txBody>
      </p:sp>
    </p:spTree>
    <p:extLst>
      <p:ext uri="{BB962C8B-B14F-4D97-AF65-F5344CB8AC3E}">
        <p14:creationId xmlns:p14="http://schemas.microsoft.com/office/powerpoint/2010/main" val="2942724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EC821F9-5ABA-4BF1-9420-6FAB201923CD}"/>
              </a:ext>
            </a:extLst>
          </p:cNvPr>
          <p:cNvSpPr txBox="1"/>
          <p:nvPr/>
        </p:nvSpPr>
        <p:spPr>
          <a:xfrm>
            <a:off x="1351129" y="1405299"/>
            <a:ext cx="10044751" cy="3416320"/>
          </a:xfrm>
          <a:prstGeom prst="rect">
            <a:avLst/>
          </a:prstGeom>
          <a:noFill/>
        </p:spPr>
        <p:txBody>
          <a:bodyPr wrap="square">
            <a:spAutoFit/>
          </a:bodyPr>
          <a:lstStyle/>
          <a:p>
            <a:r>
              <a:rPr lang="en-US" sz="7200" b="1" dirty="0"/>
              <a:t>Drop Variables between Two Thresholds: Above &amp; Below 1</a:t>
            </a:r>
            <a:endParaRPr lang="en-US" sz="7200" b="1" dirty="0">
              <a:solidFill>
                <a:srgbClr val="FF0000"/>
              </a:solidFill>
            </a:endParaRPr>
          </a:p>
        </p:txBody>
      </p:sp>
    </p:spTree>
    <p:extLst>
      <p:ext uri="{BB962C8B-B14F-4D97-AF65-F5344CB8AC3E}">
        <p14:creationId xmlns:p14="http://schemas.microsoft.com/office/powerpoint/2010/main" val="3233155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EC821F9-5ABA-4BF1-9420-6FAB201923CD}"/>
              </a:ext>
            </a:extLst>
          </p:cNvPr>
          <p:cNvSpPr txBox="1"/>
          <p:nvPr/>
        </p:nvSpPr>
        <p:spPr>
          <a:xfrm>
            <a:off x="504968" y="217943"/>
            <a:ext cx="10044751" cy="1200329"/>
          </a:xfrm>
          <a:prstGeom prst="rect">
            <a:avLst/>
          </a:prstGeom>
          <a:noFill/>
        </p:spPr>
        <p:txBody>
          <a:bodyPr wrap="square">
            <a:spAutoFit/>
          </a:bodyPr>
          <a:lstStyle/>
          <a:p>
            <a:r>
              <a:rPr lang="en-US" sz="7200" b="1" dirty="0"/>
              <a:t>Drop Variables </a:t>
            </a:r>
            <a:endParaRPr lang="en-US" sz="7200" b="1" dirty="0">
              <a:solidFill>
                <a:srgbClr val="FF0000"/>
              </a:solidFill>
            </a:endParaRPr>
          </a:p>
        </p:txBody>
      </p:sp>
      <p:sp>
        <p:nvSpPr>
          <p:cNvPr id="3" name="TextBox 2">
            <a:extLst>
              <a:ext uri="{FF2B5EF4-FFF2-40B4-BE49-F238E27FC236}">
                <a16:creationId xmlns:a16="http://schemas.microsoft.com/office/drawing/2014/main" id="{43C4F5FF-7D2C-401A-AD21-9BB15ACBCD51}"/>
              </a:ext>
            </a:extLst>
          </p:cNvPr>
          <p:cNvSpPr txBox="1"/>
          <p:nvPr/>
        </p:nvSpPr>
        <p:spPr>
          <a:xfrm>
            <a:off x="807493" y="2581280"/>
            <a:ext cx="10044751" cy="1200329"/>
          </a:xfrm>
          <a:prstGeom prst="rect">
            <a:avLst/>
          </a:prstGeom>
          <a:noFill/>
        </p:spPr>
        <p:txBody>
          <a:bodyPr wrap="square">
            <a:spAutoFit/>
          </a:bodyPr>
          <a:lstStyle/>
          <a:p>
            <a:r>
              <a:rPr lang="en-US" sz="7200" b="1" dirty="0"/>
              <a:t>LASSO &amp; SAFE Rule</a:t>
            </a:r>
            <a:endParaRPr lang="en-US" sz="7200" b="1" dirty="0">
              <a:solidFill>
                <a:srgbClr val="FF0000"/>
              </a:solidFill>
            </a:endParaRPr>
          </a:p>
        </p:txBody>
      </p:sp>
    </p:spTree>
    <p:extLst>
      <p:ext uri="{BB962C8B-B14F-4D97-AF65-F5344CB8AC3E}">
        <p14:creationId xmlns:p14="http://schemas.microsoft.com/office/powerpoint/2010/main" val="2324286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EC821F9-5ABA-4BF1-9420-6FAB201923CD}"/>
              </a:ext>
            </a:extLst>
          </p:cNvPr>
          <p:cNvSpPr txBox="1"/>
          <p:nvPr/>
        </p:nvSpPr>
        <p:spPr>
          <a:xfrm>
            <a:off x="1351129" y="1405299"/>
            <a:ext cx="10044751" cy="2308324"/>
          </a:xfrm>
          <a:prstGeom prst="rect">
            <a:avLst/>
          </a:prstGeom>
          <a:noFill/>
        </p:spPr>
        <p:txBody>
          <a:bodyPr wrap="square">
            <a:spAutoFit/>
          </a:bodyPr>
          <a:lstStyle/>
          <a:p>
            <a:r>
              <a:rPr lang="en-US" sz="7200" b="1" dirty="0"/>
              <a:t>Computational Efficiency in High Dimensional Data</a:t>
            </a:r>
            <a:endParaRPr lang="en-US" sz="7200" b="1" dirty="0">
              <a:solidFill>
                <a:srgbClr val="FF0000"/>
              </a:solidFill>
            </a:endParaRPr>
          </a:p>
        </p:txBody>
      </p:sp>
    </p:spTree>
    <p:extLst>
      <p:ext uri="{BB962C8B-B14F-4D97-AF65-F5344CB8AC3E}">
        <p14:creationId xmlns:p14="http://schemas.microsoft.com/office/powerpoint/2010/main" val="2201885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EC821F9-5ABA-4BF1-9420-6FAB201923CD}"/>
              </a:ext>
            </a:extLst>
          </p:cNvPr>
          <p:cNvSpPr txBox="1"/>
          <p:nvPr/>
        </p:nvSpPr>
        <p:spPr>
          <a:xfrm>
            <a:off x="1351129" y="1405299"/>
            <a:ext cx="10044751" cy="2308324"/>
          </a:xfrm>
          <a:prstGeom prst="rect">
            <a:avLst/>
          </a:prstGeom>
          <a:noFill/>
        </p:spPr>
        <p:txBody>
          <a:bodyPr wrap="square">
            <a:spAutoFit/>
          </a:bodyPr>
          <a:lstStyle/>
          <a:p>
            <a:r>
              <a:rPr lang="en-US" sz="7200" b="1" dirty="0"/>
              <a:t>Step 1: Setup the database in All of Us </a:t>
            </a:r>
            <a:endParaRPr lang="en-US" sz="7200" b="1" dirty="0">
              <a:solidFill>
                <a:srgbClr val="FF0000"/>
              </a:solidFill>
            </a:endParaRPr>
          </a:p>
        </p:txBody>
      </p:sp>
    </p:spTree>
    <p:extLst>
      <p:ext uri="{BB962C8B-B14F-4D97-AF65-F5344CB8AC3E}">
        <p14:creationId xmlns:p14="http://schemas.microsoft.com/office/powerpoint/2010/main" val="2701847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EC821F9-5ABA-4BF1-9420-6FAB201923CD}"/>
              </a:ext>
            </a:extLst>
          </p:cNvPr>
          <p:cNvSpPr txBox="1"/>
          <p:nvPr/>
        </p:nvSpPr>
        <p:spPr>
          <a:xfrm>
            <a:off x="177421" y="80961"/>
            <a:ext cx="10044751" cy="1200329"/>
          </a:xfrm>
          <a:prstGeom prst="rect">
            <a:avLst/>
          </a:prstGeom>
          <a:noFill/>
        </p:spPr>
        <p:txBody>
          <a:bodyPr wrap="square">
            <a:spAutoFit/>
          </a:bodyPr>
          <a:lstStyle/>
          <a:p>
            <a:r>
              <a:rPr lang="en-US" sz="7200" b="1" dirty="0"/>
              <a:t>Step 1: Setup </a:t>
            </a:r>
            <a:endParaRPr lang="en-US" sz="7200" b="1" dirty="0">
              <a:solidFill>
                <a:srgbClr val="FF0000"/>
              </a:solidFill>
            </a:endParaRPr>
          </a:p>
        </p:txBody>
      </p:sp>
      <p:sp>
        <p:nvSpPr>
          <p:cNvPr id="2" name="Star: 8 Points 1">
            <a:extLst>
              <a:ext uri="{FF2B5EF4-FFF2-40B4-BE49-F238E27FC236}">
                <a16:creationId xmlns:a16="http://schemas.microsoft.com/office/drawing/2014/main" id="{BDB822A3-C868-4EB3-8054-7B71E9875AC5}"/>
              </a:ext>
            </a:extLst>
          </p:cNvPr>
          <p:cNvSpPr/>
          <p:nvPr/>
        </p:nvSpPr>
        <p:spPr>
          <a:xfrm>
            <a:off x="3236794" y="1281290"/>
            <a:ext cx="5718411" cy="5076967"/>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highlight>
                  <a:srgbClr val="FFFF99"/>
                </a:highlight>
              </a:rPr>
              <a:t>~400,000</a:t>
            </a:r>
            <a:r>
              <a:rPr lang="en-US" sz="4000" dirty="0">
                <a:highlight>
                  <a:srgbClr val="FFFF99"/>
                </a:highlight>
              </a:rPr>
              <a:t> </a:t>
            </a:r>
            <a:r>
              <a:rPr lang="en-US" sz="4000" dirty="0"/>
              <a:t>Cases</a:t>
            </a:r>
          </a:p>
          <a:p>
            <a:pPr algn="ctr"/>
            <a:endParaRPr lang="en-US" sz="4000" dirty="0"/>
          </a:p>
        </p:txBody>
      </p:sp>
    </p:spTree>
    <p:extLst>
      <p:ext uri="{BB962C8B-B14F-4D97-AF65-F5344CB8AC3E}">
        <p14:creationId xmlns:p14="http://schemas.microsoft.com/office/powerpoint/2010/main" val="939795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EC821F9-5ABA-4BF1-9420-6FAB201923CD}"/>
              </a:ext>
            </a:extLst>
          </p:cNvPr>
          <p:cNvSpPr txBox="1"/>
          <p:nvPr/>
        </p:nvSpPr>
        <p:spPr>
          <a:xfrm>
            <a:off x="177421" y="80961"/>
            <a:ext cx="10044751" cy="1200329"/>
          </a:xfrm>
          <a:prstGeom prst="rect">
            <a:avLst/>
          </a:prstGeom>
          <a:noFill/>
        </p:spPr>
        <p:txBody>
          <a:bodyPr wrap="square">
            <a:spAutoFit/>
          </a:bodyPr>
          <a:lstStyle/>
          <a:p>
            <a:r>
              <a:rPr lang="en-US" sz="7200" b="1" dirty="0"/>
              <a:t>Step 1: Setup </a:t>
            </a:r>
            <a:endParaRPr lang="en-US" sz="7200" b="1" dirty="0">
              <a:solidFill>
                <a:srgbClr val="FF0000"/>
              </a:solidFill>
            </a:endParaRPr>
          </a:p>
        </p:txBody>
      </p:sp>
      <p:sp>
        <p:nvSpPr>
          <p:cNvPr id="2" name="Star: 8 Points 1">
            <a:extLst>
              <a:ext uri="{FF2B5EF4-FFF2-40B4-BE49-F238E27FC236}">
                <a16:creationId xmlns:a16="http://schemas.microsoft.com/office/drawing/2014/main" id="{BDB822A3-C868-4EB3-8054-7B71E9875AC5}"/>
              </a:ext>
            </a:extLst>
          </p:cNvPr>
          <p:cNvSpPr/>
          <p:nvPr/>
        </p:nvSpPr>
        <p:spPr>
          <a:xfrm>
            <a:off x="3236794" y="1281290"/>
            <a:ext cx="5718411" cy="5076967"/>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highlight>
                  <a:srgbClr val="FFFF99"/>
                </a:highlight>
              </a:rPr>
              <a:t>25,000</a:t>
            </a:r>
            <a:r>
              <a:rPr lang="en-US" sz="4000" dirty="0"/>
              <a:t> Conditions </a:t>
            </a:r>
          </a:p>
          <a:p>
            <a:pPr algn="ctr"/>
            <a:r>
              <a:rPr lang="en-US" sz="4000" b="1" dirty="0">
                <a:solidFill>
                  <a:srgbClr val="FF0000"/>
                </a:solidFill>
                <a:highlight>
                  <a:srgbClr val="FFFF99"/>
                </a:highlight>
              </a:rPr>
              <a:t>~400,000</a:t>
            </a:r>
            <a:r>
              <a:rPr lang="en-US" sz="4000" dirty="0">
                <a:highlight>
                  <a:srgbClr val="FFFF99"/>
                </a:highlight>
              </a:rPr>
              <a:t> </a:t>
            </a:r>
            <a:r>
              <a:rPr lang="en-US" sz="4000" dirty="0"/>
              <a:t>Cases</a:t>
            </a:r>
          </a:p>
        </p:txBody>
      </p:sp>
    </p:spTree>
    <p:extLst>
      <p:ext uri="{BB962C8B-B14F-4D97-AF65-F5344CB8AC3E}">
        <p14:creationId xmlns:p14="http://schemas.microsoft.com/office/powerpoint/2010/main" val="2264705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EC821F9-5ABA-4BF1-9420-6FAB201923CD}"/>
              </a:ext>
            </a:extLst>
          </p:cNvPr>
          <p:cNvSpPr txBox="1"/>
          <p:nvPr/>
        </p:nvSpPr>
        <p:spPr>
          <a:xfrm>
            <a:off x="177421" y="80961"/>
            <a:ext cx="10044751" cy="1200329"/>
          </a:xfrm>
          <a:prstGeom prst="rect">
            <a:avLst/>
          </a:prstGeom>
          <a:noFill/>
        </p:spPr>
        <p:txBody>
          <a:bodyPr wrap="square">
            <a:spAutoFit/>
          </a:bodyPr>
          <a:lstStyle/>
          <a:p>
            <a:r>
              <a:rPr lang="en-US" sz="7200" b="1" dirty="0"/>
              <a:t>Step 1: Setup </a:t>
            </a:r>
            <a:endParaRPr lang="en-US" sz="7200" b="1" dirty="0">
              <a:solidFill>
                <a:srgbClr val="FF0000"/>
              </a:solidFill>
            </a:endParaRPr>
          </a:p>
        </p:txBody>
      </p:sp>
      <p:sp>
        <p:nvSpPr>
          <p:cNvPr id="2" name="Star: 8 Points 1">
            <a:extLst>
              <a:ext uri="{FF2B5EF4-FFF2-40B4-BE49-F238E27FC236}">
                <a16:creationId xmlns:a16="http://schemas.microsoft.com/office/drawing/2014/main" id="{BDB822A3-C868-4EB3-8054-7B71E9875AC5}"/>
              </a:ext>
            </a:extLst>
          </p:cNvPr>
          <p:cNvSpPr/>
          <p:nvPr/>
        </p:nvSpPr>
        <p:spPr>
          <a:xfrm>
            <a:off x="3236794" y="1281290"/>
            <a:ext cx="5718411" cy="5076967"/>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highlight>
                  <a:srgbClr val="FFFF99"/>
                </a:highlight>
              </a:rPr>
              <a:t>25,000</a:t>
            </a:r>
            <a:r>
              <a:rPr lang="en-US" sz="4000" dirty="0"/>
              <a:t> Conditions </a:t>
            </a:r>
          </a:p>
          <a:p>
            <a:pPr algn="ctr"/>
            <a:r>
              <a:rPr lang="en-US" sz="4000" b="1" dirty="0">
                <a:solidFill>
                  <a:srgbClr val="FF0000"/>
                </a:solidFill>
                <a:highlight>
                  <a:srgbClr val="FFFF99"/>
                </a:highlight>
              </a:rPr>
              <a:t>~400,000</a:t>
            </a:r>
            <a:r>
              <a:rPr lang="en-US" sz="4000" dirty="0">
                <a:highlight>
                  <a:srgbClr val="FFFF99"/>
                </a:highlight>
              </a:rPr>
              <a:t> </a:t>
            </a:r>
            <a:r>
              <a:rPr lang="en-US" sz="4000" dirty="0"/>
              <a:t>Cases</a:t>
            </a:r>
          </a:p>
          <a:p>
            <a:pPr algn="ctr"/>
            <a:r>
              <a:rPr lang="en-US" sz="4000" b="1" dirty="0">
                <a:solidFill>
                  <a:srgbClr val="FF0000"/>
                </a:solidFill>
                <a:highlight>
                  <a:srgbClr val="FFFF99"/>
                </a:highlight>
              </a:rPr>
              <a:t>2</a:t>
            </a:r>
            <a:r>
              <a:rPr lang="en-US" sz="4000" dirty="0"/>
              <a:t> History of AD</a:t>
            </a:r>
          </a:p>
        </p:txBody>
      </p:sp>
    </p:spTree>
    <p:extLst>
      <p:ext uri="{BB962C8B-B14F-4D97-AF65-F5344CB8AC3E}">
        <p14:creationId xmlns:p14="http://schemas.microsoft.com/office/powerpoint/2010/main" val="1598016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EC821F9-5ABA-4BF1-9420-6FAB201923CD}"/>
              </a:ext>
            </a:extLst>
          </p:cNvPr>
          <p:cNvSpPr txBox="1"/>
          <p:nvPr/>
        </p:nvSpPr>
        <p:spPr>
          <a:xfrm>
            <a:off x="1351129" y="1405299"/>
            <a:ext cx="10044751" cy="2308324"/>
          </a:xfrm>
          <a:prstGeom prst="rect">
            <a:avLst/>
          </a:prstGeom>
          <a:noFill/>
        </p:spPr>
        <p:txBody>
          <a:bodyPr wrap="square">
            <a:spAutoFit/>
          </a:bodyPr>
          <a:lstStyle/>
          <a:p>
            <a:r>
              <a:rPr lang="en-US" sz="7200" b="1" dirty="0"/>
              <a:t>Step 2: Set One Variable As Target</a:t>
            </a:r>
            <a:endParaRPr lang="en-US" sz="7200" b="1" dirty="0">
              <a:solidFill>
                <a:srgbClr val="FF0000"/>
              </a:solidFill>
            </a:endParaRPr>
          </a:p>
        </p:txBody>
      </p:sp>
    </p:spTree>
    <p:extLst>
      <p:ext uri="{BB962C8B-B14F-4D97-AF65-F5344CB8AC3E}">
        <p14:creationId xmlns:p14="http://schemas.microsoft.com/office/powerpoint/2010/main" val="1818191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EC821F9-5ABA-4BF1-9420-6FAB201923CD}"/>
              </a:ext>
            </a:extLst>
          </p:cNvPr>
          <p:cNvSpPr txBox="1"/>
          <p:nvPr/>
        </p:nvSpPr>
        <p:spPr>
          <a:xfrm>
            <a:off x="1351129" y="1405299"/>
            <a:ext cx="10044751" cy="2308324"/>
          </a:xfrm>
          <a:prstGeom prst="rect">
            <a:avLst/>
          </a:prstGeom>
          <a:noFill/>
        </p:spPr>
        <p:txBody>
          <a:bodyPr wrap="square">
            <a:spAutoFit/>
          </a:bodyPr>
          <a:lstStyle/>
          <a:p>
            <a:r>
              <a:rPr lang="en-US" sz="7200" b="1" dirty="0"/>
              <a:t>Step 3: Calculate the likelihood ratio</a:t>
            </a:r>
            <a:endParaRPr lang="en-US" sz="7200" b="1" dirty="0">
              <a:solidFill>
                <a:srgbClr val="FF0000"/>
              </a:solidFill>
            </a:endParaRPr>
          </a:p>
        </p:txBody>
      </p:sp>
    </p:spTree>
    <p:extLst>
      <p:ext uri="{BB962C8B-B14F-4D97-AF65-F5344CB8AC3E}">
        <p14:creationId xmlns:p14="http://schemas.microsoft.com/office/powerpoint/2010/main" val="2824091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EC821F9-5ABA-4BF1-9420-6FAB201923CD}"/>
              </a:ext>
            </a:extLst>
          </p:cNvPr>
          <p:cNvSpPr txBox="1"/>
          <p:nvPr/>
        </p:nvSpPr>
        <p:spPr>
          <a:xfrm>
            <a:off x="272956" y="0"/>
            <a:ext cx="10044751" cy="2308324"/>
          </a:xfrm>
          <a:prstGeom prst="rect">
            <a:avLst/>
          </a:prstGeom>
          <a:noFill/>
        </p:spPr>
        <p:txBody>
          <a:bodyPr wrap="square">
            <a:spAutoFit/>
          </a:bodyPr>
          <a:lstStyle/>
          <a:p>
            <a:r>
              <a:rPr lang="en-US" sz="7200" b="1" dirty="0"/>
              <a:t>Step 3: Calculate the Likelihood Ratio</a:t>
            </a:r>
            <a:endParaRPr lang="en-US" sz="7200" b="1" dirty="0">
              <a:solidFill>
                <a:srgbClr val="FF0000"/>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AE0AEB0-BB57-40DA-AAC2-CA4C45CC722E}"/>
                  </a:ext>
                </a:extLst>
              </p:cNvPr>
              <p:cNvSpPr txBox="1"/>
              <p:nvPr/>
            </p:nvSpPr>
            <p:spPr>
              <a:xfrm>
                <a:off x="1214651" y="2977179"/>
                <a:ext cx="7878170" cy="13951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1" i="0" smtClean="0">
                          <a:latin typeface="Cambria Math" panose="02040503050406030204" pitchFamily="18" charset="0"/>
                        </a:rPr>
                        <m:t>𝐋𝐑</m:t>
                      </m:r>
                      <m:r>
                        <a:rPr lang="en-US" sz="4000" b="1" i="0">
                          <a:latin typeface="Cambria Math" panose="02040503050406030204" pitchFamily="18" charset="0"/>
                        </a:rPr>
                        <m:t>=</m:t>
                      </m:r>
                      <m:f>
                        <m:fPr>
                          <m:ctrlPr>
                            <a:rPr lang="en-US" sz="4000" b="1" i="1">
                              <a:solidFill>
                                <a:srgbClr val="836967"/>
                              </a:solidFill>
                              <a:latin typeface="Cambria Math" panose="02040503050406030204" pitchFamily="18" charset="0"/>
                            </a:rPr>
                          </m:ctrlPr>
                        </m:fPr>
                        <m:num>
                          <m:r>
                            <a:rPr lang="en-US" sz="4000" b="1" i="0">
                              <a:latin typeface="Cambria Math" panose="02040503050406030204" pitchFamily="18" charset="0"/>
                            </a:rPr>
                            <m:t>𝐏</m:t>
                          </m:r>
                          <m:d>
                            <m:dPr>
                              <m:sepChr m:val="∣"/>
                              <m:ctrlPr>
                                <a:rPr lang="en-US" sz="4000" b="1" i="1">
                                  <a:solidFill>
                                    <a:srgbClr val="836967"/>
                                  </a:solidFill>
                                  <a:latin typeface="Cambria Math" panose="02040503050406030204" pitchFamily="18" charset="0"/>
                                </a:rPr>
                              </m:ctrlPr>
                            </m:dPr>
                            <m:e>
                              <m:r>
                                <a:rPr lang="en-US" sz="4000" b="1" i="0" smtClean="0">
                                  <a:latin typeface="Cambria Math" panose="02040503050406030204" pitchFamily="18" charset="0"/>
                                </a:rPr>
                                <m:t>𝐕𝐚𝐫𝐢𝐚𝐛𝐥𝐞</m:t>
                              </m:r>
                            </m:e>
                            <m:e>
                              <m:r>
                                <a:rPr lang="en-US" sz="4000" b="1" i="0" smtClean="0">
                                  <a:latin typeface="Cambria Math" panose="02040503050406030204" pitchFamily="18" charset="0"/>
                                </a:rPr>
                                <m:t>𝐓</m:t>
                              </m:r>
                              <m:r>
                                <a:rPr lang="en-US" sz="4000" b="1" i="0">
                                  <a:latin typeface="Cambria Math" panose="02040503050406030204" pitchFamily="18" charset="0"/>
                                </a:rPr>
                                <m:t>𝐚𝐫𝐠𝐞𝐭</m:t>
                              </m:r>
                            </m:e>
                          </m:d>
                        </m:num>
                        <m:den>
                          <m:r>
                            <a:rPr lang="en-US" sz="4000" b="1" i="0">
                              <a:latin typeface="Cambria Math" panose="02040503050406030204" pitchFamily="18" charset="0"/>
                            </a:rPr>
                            <m:t>𝐏</m:t>
                          </m:r>
                          <m:d>
                            <m:dPr>
                              <m:sepChr m:val="∣"/>
                              <m:ctrlPr>
                                <a:rPr lang="en-US" sz="4000" b="1" i="1">
                                  <a:solidFill>
                                    <a:srgbClr val="836967"/>
                                  </a:solidFill>
                                  <a:latin typeface="Cambria Math" panose="02040503050406030204" pitchFamily="18" charset="0"/>
                                </a:rPr>
                              </m:ctrlPr>
                            </m:dPr>
                            <m:e>
                              <m:r>
                                <a:rPr lang="en-US" sz="4000" b="1" i="0" smtClean="0">
                                  <a:latin typeface="Cambria Math" panose="02040503050406030204" pitchFamily="18" charset="0"/>
                                </a:rPr>
                                <m:t>𝐕𝐚𝐫𝐢𝐚𝐛𝐥𝐞</m:t>
                              </m:r>
                            </m:e>
                            <m:e>
                              <m:r>
                                <a:rPr lang="en-US" sz="4000" b="1" i="0" smtClean="0">
                                  <a:latin typeface="Cambria Math" panose="02040503050406030204" pitchFamily="18" charset="0"/>
                                </a:rPr>
                                <m:t>𝐍</m:t>
                              </m:r>
                              <m:r>
                                <a:rPr lang="en-US" sz="4000" b="1" i="0">
                                  <a:latin typeface="Cambria Math" panose="02040503050406030204" pitchFamily="18" charset="0"/>
                                </a:rPr>
                                <m:t>𝐨𝐭</m:t>
                              </m:r>
                              <m:r>
                                <a:rPr lang="en-US" sz="4000" b="1" i="0">
                                  <a:latin typeface="Cambria Math" panose="02040503050406030204" pitchFamily="18" charset="0"/>
                                </a:rPr>
                                <m:t> </m:t>
                              </m:r>
                              <m:r>
                                <a:rPr lang="en-US" sz="4000" b="1" i="0" smtClean="0">
                                  <a:latin typeface="Cambria Math" panose="02040503050406030204" pitchFamily="18" charset="0"/>
                                </a:rPr>
                                <m:t>𝐓</m:t>
                              </m:r>
                              <m:r>
                                <a:rPr lang="en-US" sz="4000" b="1" i="0">
                                  <a:latin typeface="Cambria Math" panose="02040503050406030204" pitchFamily="18" charset="0"/>
                                </a:rPr>
                                <m:t>𝐚𝐫𝐠𝐞𝐭</m:t>
                              </m:r>
                            </m:e>
                          </m:d>
                        </m:den>
                      </m:f>
                    </m:oMath>
                  </m:oMathPara>
                </a14:m>
                <a:endParaRPr lang="en-US" sz="4000" b="1" dirty="0"/>
              </a:p>
            </p:txBody>
          </p:sp>
        </mc:Choice>
        <mc:Fallback xmlns="">
          <p:sp>
            <p:nvSpPr>
              <p:cNvPr id="4" name="TextBox 3">
                <a:extLst>
                  <a:ext uri="{FF2B5EF4-FFF2-40B4-BE49-F238E27FC236}">
                    <a16:creationId xmlns:a16="http://schemas.microsoft.com/office/drawing/2014/main" id="{3AE0AEB0-BB57-40DA-AAC2-CA4C45CC722E}"/>
                  </a:ext>
                </a:extLst>
              </p:cNvPr>
              <p:cNvSpPr txBox="1">
                <a:spLocks noRot="1" noChangeAspect="1" noMove="1" noResize="1" noEditPoints="1" noAdjustHandles="1" noChangeArrowheads="1" noChangeShapeType="1" noTextEdit="1"/>
              </p:cNvSpPr>
              <p:nvPr/>
            </p:nvSpPr>
            <p:spPr>
              <a:xfrm>
                <a:off x="1214651" y="2977179"/>
                <a:ext cx="7878170" cy="1395190"/>
              </a:xfrm>
              <a:prstGeom prst="rect">
                <a:avLst/>
              </a:prstGeom>
              <a:blipFill>
                <a:blip r:embed="rId3"/>
                <a:stretch>
                  <a:fillRect/>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4CAE092B-A7AF-4DCE-8AF8-382A2B3AA408}"/>
              </a:ext>
            </a:extLst>
          </p:cNvPr>
          <p:cNvSpPr/>
          <p:nvPr/>
        </p:nvSpPr>
        <p:spPr>
          <a:xfrm>
            <a:off x="3261815" y="2977179"/>
            <a:ext cx="5145206" cy="62583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3939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EC821F9-5ABA-4BF1-9420-6FAB201923CD}"/>
              </a:ext>
            </a:extLst>
          </p:cNvPr>
          <p:cNvSpPr txBox="1"/>
          <p:nvPr/>
        </p:nvSpPr>
        <p:spPr>
          <a:xfrm>
            <a:off x="1351129" y="1405299"/>
            <a:ext cx="10044751" cy="2308324"/>
          </a:xfrm>
          <a:prstGeom prst="rect">
            <a:avLst/>
          </a:prstGeom>
          <a:noFill/>
        </p:spPr>
        <p:txBody>
          <a:bodyPr wrap="square">
            <a:spAutoFit/>
          </a:bodyPr>
          <a:lstStyle/>
          <a:p>
            <a:r>
              <a:rPr lang="en-US" sz="7200" b="1" dirty="0"/>
              <a:t>SAFE (Surely Adaptive Factor Elimination) </a:t>
            </a:r>
          </a:p>
        </p:txBody>
      </p:sp>
    </p:spTree>
    <p:extLst>
      <p:ext uri="{BB962C8B-B14F-4D97-AF65-F5344CB8AC3E}">
        <p14:creationId xmlns:p14="http://schemas.microsoft.com/office/powerpoint/2010/main" val="772531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EC821F9-5ABA-4BF1-9420-6FAB201923CD}"/>
              </a:ext>
            </a:extLst>
          </p:cNvPr>
          <p:cNvSpPr txBox="1"/>
          <p:nvPr/>
        </p:nvSpPr>
        <p:spPr>
          <a:xfrm>
            <a:off x="272956" y="0"/>
            <a:ext cx="10044751" cy="2308324"/>
          </a:xfrm>
          <a:prstGeom prst="rect">
            <a:avLst/>
          </a:prstGeom>
          <a:noFill/>
        </p:spPr>
        <p:txBody>
          <a:bodyPr wrap="square">
            <a:spAutoFit/>
          </a:bodyPr>
          <a:lstStyle/>
          <a:p>
            <a:r>
              <a:rPr lang="en-US" sz="7200" b="1" dirty="0"/>
              <a:t>Step 3: Calculate the Likelihood Ratio</a:t>
            </a:r>
            <a:endParaRPr lang="en-US" sz="7200" b="1" dirty="0">
              <a:solidFill>
                <a:srgbClr val="FF0000"/>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AE0AEB0-BB57-40DA-AAC2-CA4C45CC722E}"/>
                  </a:ext>
                </a:extLst>
              </p:cNvPr>
              <p:cNvSpPr txBox="1"/>
              <p:nvPr/>
            </p:nvSpPr>
            <p:spPr>
              <a:xfrm>
                <a:off x="1214651" y="2977179"/>
                <a:ext cx="7878170" cy="13951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1" i="0" smtClean="0">
                          <a:latin typeface="Cambria Math" panose="02040503050406030204" pitchFamily="18" charset="0"/>
                        </a:rPr>
                        <m:t>𝐋𝐑</m:t>
                      </m:r>
                      <m:r>
                        <a:rPr lang="en-US" sz="4000" b="1" i="0">
                          <a:latin typeface="Cambria Math" panose="02040503050406030204" pitchFamily="18" charset="0"/>
                        </a:rPr>
                        <m:t>=</m:t>
                      </m:r>
                      <m:f>
                        <m:fPr>
                          <m:ctrlPr>
                            <a:rPr lang="en-US" sz="4000" b="1" i="1">
                              <a:solidFill>
                                <a:srgbClr val="836967"/>
                              </a:solidFill>
                              <a:latin typeface="Cambria Math" panose="02040503050406030204" pitchFamily="18" charset="0"/>
                            </a:rPr>
                          </m:ctrlPr>
                        </m:fPr>
                        <m:num>
                          <m:r>
                            <a:rPr lang="en-US" sz="4000" b="1" i="0">
                              <a:latin typeface="Cambria Math" panose="02040503050406030204" pitchFamily="18" charset="0"/>
                            </a:rPr>
                            <m:t>𝐏</m:t>
                          </m:r>
                          <m:d>
                            <m:dPr>
                              <m:sepChr m:val="∣"/>
                              <m:ctrlPr>
                                <a:rPr lang="en-US" sz="4000" b="1" i="1">
                                  <a:solidFill>
                                    <a:srgbClr val="836967"/>
                                  </a:solidFill>
                                  <a:latin typeface="Cambria Math" panose="02040503050406030204" pitchFamily="18" charset="0"/>
                                </a:rPr>
                              </m:ctrlPr>
                            </m:dPr>
                            <m:e>
                              <m:r>
                                <a:rPr lang="en-US" sz="4000" b="1" i="0" smtClean="0">
                                  <a:latin typeface="Cambria Math" panose="02040503050406030204" pitchFamily="18" charset="0"/>
                                </a:rPr>
                                <m:t>𝐕𝐚𝐫𝐢𝐚𝐛𝐥𝐞</m:t>
                              </m:r>
                            </m:e>
                            <m:e>
                              <m:r>
                                <a:rPr lang="en-US" sz="4000" b="1" i="0" smtClean="0">
                                  <a:latin typeface="Cambria Math" panose="02040503050406030204" pitchFamily="18" charset="0"/>
                                </a:rPr>
                                <m:t>𝐓</m:t>
                              </m:r>
                              <m:r>
                                <a:rPr lang="en-US" sz="4000" b="1" i="0">
                                  <a:latin typeface="Cambria Math" panose="02040503050406030204" pitchFamily="18" charset="0"/>
                                </a:rPr>
                                <m:t>𝐚𝐫𝐠𝐞𝐭</m:t>
                              </m:r>
                            </m:e>
                          </m:d>
                        </m:num>
                        <m:den>
                          <m:r>
                            <a:rPr lang="en-US" sz="4000" b="1" i="0">
                              <a:latin typeface="Cambria Math" panose="02040503050406030204" pitchFamily="18" charset="0"/>
                            </a:rPr>
                            <m:t>𝐏</m:t>
                          </m:r>
                          <m:d>
                            <m:dPr>
                              <m:sepChr m:val="∣"/>
                              <m:ctrlPr>
                                <a:rPr lang="en-US" sz="4000" b="1" i="1">
                                  <a:solidFill>
                                    <a:srgbClr val="836967"/>
                                  </a:solidFill>
                                  <a:latin typeface="Cambria Math" panose="02040503050406030204" pitchFamily="18" charset="0"/>
                                </a:rPr>
                              </m:ctrlPr>
                            </m:dPr>
                            <m:e>
                              <m:r>
                                <a:rPr lang="en-US" sz="4000" b="1" i="0" smtClean="0">
                                  <a:latin typeface="Cambria Math" panose="02040503050406030204" pitchFamily="18" charset="0"/>
                                </a:rPr>
                                <m:t>𝐕𝐚𝐫𝐢𝐚𝐛𝐥𝐞</m:t>
                              </m:r>
                            </m:e>
                            <m:e>
                              <m:r>
                                <a:rPr lang="en-US" sz="4000" b="1" i="0" smtClean="0">
                                  <a:latin typeface="Cambria Math" panose="02040503050406030204" pitchFamily="18" charset="0"/>
                                </a:rPr>
                                <m:t>𝐍</m:t>
                              </m:r>
                              <m:r>
                                <a:rPr lang="en-US" sz="4000" b="1" i="0">
                                  <a:latin typeface="Cambria Math" panose="02040503050406030204" pitchFamily="18" charset="0"/>
                                </a:rPr>
                                <m:t>𝐨𝐭</m:t>
                              </m:r>
                              <m:r>
                                <a:rPr lang="en-US" sz="4000" b="1" i="0">
                                  <a:latin typeface="Cambria Math" panose="02040503050406030204" pitchFamily="18" charset="0"/>
                                </a:rPr>
                                <m:t> </m:t>
                              </m:r>
                              <m:r>
                                <a:rPr lang="en-US" sz="4000" b="1" i="0" smtClean="0">
                                  <a:latin typeface="Cambria Math" panose="02040503050406030204" pitchFamily="18" charset="0"/>
                                </a:rPr>
                                <m:t>𝐓</m:t>
                              </m:r>
                              <m:r>
                                <a:rPr lang="en-US" sz="4000" b="1" i="0">
                                  <a:latin typeface="Cambria Math" panose="02040503050406030204" pitchFamily="18" charset="0"/>
                                </a:rPr>
                                <m:t>𝐚𝐫𝐠𝐞𝐭</m:t>
                              </m:r>
                            </m:e>
                          </m:d>
                        </m:den>
                      </m:f>
                    </m:oMath>
                  </m:oMathPara>
                </a14:m>
                <a:endParaRPr lang="en-US" sz="4000" b="1" dirty="0"/>
              </a:p>
            </p:txBody>
          </p:sp>
        </mc:Choice>
        <mc:Fallback xmlns="">
          <p:sp>
            <p:nvSpPr>
              <p:cNvPr id="4" name="TextBox 3">
                <a:extLst>
                  <a:ext uri="{FF2B5EF4-FFF2-40B4-BE49-F238E27FC236}">
                    <a16:creationId xmlns:a16="http://schemas.microsoft.com/office/drawing/2014/main" id="{3AE0AEB0-BB57-40DA-AAC2-CA4C45CC722E}"/>
                  </a:ext>
                </a:extLst>
              </p:cNvPr>
              <p:cNvSpPr txBox="1">
                <a:spLocks noRot="1" noChangeAspect="1" noMove="1" noResize="1" noEditPoints="1" noAdjustHandles="1" noChangeArrowheads="1" noChangeShapeType="1" noTextEdit="1"/>
              </p:cNvSpPr>
              <p:nvPr/>
            </p:nvSpPr>
            <p:spPr>
              <a:xfrm>
                <a:off x="1214651" y="2977179"/>
                <a:ext cx="7878170" cy="1395190"/>
              </a:xfrm>
              <a:prstGeom prst="rect">
                <a:avLst/>
              </a:prstGeom>
              <a:blipFill>
                <a:blip r:embed="rId3"/>
                <a:stretch>
                  <a:fillRect/>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FBBDECE8-F250-4688-AF26-0927D2DEB54F}"/>
              </a:ext>
            </a:extLst>
          </p:cNvPr>
          <p:cNvSpPr/>
          <p:nvPr/>
        </p:nvSpPr>
        <p:spPr>
          <a:xfrm>
            <a:off x="2825086" y="3746539"/>
            <a:ext cx="5950424" cy="62583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434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EC821F9-5ABA-4BF1-9420-6FAB201923CD}"/>
              </a:ext>
            </a:extLst>
          </p:cNvPr>
          <p:cNvSpPr txBox="1"/>
          <p:nvPr/>
        </p:nvSpPr>
        <p:spPr>
          <a:xfrm>
            <a:off x="272956" y="0"/>
            <a:ext cx="10044751" cy="2308324"/>
          </a:xfrm>
          <a:prstGeom prst="rect">
            <a:avLst/>
          </a:prstGeom>
          <a:noFill/>
        </p:spPr>
        <p:txBody>
          <a:bodyPr wrap="square">
            <a:spAutoFit/>
          </a:bodyPr>
          <a:lstStyle/>
          <a:p>
            <a:r>
              <a:rPr lang="en-US" sz="7200" b="1" dirty="0"/>
              <a:t>Step 3: Calculate the Likelihood Ratio</a:t>
            </a:r>
            <a:endParaRPr lang="en-US" sz="7200" b="1" dirty="0">
              <a:solidFill>
                <a:srgbClr val="FF0000"/>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AE0AEB0-BB57-40DA-AAC2-CA4C45CC722E}"/>
                  </a:ext>
                </a:extLst>
              </p:cNvPr>
              <p:cNvSpPr txBox="1"/>
              <p:nvPr/>
            </p:nvSpPr>
            <p:spPr>
              <a:xfrm>
                <a:off x="1214651" y="2977179"/>
                <a:ext cx="7878170" cy="139493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𝐿𝑅</m:t>
                      </m:r>
                      <m:r>
                        <a:rPr lang="en-US" sz="4000" i="0">
                          <a:latin typeface="Cambria Math" panose="02040503050406030204" pitchFamily="18" charset="0"/>
                        </a:rPr>
                        <m:t>=</m:t>
                      </m:r>
                      <m:f>
                        <m:fPr>
                          <m:ctrlPr>
                            <a:rPr lang="en-US" sz="4000" i="1">
                              <a:solidFill>
                                <a:srgbClr val="836967"/>
                              </a:solidFill>
                              <a:latin typeface="Cambria Math" panose="02040503050406030204" pitchFamily="18" charset="0"/>
                            </a:rPr>
                          </m:ctrlPr>
                        </m:fPr>
                        <m:num>
                          <m:r>
                            <a:rPr lang="en-US" sz="4000" i="1">
                              <a:latin typeface="Cambria Math" panose="02040503050406030204" pitchFamily="18" charset="0"/>
                            </a:rPr>
                            <m:t>𝑃</m:t>
                          </m:r>
                          <m:d>
                            <m:dPr>
                              <m:sepChr m:val="∣"/>
                              <m:ctrlPr>
                                <a:rPr lang="en-US" sz="4000" i="1">
                                  <a:solidFill>
                                    <a:srgbClr val="836967"/>
                                  </a:solidFill>
                                  <a:latin typeface="Cambria Math" panose="02040503050406030204" pitchFamily="18" charset="0"/>
                                </a:rPr>
                              </m:ctrlPr>
                            </m:dPr>
                            <m:e>
                              <m:r>
                                <a:rPr lang="en-US" sz="4000" b="0" i="1" smtClean="0">
                                  <a:latin typeface="Cambria Math" panose="02040503050406030204" pitchFamily="18" charset="0"/>
                                </a:rPr>
                                <m:t>𝑉𝑎𝑟𝑖𝑎𝑏𝑙𝑒</m:t>
                              </m:r>
                            </m:e>
                            <m:e>
                              <m:r>
                                <a:rPr lang="en-US" sz="4000" b="0" i="1" smtClean="0">
                                  <a:latin typeface="Cambria Math" panose="02040503050406030204" pitchFamily="18" charset="0"/>
                                </a:rPr>
                                <m:t>𝑇</m:t>
                              </m:r>
                              <m:r>
                                <a:rPr lang="en-US" sz="4000" i="1">
                                  <a:latin typeface="Cambria Math" panose="02040503050406030204" pitchFamily="18" charset="0"/>
                                </a:rPr>
                                <m:t>𝑎𝑟𝑔𝑒𝑡</m:t>
                              </m:r>
                            </m:e>
                          </m:d>
                        </m:num>
                        <m:den>
                          <m:r>
                            <a:rPr lang="en-US" sz="4000" i="1">
                              <a:latin typeface="Cambria Math" panose="02040503050406030204" pitchFamily="18" charset="0"/>
                            </a:rPr>
                            <m:t>𝑃</m:t>
                          </m:r>
                          <m:d>
                            <m:dPr>
                              <m:sepChr m:val="∣"/>
                              <m:ctrlPr>
                                <a:rPr lang="en-US" sz="4000" i="1">
                                  <a:solidFill>
                                    <a:srgbClr val="836967"/>
                                  </a:solidFill>
                                  <a:latin typeface="Cambria Math" panose="02040503050406030204" pitchFamily="18" charset="0"/>
                                </a:rPr>
                              </m:ctrlPr>
                            </m:dPr>
                            <m:e>
                              <m:r>
                                <a:rPr lang="en-US" sz="4000" b="0" i="1" smtClean="0">
                                  <a:latin typeface="Cambria Math" panose="02040503050406030204" pitchFamily="18" charset="0"/>
                                </a:rPr>
                                <m:t>𝑉𝑎𝑟𝑖𝑎𝑏𝑙𝑒</m:t>
                              </m:r>
                            </m:e>
                            <m:e>
                              <m:r>
                                <a:rPr lang="en-US" sz="4000" b="0" i="1" smtClean="0">
                                  <a:latin typeface="Cambria Math" panose="02040503050406030204" pitchFamily="18" charset="0"/>
                                </a:rPr>
                                <m:t>𝑁</m:t>
                              </m:r>
                              <m:r>
                                <a:rPr lang="en-US" sz="4000" i="1">
                                  <a:latin typeface="Cambria Math" panose="02040503050406030204" pitchFamily="18" charset="0"/>
                                </a:rPr>
                                <m:t>𝑜𝑡</m:t>
                              </m:r>
                              <m:r>
                                <a:rPr lang="en-US" sz="4000" i="0">
                                  <a:latin typeface="Cambria Math" panose="02040503050406030204" pitchFamily="18" charset="0"/>
                                </a:rPr>
                                <m:t> </m:t>
                              </m:r>
                              <m:r>
                                <a:rPr lang="en-US" sz="4000" b="0" i="1" smtClean="0">
                                  <a:latin typeface="Cambria Math" panose="02040503050406030204" pitchFamily="18" charset="0"/>
                                </a:rPr>
                                <m:t>𝑇</m:t>
                              </m:r>
                              <m:r>
                                <a:rPr lang="en-US" sz="4000" i="1">
                                  <a:latin typeface="Cambria Math" panose="02040503050406030204" pitchFamily="18" charset="0"/>
                                </a:rPr>
                                <m:t>𝑎𝑟𝑔𝑒𝑡</m:t>
                              </m:r>
                            </m:e>
                          </m:d>
                        </m:den>
                      </m:f>
                    </m:oMath>
                  </m:oMathPara>
                </a14:m>
                <a:endParaRPr lang="en-US" sz="4000" dirty="0"/>
              </a:p>
            </p:txBody>
          </p:sp>
        </mc:Choice>
        <mc:Fallback xmlns="">
          <p:sp>
            <p:nvSpPr>
              <p:cNvPr id="4" name="TextBox 3">
                <a:extLst>
                  <a:ext uri="{FF2B5EF4-FFF2-40B4-BE49-F238E27FC236}">
                    <a16:creationId xmlns:a16="http://schemas.microsoft.com/office/drawing/2014/main" id="{3AE0AEB0-BB57-40DA-AAC2-CA4C45CC722E}"/>
                  </a:ext>
                </a:extLst>
              </p:cNvPr>
              <p:cNvSpPr txBox="1">
                <a:spLocks noRot="1" noChangeAspect="1" noMove="1" noResize="1" noEditPoints="1" noAdjustHandles="1" noChangeArrowheads="1" noChangeShapeType="1" noTextEdit="1"/>
              </p:cNvSpPr>
              <p:nvPr/>
            </p:nvSpPr>
            <p:spPr>
              <a:xfrm>
                <a:off x="1214651" y="2977179"/>
                <a:ext cx="7878170" cy="1394934"/>
              </a:xfrm>
              <a:prstGeom prst="rect">
                <a:avLst/>
              </a:prstGeom>
              <a:blipFill>
                <a:blip r:embed="rId3"/>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2AF9F004-83DD-4D56-AB21-7CF944782DF7}"/>
              </a:ext>
            </a:extLst>
          </p:cNvPr>
          <p:cNvSpPr txBox="1"/>
          <p:nvPr/>
        </p:nvSpPr>
        <p:spPr>
          <a:xfrm>
            <a:off x="1443251" y="4521790"/>
            <a:ext cx="10621370" cy="523220"/>
          </a:xfrm>
          <a:prstGeom prst="rect">
            <a:avLst/>
          </a:prstGeom>
          <a:noFill/>
        </p:spPr>
        <p:txBody>
          <a:bodyPr wrap="square">
            <a:spAutoFit/>
          </a:bodyPr>
          <a:lstStyle/>
          <a:p>
            <a:r>
              <a:rPr lang="en-US" sz="2800" dirty="0">
                <a:highlight>
                  <a:srgbClr val="FFFF99"/>
                </a:highlight>
              </a:rPr>
              <a:t>No case with Variable=0 and Target=1, LR = 1/Cases of Variable=1</a:t>
            </a:r>
          </a:p>
        </p:txBody>
      </p:sp>
    </p:spTree>
    <p:extLst>
      <p:ext uri="{BB962C8B-B14F-4D97-AF65-F5344CB8AC3E}">
        <p14:creationId xmlns:p14="http://schemas.microsoft.com/office/powerpoint/2010/main" val="681448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EC821F9-5ABA-4BF1-9420-6FAB201923CD}"/>
              </a:ext>
            </a:extLst>
          </p:cNvPr>
          <p:cNvSpPr txBox="1"/>
          <p:nvPr/>
        </p:nvSpPr>
        <p:spPr>
          <a:xfrm>
            <a:off x="272956" y="0"/>
            <a:ext cx="10044751" cy="2308324"/>
          </a:xfrm>
          <a:prstGeom prst="rect">
            <a:avLst/>
          </a:prstGeom>
          <a:noFill/>
        </p:spPr>
        <p:txBody>
          <a:bodyPr wrap="square">
            <a:spAutoFit/>
          </a:bodyPr>
          <a:lstStyle/>
          <a:p>
            <a:r>
              <a:rPr lang="en-US" sz="7200" b="1" dirty="0"/>
              <a:t>Step 3: Calculate the Likelihood Ratio</a:t>
            </a:r>
            <a:endParaRPr lang="en-US" sz="7200" b="1" dirty="0">
              <a:solidFill>
                <a:srgbClr val="FF0000"/>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AE0AEB0-BB57-40DA-AAC2-CA4C45CC722E}"/>
                  </a:ext>
                </a:extLst>
              </p:cNvPr>
              <p:cNvSpPr txBox="1"/>
              <p:nvPr/>
            </p:nvSpPr>
            <p:spPr>
              <a:xfrm>
                <a:off x="1214651" y="2977179"/>
                <a:ext cx="7878170" cy="139493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𝐿𝑅</m:t>
                      </m:r>
                      <m:r>
                        <a:rPr lang="en-US" sz="4000" i="0">
                          <a:latin typeface="Cambria Math" panose="02040503050406030204" pitchFamily="18" charset="0"/>
                        </a:rPr>
                        <m:t>=</m:t>
                      </m:r>
                      <m:f>
                        <m:fPr>
                          <m:ctrlPr>
                            <a:rPr lang="en-US" sz="4000" i="1">
                              <a:solidFill>
                                <a:srgbClr val="836967"/>
                              </a:solidFill>
                              <a:latin typeface="Cambria Math" panose="02040503050406030204" pitchFamily="18" charset="0"/>
                            </a:rPr>
                          </m:ctrlPr>
                        </m:fPr>
                        <m:num>
                          <m:r>
                            <a:rPr lang="en-US" sz="4000" i="1">
                              <a:latin typeface="Cambria Math" panose="02040503050406030204" pitchFamily="18" charset="0"/>
                            </a:rPr>
                            <m:t>𝑃</m:t>
                          </m:r>
                          <m:d>
                            <m:dPr>
                              <m:sepChr m:val="∣"/>
                              <m:ctrlPr>
                                <a:rPr lang="en-US" sz="4000" i="1">
                                  <a:solidFill>
                                    <a:srgbClr val="836967"/>
                                  </a:solidFill>
                                  <a:latin typeface="Cambria Math" panose="02040503050406030204" pitchFamily="18" charset="0"/>
                                </a:rPr>
                              </m:ctrlPr>
                            </m:dPr>
                            <m:e>
                              <m:r>
                                <a:rPr lang="en-US" sz="4000" i="1">
                                  <a:latin typeface="Cambria Math" panose="02040503050406030204" pitchFamily="18" charset="0"/>
                                </a:rPr>
                                <m:t>𝐶𝑜𝑛𝑑𝑖𝑡𝑖𝑜𝑛</m:t>
                              </m:r>
                            </m:e>
                            <m:e>
                              <m:r>
                                <a:rPr lang="en-US" sz="4000" b="0" i="1" smtClean="0">
                                  <a:latin typeface="Cambria Math" panose="02040503050406030204" pitchFamily="18" charset="0"/>
                                </a:rPr>
                                <m:t>𝑇</m:t>
                              </m:r>
                              <m:r>
                                <a:rPr lang="en-US" sz="4000" i="1">
                                  <a:latin typeface="Cambria Math" panose="02040503050406030204" pitchFamily="18" charset="0"/>
                                </a:rPr>
                                <m:t>𝑎𝑟𝑔𝑒𝑡</m:t>
                              </m:r>
                            </m:e>
                          </m:d>
                        </m:num>
                        <m:den>
                          <m:r>
                            <a:rPr lang="en-US" sz="4000" i="1">
                              <a:latin typeface="Cambria Math" panose="02040503050406030204" pitchFamily="18" charset="0"/>
                            </a:rPr>
                            <m:t>𝑃</m:t>
                          </m:r>
                          <m:d>
                            <m:dPr>
                              <m:sepChr m:val="∣"/>
                              <m:ctrlPr>
                                <a:rPr lang="en-US" sz="4000" i="1">
                                  <a:solidFill>
                                    <a:srgbClr val="836967"/>
                                  </a:solidFill>
                                  <a:latin typeface="Cambria Math" panose="02040503050406030204" pitchFamily="18" charset="0"/>
                                </a:rPr>
                              </m:ctrlPr>
                            </m:dPr>
                            <m:e>
                              <m:r>
                                <a:rPr lang="en-US" sz="4000" i="1">
                                  <a:latin typeface="Cambria Math" panose="02040503050406030204" pitchFamily="18" charset="0"/>
                                </a:rPr>
                                <m:t>𝐶𝑜𝑛𝑑𝑖𝑡𝑖𝑜𝑛</m:t>
                              </m:r>
                            </m:e>
                            <m:e>
                              <m:r>
                                <a:rPr lang="en-US" sz="4000" b="0" i="1" smtClean="0">
                                  <a:latin typeface="Cambria Math" panose="02040503050406030204" pitchFamily="18" charset="0"/>
                                </a:rPr>
                                <m:t>𝑁</m:t>
                              </m:r>
                              <m:r>
                                <a:rPr lang="en-US" sz="4000" i="1">
                                  <a:latin typeface="Cambria Math" panose="02040503050406030204" pitchFamily="18" charset="0"/>
                                </a:rPr>
                                <m:t>𝑜𝑡</m:t>
                              </m:r>
                              <m:r>
                                <a:rPr lang="en-US" sz="4000" i="0">
                                  <a:latin typeface="Cambria Math" panose="02040503050406030204" pitchFamily="18" charset="0"/>
                                </a:rPr>
                                <m:t> </m:t>
                              </m:r>
                              <m:r>
                                <a:rPr lang="en-US" sz="4000" b="0" i="1" smtClean="0">
                                  <a:latin typeface="Cambria Math" panose="02040503050406030204" pitchFamily="18" charset="0"/>
                                </a:rPr>
                                <m:t>𝑇</m:t>
                              </m:r>
                              <m:r>
                                <a:rPr lang="en-US" sz="4000" i="1">
                                  <a:latin typeface="Cambria Math" panose="02040503050406030204" pitchFamily="18" charset="0"/>
                                </a:rPr>
                                <m:t>𝑎𝑟𝑔𝑒𝑡</m:t>
                              </m:r>
                            </m:e>
                          </m:d>
                        </m:den>
                      </m:f>
                    </m:oMath>
                  </m:oMathPara>
                </a14:m>
                <a:endParaRPr lang="en-US" sz="4000" dirty="0"/>
              </a:p>
            </p:txBody>
          </p:sp>
        </mc:Choice>
        <mc:Fallback xmlns="">
          <p:sp>
            <p:nvSpPr>
              <p:cNvPr id="4" name="TextBox 3">
                <a:extLst>
                  <a:ext uri="{FF2B5EF4-FFF2-40B4-BE49-F238E27FC236}">
                    <a16:creationId xmlns:a16="http://schemas.microsoft.com/office/drawing/2014/main" id="{3AE0AEB0-BB57-40DA-AAC2-CA4C45CC722E}"/>
                  </a:ext>
                </a:extLst>
              </p:cNvPr>
              <p:cNvSpPr txBox="1">
                <a:spLocks noRot="1" noChangeAspect="1" noMove="1" noResize="1" noEditPoints="1" noAdjustHandles="1" noChangeArrowheads="1" noChangeShapeType="1" noTextEdit="1"/>
              </p:cNvSpPr>
              <p:nvPr/>
            </p:nvSpPr>
            <p:spPr>
              <a:xfrm>
                <a:off x="1214651" y="2977179"/>
                <a:ext cx="7878170" cy="1394934"/>
              </a:xfrm>
              <a:prstGeom prst="rect">
                <a:avLst/>
              </a:prstGeom>
              <a:blipFill>
                <a:blip r:embed="rId3"/>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8F62DCF2-ABEE-4B90-9750-B8F31B3303B4}"/>
              </a:ext>
            </a:extLst>
          </p:cNvPr>
          <p:cNvSpPr txBox="1"/>
          <p:nvPr/>
        </p:nvSpPr>
        <p:spPr>
          <a:xfrm>
            <a:off x="1459171" y="5206456"/>
            <a:ext cx="10621370" cy="523220"/>
          </a:xfrm>
          <a:prstGeom prst="rect">
            <a:avLst/>
          </a:prstGeom>
          <a:noFill/>
        </p:spPr>
        <p:txBody>
          <a:bodyPr wrap="square">
            <a:spAutoFit/>
          </a:bodyPr>
          <a:lstStyle/>
          <a:p>
            <a:r>
              <a:rPr lang="en-US" sz="2800" dirty="0">
                <a:highlight>
                  <a:srgbClr val="FFFF99"/>
                </a:highlight>
              </a:rPr>
              <a:t>No case with Variable =1 and Target =0, LR = Cases of Variable=1 </a:t>
            </a:r>
          </a:p>
        </p:txBody>
      </p:sp>
      <p:sp>
        <p:nvSpPr>
          <p:cNvPr id="8" name="TextBox 7">
            <a:extLst>
              <a:ext uri="{FF2B5EF4-FFF2-40B4-BE49-F238E27FC236}">
                <a16:creationId xmlns:a16="http://schemas.microsoft.com/office/drawing/2014/main" id="{338975D5-CF1A-4EEC-B672-B50409D79EB0}"/>
              </a:ext>
            </a:extLst>
          </p:cNvPr>
          <p:cNvSpPr txBox="1"/>
          <p:nvPr/>
        </p:nvSpPr>
        <p:spPr>
          <a:xfrm>
            <a:off x="1459171" y="4674190"/>
            <a:ext cx="10621370" cy="523220"/>
          </a:xfrm>
          <a:prstGeom prst="rect">
            <a:avLst/>
          </a:prstGeom>
          <a:noFill/>
        </p:spPr>
        <p:txBody>
          <a:bodyPr wrap="square">
            <a:spAutoFit/>
          </a:bodyPr>
          <a:lstStyle/>
          <a:p>
            <a:r>
              <a:rPr lang="en-US" sz="2800" dirty="0"/>
              <a:t>No case with Variable=1 and Target=1, LR = 1/Cases of Variable=1</a:t>
            </a:r>
          </a:p>
        </p:txBody>
      </p:sp>
    </p:spTree>
    <p:extLst>
      <p:ext uri="{BB962C8B-B14F-4D97-AF65-F5344CB8AC3E}">
        <p14:creationId xmlns:p14="http://schemas.microsoft.com/office/powerpoint/2010/main" val="1591769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EC821F9-5ABA-4BF1-9420-6FAB201923CD}"/>
              </a:ext>
            </a:extLst>
          </p:cNvPr>
          <p:cNvSpPr txBox="1"/>
          <p:nvPr/>
        </p:nvSpPr>
        <p:spPr>
          <a:xfrm>
            <a:off x="272956" y="0"/>
            <a:ext cx="10044751" cy="1200329"/>
          </a:xfrm>
          <a:prstGeom prst="rect">
            <a:avLst/>
          </a:prstGeom>
          <a:noFill/>
        </p:spPr>
        <p:txBody>
          <a:bodyPr wrap="square">
            <a:spAutoFit/>
          </a:bodyPr>
          <a:lstStyle/>
          <a:p>
            <a:r>
              <a:rPr lang="en-US" sz="7200" b="1" dirty="0"/>
              <a:t>Step 3: SQL Code</a:t>
            </a:r>
            <a:endParaRPr lang="en-US" sz="7200" b="1" dirty="0">
              <a:solidFill>
                <a:srgbClr val="FF0000"/>
              </a:solidFill>
            </a:endParaRPr>
          </a:p>
        </p:txBody>
      </p:sp>
      <p:sp>
        <p:nvSpPr>
          <p:cNvPr id="9" name="TextBox 8">
            <a:extLst>
              <a:ext uri="{FF2B5EF4-FFF2-40B4-BE49-F238E27FC236}">
                <a16:creationId xmlns:a16="http://schemas.microsoft.com/office/drawing/2014/main" id="{DB985E6D-2A56-4636-9B99-149B15D5C3AB}"/>
              </a:ext>
            </a:extLst>
          </p:cNvPr>
          <p:cNvSpPr txBox="1"/>
          <p:nvPr/>
        </p:nvSpPr>
        <p:spPr>
          <a:xfrm>
            <a:off x="177421" y="1305341"/>
            <a:ext cx="11627892" cy="4247317"/>
          </a:xfrm>
          <a:prstGeom prst="rect">
            <a:avLst/>
          </a:prstGeom>
          <a:noFill/>
        </p:spPr>
        <p:txBody>
          <a:bodyPr wrap="square">
            <a:spAutoFit/>
          </a:bodyPr>
          <a:lstStyle/>
          <a:p>
            <a:r>
              <a:rPr lang="en-US" dirty="0"/>
              <a:t>import pandas as pd</a:t>
            </a:r>
          </a:p>
          <a:p>
            <a:r>
              <a:rPr lang="en-US" dirty="0"/>
              <a:t>import </a:t>
            </a:r>
            <a:r>
              <a:rPr lang="en-US" dirty="0" err="1"/>
              <a:t>numpy</a:t>
            </a:r>
            <a:r>
              <a:rPr lang="en-US" dirty="0"/>
              <a:t> as np</a:t>
            </a:r>
          </a:p>
          <a:p>
            <a:endParaRPr lang="en-US" dirty="0"/>
          </a:p>
          <a:p>
            <a:r>
              <a:rPr lang="en-US" dirty="0"/>
              <a:t># Step 1: Create T1 for a given target condition</a:t>
            </a:r>
          </a:p>
          <a:p>
            <a:r>
              <a:rPr lang="en-US" dirty="0"/>
              <a:t>def create_t1(</a:t>
            </a:r>
            <a:r>
              <a:rPr lang="en-US" dirty="0" err="1"/>
              <a:t>all_of_us</a:t>
            </a:r>
            <a:r>
              <a:rPr lang="en-US" dirty="0"/>
              <a:t>, </a:t>
            </a:r>
            <a:r>
              <a:rPr lang="en-US" dirty="0" err="1"/>
              <a:t>target_condition</a:t>
            </a:r>
            <a:r>
              <a:rPr lang="en-US" dirty="0"/>
              <a:t>):</a:t>
            </a:r>
          </a:p>
          <a:p>
            <a:r>
              <a:rPr lang="en-US" dirty="0"/>
              <a:t>    </a:t>
            </a:r>
            <a:r>
              <a:rPr lang="en-US" dirty="0" err="1"/>
              <a:t>all_of_us</a:t>
            </a:r>
            <a:r>
              <a:rPr lang="en-US" dirty="0"/>
              <a:t>["Target"] = </a:t>
            </a:r>
            <a:r>
              <a:rPr lang="en-US" dirty="0" err="1"/>
              <a:t>np.where</a:t>
            </a:r>
            <a:r>
              <a:rPr lang="en-US" dirty="0"/>
              <a:t>(</a:t>
            </a:r>
            <a:r>
              <a:rPr lang="en-US" dirty="0" err="1"/>
              <a:t>all_of_us</a:t>
            </a:r>
            <a:r>
              <a:rPr lang="en-US" dirty="0"/>
              <a:t>["Condition"] == </a:t>
            </a:r>
            <a:r>
              <a:rPr lang="en-US" dirty="0" err="1"/>
              <a:t>target_condition</a:t>
            </a:r>
            <a:r>
              <a:rPr lang="en-US" dirty="0"/>
              <a:t>, 1, 0)</a:t>
            </a:r>
          </a:p>
          <a:p>
            <a:r>
              <a:rPr lang="en-US" dirty="0"/>
              <a:t>    t1 = </a:t>
            </a:r>
            <a:r>
              <a:rPr lang="en-US" dirty="0" err="1"/>
              <a:t>all_of_us.groupby</a:t>
            </a:r>
            <a:r>
              <a:rPr lang="en-US" dirty="0"/>
              <a:t>(["Target", "Condition", "</a:t>
            </a:r>
            <a:r>
              <a:rPr lang="en-US" dirty="0" err="1"/>
              <a:t>PersonID</a:t>
            </a:r>
            <a:r>
              <a:rPr lang="en-US" dirty="0"/>
              <a:t>"], </a:t>
            </a:r>
            <a:r>
              <a:rPr lang="en-US" dirty="0" err="1"/>
              <a:t>as_index</a:t>
            </a:r>
            <a:r>
              <a:rPr lang="en-US" dirty="0"/>
              <a:t>=False).size()</a:t>
            </a:r>
          </a:p>
          <a:p>
            <a:r>
              <a:rPr lang="en-US" dirty="0"/>
              <a:t>    return t1</a:t>
            </a:r>
          </a:p>
          <a:p>
            <a:endParaRPr lang="en-US" dirty="0"/>
          </a:p>
          <a:p>
            <a:r>
              <a:rPr lang="en-US" dirty="0"/>
              <a:t># Step 2: Create T2</a:t>
            </a:r>
          </a:p>
          <a:p>
            <a:r>
              <a:rPr lang="en-US" dirty="0"/>
              <a:t>def create_t2(t1):</a:t>
            </a:r>
          </a:p>
          <a:p>
            <a:r>
              <a:rPr lang="en-US" dirty="0"/>
              <a:t>    t2 = t1.groupby("</a:t>
            </a:r>
            <a:r>
              <a:rPr lang="en-US" dirty="0" err="1"/>
              <a:t>PersonID</a:t>
            </a:r>
            <a:r>
              <a:rPr lang="en-US" dirty="0"/>
              <a:t>", </a:t>
            </a:r>
            <a:r>
              <a:rPr lang="en-US" dirty="0" err="1"/>
              <a:t>as_index</a:t>
            </a:r>
            <a:r>
              <a:rPr lang="en-US" dirty="0"/>
              <a:t>=False)["Target"].max()</a:t>
            </a:r>
          </a:p>
          <a:p>
            <a:r>
              <a:rPr lang="en-US" dirty="0"/>
              <a:t>    t2.rename(columns={"Target": "T"}, </a:t>
            </a:r>
            <a:r>
              <a:rPr lang="en-US" dirty="0" err="1"/>
              <a:t>inplace</a:t>
            </a:r>
            <a:r>
              <a:rPr lang="en-US" dirty="0"/>
              <a:t>=True)</a:t>
            </a:r>
          </a:p>
          <a:p>
            <a:r>
              <a:rPr lang="en-US" dirty="0"/>
              <a:t>    return t2</a:t>
            </a:r>
          </a:p>
          <a:p>
            <a:endParaRPr lang="en-US" dirty="0"/>
          </a:p>
        </p:txBody>
      </p:sp>
    </p:spTree>
    <p:extLst>
      <p:ext uri="{BB962C8B-B14F-4D97-AF65-F5344CB8AC3E}">
        <p14:creationId xmlns:p14="http://schemas.microsoft.com/office/powerpoint/2010/main" val="18896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EC821F9-5ABA-4BF1-9420-6FAB201923CD}"/>
              </a:ext>
            </a:extLst>
          </p:cNvPr>
          <p:cNvSpPr txBox="1"/>
          <p:nvPr/>
        </p:nvSpPr>
        <p:spPr>
          <a:xfrm>
            <a:off x="272956" y="0"/>
            <a:ext cx="10044751" cy="1200329"/>
          </a:xfrm>
          <a:prstGeom prst="rect">
            <a:avLst/>
          </a:prstGeom>
          <a:noFill/>
        </p:spPr>
        <p:txBody>
          <a:bodyPr wrap="square">
            <a:spAutoFit/>
          </a:bodyPr>
          <a:lstStyle/>
          <a:p>
            <a:r>
              <a:rPr lang="en-US" sz="7200" b="1" dirty="0"/>
              <a:t>Step 3: SQL Code</a:t>
            </a:r>
            <a:endParaRPr lang="en-US" sz="7200" b="1" dirty="0">
              <a:solidFill>
                <a:srgbClr val="FF0000"/>
              </a:solidFill>
            </a:endParaRPr>
          </a:p>
        </p:txBody>
      </p:sp>
      <p:sp>
        <p:nvSpPr>
          <p:cNvPr id="9" name="TextBox 8">
            <a:extLst>
              <a:ext uri="{FF2B5EF4-FFF2-40B4-BE49-F238E27FC236}">
                <a16:creationId xmlns:a16="http://schemas.microsoft.com/office/drawing/2014/main" id="{DB985E6D-2A56-4636-9B99-149B15D5C3AB}"/>
              </a:ext>
            </a:extLst>
          </p:cNvPr>
          <p:cNvSpPr txBox="1"/>
          <p:nvPr/>
        </p:nvSpPr>
        <p:spPr>
          <a:xfrm>
            <a:off x="177421" y="1305341"/>
            <a:ext cx="11627892" cy="4247317"/>
          </a:xfrm>
          <a:prstGeom prst="rect">
            <a:avLst/>
          </a:prstGeom>
          <a:noFill/>
        </p:spPr>
        <p:txBody>
          <a:bodyPr wrap="square">
            <a:spAutoFit/>
          </a:bodyPr>
          <a:lstStyle/>
          <a:p>
            <a:r>
              <a:rPr lang="en-US" dirty="0"/>
              <a:t># Step 3: Create T3</a:t>
            </a:r>
          </a:p>
          <a:p>
            <a:r>
              <a:rPr lang="en-US" dirty="0"/>
              <a:t>def create_t3(t1, t2):</a:t>
            </a:r>
          </a:p>
          <a:p>
            <a:r>
              <a:rPr lang="en-US" dirty="0"/>
              <a:t>    t3 = </a:t>
            </a:r>
            <a:r>
              <a:rPr lang="en-US" dirty="0" err="1"/>
              <a:t>pd.merge</a:t>
            </a:r>
            <a:r>
              <a:rPr lang="en-US" dirty="0"/>
              <a:t>(t2, t1, on="</a:t>
            </a:r>
            <a:r>
              <a:rPr lang="en-US" dirty="0" err="1"/>
              <a:t>PersonID</a:t>
            </a:r>
            <a:r>
              <a:rPr lang="en-US" dirty="0"/>
              <a:t>", how="inner")</a:t>
            </a:r>
          </a:p>
          <a:p>
            <a:r>
              <a:rPr lang="en-US" dirty="0"/>
              <a:t>    t3["CT"] = </a:t>
            </a:r>
            <a:r>
              <a:rPr lang="en-US" dirty="0" err="1"/>
              <a:t>np.where</a:t>
            </a:r>
            <a:r>
              <a:rPr lang="en-US" dirty="0"/>
              <a:t>(t3["T"] == 1, 1, 0)</a:t>
            </a:r>
          </a:p>
          <a:p>
            <a:r>
              <a:rPr lang="en-US" dirty="0"/>
              <a:t>    t3["</a:t>
            </a:r>
            <a:r>
              <a:rPr lang="en-US" dirty="0" err="1"/>
              <a:t>CNot</a:t>
            </a:r>
            <a:r>
              <a:rPr lang="en-US" dirty="0"/>
              <a:t>"] = </a:t>
            </a:r>
            <a:r>
              <a:rPr lang="en-US" dirty="0" err="1"/>
              <a:t>np.where</a:t>
            </a:r>
            <a:r>
              <a:rPr lang="en-US" dirty="0"/>
              <a:t>(t3["T"] == 0, 1, 0)</a:t>
            </a:r>
          </a:p>
          <a:p>
            <a:r>
              <a:rPr lang="en-US" dirty="0"/>
              <a:t>    return t3</a:t>
            </a:r>
          </a:p>
          <a:p>
            <a:endParaRPr lang="en-US" dirty="0"/>
          </a:p>
          <a:p>
            <a:r>
              <a:rPr lang="en-US" dirty="0"/>
              <a:t># Step 4: Create T4</a:t>
            </a:r>
          </a:p>
          <a:p>
            <a:r>
              <a:rPr lang="en-US" dirty="0"/>
              <a:t>def create_t4(t3):</a:t>
            </a:r>
          </a:p>
          <a:p>
            <a:r>
              <a:rPr lang="en-US" dirty="0"/>
              <a:t>    t4 = t3.groupby("Condition", </a:t>
            </a:r>
            <a:r>
              <a:rPr lang="en-US" dirty="0" err="1"/>
              <a:t>as_index</a:t>
            </a:r>
            <a:r>
              <a:rPr lang="en-US" dirty="0"/>
              <a:t>=False).</a:t>
            </a:r>
            <a:r>
              <a:rPr lang="en-US" dirty="0" err="1"/>
              <a:t>agg</a:t>
            </a:r>
            <a:r>
              <a:rPr lang="en-US" dirty="0"/>
              <a:t>(</a:t>
            </a:r>
          </a:p>
          <a:p>
            <a:r>
              <a:rPr lang="en-US" dirty="0"/>
              <a:t>        {"CT": "sum", "</a:t>
            </a:r>
            <a:r>
              <a:rPr lang="en-US" dirty="0" err="1"/>
              <a:t>CNot</a:t>
            </a:r>
            <a:r>
              <a:rPr lang="en-US" dirty="0"/>
              <a:t>": "sum"}</a:t>
            </a:r>
          </a:p>
          <a:p>
            <a:r>
              <a:rPr lang="en-US" dirty="0"/>
              <a:t>    ).rename(columns={"CT": "C&amp;T", "</a:t>
            </a:r>
            <a:r>
              <a:rPr lang="en-US" dirty="0" err="1"/>
              <a:t>CNot</a:t>
            </a:r>
            <a:r>
              <a:rPr lang="en-US" dirty="0"/>
              <a:t>": "</a:t>
            </a:r>
            <a:r>
              <a:rPr lang="en-US" dirty="0" err="1"/>
              <a:t>C&amp;Not</a:t>
            </a:r>
            <a:r>
              <a:rPr lang="en-US" dirty="0"/>
              <a:t>"})</a:t>
            </a:r>
          </a:p>
          <a:p>
            <a:r>
              <a:rPr lang="en-US" dirty="0"/>
              <a:t>    return t4</a:t>
            </a:r>
          </a:p>
          <a:p>
            <a:endParaRPr lang="en-US" dirty="0"/>
          </a:p>
          <a:p>
            <a:endParaRPr lang="en-US" dirty="0"/>
          </a:p>
        </p:txBody>
      </p:sp>
    </p:spTree>
    <p:extLst>
      <p:ext uri="{BB962C8B-B14F-4D97-AF65-F5344CB8AC3E}">
        <p14:creationId xmlns:p14="http://schemas.microsoft.com/office/powerpoint/2010/main" val="773832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EC821F9-5ABA-4BF1-9420-6FAB201923CD}"/>
              </a:ext>
            </a:extLst>
          </p:cNvPr>
          <p:cNvSpPr txBox="1"/>
          <p:nvPr/>
        </p:nvSpPr>
        <p:spPr>
          <a:xfrm>
            <a:off x="272956" y="0"/>
            <a:ext cx="10044751" cy="1200329"/>
          </a:xfrm>
          <a:prstGeom prst="rect">
            <a:avLst/>
          </a:prstGeom>
          <a:noFill/>
        </p:spPr>
        <p:txBody>
          <a:bodyPr wrap="square">
            <a:spAutoFit/>
          </a:bodyPr>
          <a:lstStyle/>
          <a:p>
            <a:r>
              <a:rPr lang="en-US" sz="7200" b="1" dirty="0"/>
              <a:t>Step 3: SQL Code</a:t>
            </a:r>
            <a:endParaRPr lang="en-US" sz="7200" b="1" dirty="0">
              <a:solidFill>
                <a:srgbClr val="FF0000"/>
              </a:solidFill>
            </a:endParaRPr>
          </a:p>
        </p:txBody>
      </p:sp>
      <p:sp>
        <p:nvSpPr>
          <p:cNvPr id="9" name="TextBox 8">
            <a:extLst>
              <a:ext uri="{FF2B5EF4-FFF2-40B4-BE49-F238E27FC236}">
                <a16:creationId xmlns:a16="http://schemas.microsoft.com/office/drawing/2014/main" id="{DB985E6D-2A56-4636-9B99-149B15D5C3AB}"/>
              </a:ext>
            </a:extLst>
          </p:cNvPr>
          <p:cNvSpPr txBox="1"/>
          <p:nvPr/>
        </p:nvSpPr>
        <p:spPr>
          <a:xfrm>
            <a:off x="177421" y="1305341"/>
            <a:ext cx="11627892" cy="2308324"/>
          </a:xfrm>
          <a:prstGeom prst="rect">
            <a:avLst/>
          </a:prstGeom>
          <a:noFill/>
        </p:spPr>
        <p:txBody>
          <a:bodyPr wrap="square">
            <a:spAutoFit/>
          </a:bodyPr>
          <a:lstStyle/>
          <a:p>
            <a:r>
              <a:rPr lang="en-US" dirty="0"/>
              <a:t># Step 5: Create T5</a:t>
            </a:r>
          </a:p>
          <a:p>
            <a:r>
              <a:rPr lang="en-US" dirty="0"/>
              <a:t>def create_t5(t3):</a:t>
            </a:r>
          </a:p>
          <a:p>
            <a:r>
              <a:rPr lang="en-US" dirty="0"/>
              <a:t>    </a:t>
            </a:r>
            <a:r>
              <a:rPr lang="en-US" dirty="0" err="1"/>
              <a:t>total_t</a:t>
            </a:r>
            <a:r>
              <a:rPr lang="en-US" dirty="0"/>
              <a:t> = t3["T"].sum()</a:t>
            </a:r>
          </a:p>
          <a:p>
            <a:r>
              <a:rPr lang="en-US" dirty="0"/>
              <a:t>    </a:t>
            </a:r>
            <a:r>
              <a:rPr lang="en-US" dirty="0" err="1"/>
              <a:t>total_not_t</a:t>
            </a:r>
            <a:r>
              <a:rPr lang="en-US" dirty="0"/>
              <a:t> = </a:t>
            </a:r>
            <a:r>
              <a:rPr lang="en-US" dirty="0" err="1"/>
              <a:t>len</a:t>
            </a:r>
            <a:r>
              <a:rPr lang="en-US" dirty="0"/>
              <a:t>(t3) - </a:t>
            </a:r>
            <a:r>
              <a:rPr lang="en-US" dirty="0" err="1"/>
              <a:t>total_t</a:t>
            </a:r>
            <a:endParaRPr lang="en-US" dirty="0"/>
          </a:p>
          <a:p>
            <a:r>
              <a:rPr lang="en-US" dirty="0"/>
              <a:t>    t5 = </a:t>
            </a:r>
            <a:r>
              <a:rPr lang="en-US" dirty="0" err="1"/>
              <a:t>pd.DataFrame</a:t>
            </a:r>
            <a:r>
              <a:rPr lang="en-US" dirty="0"/>
              <a:t>({"</a:t>
            </a:r>
            <a:r>
              <a:rPr lang="en-US" dirty="0" err="1"/>
              <a:t>TotalT</a:t>
            </a:r>
            <a:r>
              <a:rPr lang="en-US" dirty="0"/>
              <a:t>": [</a:t>
            </a:r>
            <a:r>
              <a:rPr lang="en-US" dirty="0" err="1"/>
              <a:t>total_t</a:t>
            </a:r>
            <a:r>
              <a:rPr lang="en-US" dirty="0"/>
              <a:t>], "</a:t>
            </a:r>
            <a:r>
              <a:rPr lang="en-US" dirty="0" err="1"/>
              <a:t>TotalNotT</a:t>
            </a:r>
            <a:r>
              <a:rPr lang="en-US" dirty="0"/>
              <a:t>": [</a:t>
            </a:r>
            <a:r>
              <a:rPr lang="en-US" dirty="0" err="1"/>
              <a:t>total_not_t</a:t>
            </a:r>
            <a:r>
              <a:rPr lang="en-US" dirty="0"/>
              <a:t>]})</a:t>
            </a:r>
          </a:p>
          <a:p>
            <a:r>
              <a:rPr lang="en-US" dirty="0"/>
              <a:t>    return t5</a:t>
            </a:r>
          </a:p>
          <a:p>
            <a:endParaRPr lang="en-US" dirty="0"/>
          </a:p>
          <a:p>
            <a:r>
              <a:rPr lang="en-US" dirty="0"/>
              <a:t>    </a:t>
            </a:r>
          </a:p>
        </p:txBody>
      </p:sp>
    </p:spTree>
    <p:extLst>
      <p:ext uri="{BB962C8B-B14F-4D97-AF65-F5344CB8AC3E}">
        <p14:creationId xmlns:p14="http://schemas.microsoft.com/office/powerpoint/2010/main" val="973591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EC821F9-5ABA-4BF1-9420-6FAB201923CD}"/>
              </a:ext>
            </a:extLst>
          </p:cNvPr>
          <p:cNvSpPr txBox="1"/>
          <p:nvPr/>
        </p:nvSpPr>
        <p:spPr>
          <a:xfrm>
            <a:off x="272956" y="0"/>
            <a:ext cx="10044751" cy="1200329"/>
          </a:xfrm>
          <a:prstGeom prst="rect">
            <a:avLst/>
          </a:prstGeom>
          <a:noFill/>
        </p:spPr>
        <p:txBody>
          <a:bodyPr wrap="square">
            <a:spAutoFit/>
          </a:bodyPr>
          <a:lstStyle/>
          <a:p>
            <a:r>
              <a:rPr lang="en-US" sz="7200" b="1" dirty="0"/>
              <a:t>Step 3: SQL Code</a:t>
            </a:r>
            <a:endParaRPr lang="en-US" sz="7200" b="1" dirty="0">
              <a:solidFill>
                <a:srgbClr val="FF0000"/>
              </a:solidFill>
            </a:endParaRPr>
          </a:p>
        </p:txBody>
      </p:sp>
      <p:sp>
        <p:nvSpPr>
          <p:cNvPr id="9" name="TextBox 8">
            <a:extLst>
              <a:ext uri="{FF2B5EF4-FFF2-40B4-BE49-F238E27FC236}">
                <a16:creationId xmlns:a16="http://schemas.microsoft.com/office/drawing/2014/main" id="{DB985E6D-2A56-4636-9B99-149B15D5C3AB}"/>
              </a:ext>
            </a:extLst>
          </p:cNvPr>
          <p:cNvSpPr txBox="1"/>
          <p:nvPr/>
        </p:nvSpPr>
        <p:spPr>
          <a:xfrm>
            <a:off x="177421" y="1305341"/>
            <a:ext cx="11627892" cy="6186309"/>
          </a:xfrm>
          <a:prstGeom prst="rect">
            <a:avLst/>
          </a:prstGeom>
          <a:noFill/>
        </p:spPr>
        <p:txBody>
          <a:bodyPr wrap="square">
            <a:spAutoFit/>
          </a:bodyPr>
          <a:lstStyle/>
          <a:p>
            <a:r>
              <a:rPr lang="en-US" dirty="0"/>
              <a:t># Step 6: Calculate LR</a:t>
            </a:r>
          </a:p>
          <a:p>
            <a:r>
              <a:rPr lang="en-US" dirty="0"/>
              <a:t>def </a:t>
            </a:r>
            <a:r>
              <a:rPr lang="en-US" dirty="0" err="1"/>
              <a:t>calculate_lr</a:t>
            </a:r>
            <a:r>
              <a:rPr lang="en-US" dirty="0"/>
              <a:t>(t4, t5):</a:t>
            </a:r>
          </a:p>
          <a:p>
            <a:r>
              <a:rPr lang="en-US" dirty="0"/>
              <a:t>    </a:t>
            </a:r>
            <a:r>
              <a:rPr lang="en-US" dirty="0" err="1"/>
              <a:t>total_t</a:t>
            </a:r>
            <a:r>
              <a:rPr lang="en-US" dirty="0"/>
              <a:t> = t5.loc[0, "</a:t>
            </a:r>
            <a:r>
              <a:rPr lang="en-US" dirty="0" err="1"/>
              <a:t>TotalT</a:t>
            </a:r>
            <a:r>
              <a:rPr lang="en-US" dirty="0"/>
              <a:t>"]</a:t>
            </a:r>
          </a:p>
          <a:p>
            <a:r>
              <a:rPr lang="en-US" dirty="0"/>
              <a:t>    </a:t>
            </a:r>
            <a:r>
              <a:rPr lang="en-US" dirty="0" err="1"/>
              <a:t>total_not_t</a:t>
            </a:r>
            <a:r>
              <a:rPr lang="en-US" dirty="0"/>
              <a:t> = t5.loc[0, "</a:t>
            </a:r>
            <a:r>
              <a:rPr lang="en-US" dirty="0" err="1"/>
              <a:t>TotalNotT</a:t>
            </a:r>
            <a:r>
              <a:rPr lang="en-US" dirty="0"/>
              <a:t>"]</a:t>
            </a:r>
          </a:p>
          <a:p>
            <a:r>
              <a:rPr lang="en-US" dirty="0"/>
              <a:t>    </a:t>
            </a:r>
          </a:p>
          <a:p>
            <a:r>
              <a:rPr lang="en-US" dirty="0"/>
              <a:t>def </a:t>
            </a:r>
            <a:r>
              <a:rPr lang="en-US" dirty="0" err="1"/>
              <a:t>compute_lr</a:t>
            </a:r>
            <a:r>
              <a:rPr lang="en-US" dirty="0"/>
              <a:t>(row):</a:t>
            </a:r>
          </a:p>
          <a:p>
            <a:r>
              <a:rPr lang="en-US" dirty="0"/>
              <a:t>        </a:t>
            </a:r>
            <a:r>
              <a:rPr lang="en-US" dirty="0" err="1"/>
              <a:t>c_and_t</a:t>
            </a:r>
            <a:r>
              <a:rPr lang="en-US" dirty="0"/>
              <a:t> = row["C&amp;T"]</a:t>
            </a:r>
          </a:p>
          <a:p>
            <a:r>
              <a:rPr lang="en-US" dirty="0"/>
              <a:t>        </a:t>
            </a:r>
            <a:r>
              <a:rPr lang="en-US" dirty="0" err="1"/>
              <a:t>c_and_not</a:t>
            </a:r>
            <a:r>
              <a:rPr lang="en-US" dirty="0"/>
              <a:t> = row["</a:t>
            </a:r>
            <a:r>
              <a:rPr lang="en-US" dirty="0" err="1"/>
              <a:t>C&amp;Not</a:t>
            </a:r>
            <a:r>
              <a:rPr lang="en-US" dirty="0"/>
              <a:t>"]</a:t>
            </a:r>
          </a:p>
          <a:p>
            <a:r>
              <a:rPr lang="en-US" dirty="0"/>
              <a:t>        if </a:t>
            </a:r>
            <a:r>
              <a:rPr lang="en-US" dirty="0" err="1"/>
              <a:t>c_and_not</a:t>
            </a:r>
            <a:r>
              <a:rPr lang="en-US" dirty="0"/>
              <a:t> == 0:</a:t>
            </a:r>
          </a:p>
          <a:p>
            <a:r>
              <a:rPr lang="en-US" dirty="0"/>
              <a:t>            return </a:t>
            </a:r>
            <a:r>
              <a:rPr lang="en-US" dirty="0" err="1"/>
              <a:t>c_and_t</a:t>
            </a:r>
            <a:endParaRPr lang="en-US" dirty="0"/>
          </a:p>
          <a:p>
            <a:r>
              <a:rPr lang="en-US" dirty="0"/>
              <a:t>        </a:t>
            </a:r>
            <a:r>
              <a:rPr lang="en-US" dirty="0" err="1"/>
              <a:t>elif</a:t>
            </a:r>
            <a:r>
              <a:rPr lang="en-US" dirty="0"/>
              <a:t> </a:t>
            </a:r>
            <a:r>
              <a:rPr lang="en-US" dirty="0" err="1"/>
              <a:t>c_and_t</a:t>
            </a:r>
            <a:r>
              <a:rPr lang="en-US" dirty="0"/>
              <a:t> == 0:</a:t>
            </a:r>
          </a:p>
          <a:p>
            <a:r>
              <a:rPr lang="en-US" dirty="0"/>
              <a:t>            return 1 / </a:t>
            </a:r>
            <a:r>
              <a:rPr lang="en-US" dirty="0" err="1"/>
              <a:t>c_and_not</a:t>
            </a:r>
            <a:endParaRPr lang="en-US" dirty="0"/>
          </a:p>
          <a:p>
            <a:r>
              <a:rPr lang="en-US" dirty="0"/>
              <a:t>        else:</a:t>
            </a:r>
          </a:p>
          <a:p>
            <a:r>
              <a:rPr lang="en-US" dirty="0"/>
              <a:t>            return (</a:t>
            </a:r>
            <a:r>
              <a:rPr lang="en-US" dirty="0" err="1"/>
              <a:t>c_and_t</a:t>
            </a:r>
            <a:r>
              <a:rPr lang="en-US" dirty="0"/>
              <a:t> / </a:t>
            </a:r>
            <a:r>
              <a:rPr lang="en-US" dirty="0" err="1"/>
              <a:t>total_t</a:t>
            </a:r>
            <a:r>
              <a:rPr lang="en-US" dirty="0"/>
              <a:t>) / (</a:t>
            </a:r>
            <a:r>
              <a:rPr lang="en-US" dirty="0" err="1"/>
              <a:t>c_and_not</a:t>
            </a:r>
            <a:r>
              <a:rPr lang="en-US" dirty="0"/>
              <a:t> / </a:t>
            </a:r>
            <a:r>
              <a:rPr lang="en-US" dirty="0" err="1"/>
              <a:t>total_not_t</a:t>
            </a:r>
            <a:r>
              <a:rPr lang="en-US" dirty="0"/>
              <a:t>)</a:t>
            </a:r>
          </a:p>
          <a:p>
            <a:r>
              <a:rPr lang="en-US" dirty="0"/>
              <a:t>    </a:t>
            </a:r>
          </a:p>
          <a:p>
            <a:r>
              <a:rPr lang="en-US" dirty="0"/>
              <a:t>    t4["LR"] = t4.apply(</a:t>
            </a:r>
            <a:r>
              <a:rPr lang="en-US" dirty="0" err="1"/>
              <a:t>compute_lr</a:t>
            </a:r>
            <a:r>
              <a:rPr lang="en-US" dirty="0"/>
              <a:t>, axis=1)</a:t>
            </a:r>
          </a:p>
          <a:p>
            <a:r>
              <a:rPr lang="en-US" dirty="0"/>
              <a:t>    return t4</a:t>
            </a:r>
          </a:p>
          <a:p>
            <a:endParaRPr lang="en-US" dirty="0"/>
          </a:p>
          <a:p>
            <a:endParaRPr lang="en-US" dirty="0"/>
          </a:p>
          <a:p>
            <a:endParaRPr lang="en-US" dirty="0"/>
          </a:p>
          <a:p>
            <a:r>
              <a:rPr lang="en-US" dirty="0"/>
              <a:t>    </a:t>
            </a:r>
          </a:p>
          <a:p>
            <a:r>
              <a:rPr lang="en-US" dirty="0"/>
              <a:t>    </a:t>
            </a:r>
          </a:p>
        </p:txBody>
      </p:sp>
    </p:spTree>
    <p:extLst>
      <p:ext uri="{BB962C8B-B14F-4D97-AF65-F5344CB8AC3E}">
        <p14:creationId xmlns:p14="http://schemas.microsoft.com/office/powerpoint/2010/main" val="625072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EC821F9-5ABA-4BF1-9420-6FAB201923CD}"/>
              </a:ext>
            </a:extLst>
          </p:cNvPr>
          <p:cNvSpPr txBox="1"/>
          <p:nvPr/>
        </p:nvSpPr>
        <p:spPr>
          <a:xfrm>
            <a:off x="272956" y="0"/>
            <a:ext cx="10044751" cy="1200329"/>
          </a:xfrm>
          <a:prstGeom prst="rect">
            <a:avLst/>
          </a:prstGeom>
          <a:noFill/>
        </p:spPr>
        <p:txBody>
          <a:bodyPr wrap="square">
            <a:spAutoFit/>
          </a:bodyPr>
          <a:lstStyle/>
          <a:p>
            <a:r>
              <a:rPr lang="en-US" sz="7200" b="1" dirty="0"/>
              <a:t>Step 3: SQL Code</a:t>
            </a:r>
            <a:endParaRPr lang="en-US" sz="7200" b="1" dirty="0">
              <a:solidFill>
                <a:srgbClr val="FF0000"/>
              </a:solidFill>
            </a:endParaRPr>
          </a:p>
        </p:txBody>
      </p:sp>
      <p:sp>
        <p:nvSpPr>
          <p:cNvPr id="9" name="TextBox 8">
            <a:extLst>
              <a:ext uri="{FF2B5EF4-FFF2-40B4-BE49-F238E27FC236}">
                <a16:creationId xmlns:a16="http://schemas.microsoft.com/office/drawing/2014/main" id="{DB985E6D-2A56-4636-9B99-149B15D5C3AB}"/>
              </a:ext>
            </a:extLst>
          </p:cNvPr>
          <p:cNvSpPr txBox="1"/>
          <p:nvPr/>
        </p:nvSpPr>
        <p:spPr>
          <a:xfrm>
            <a:off x="177421" y="1196157"/>
            <a:ext cx="11627892" cy="6740307"/>
          </a:xfrm>
          <a:prstGeom prst="rect">
            <a:avLst/>
          </a:prstGeom>
          <a:noFill/>
        </p:spPr>
        <p:txBody>
          <a:bodyPr wrap="square">
            <a:spAutoFit/>
          </a:bodyPr>
          <a:lstStyle/>
          <a:p>
            <a:r>
              <a:rPr lang="en-US" dirty="0"/>
              <a:t># Full workflow for a single target condition</a:t>
            </a:r>
          </a:p>
          <a:p>
            <a:r>
              <a:rPr lang="en-US" dirty="0"/>
              <a:t>def </a:t>
            </a:r>
            <a:r>
              <a:rPr lang="en-US" dirty="0" err="1"/>
              <a:t>process_target_condition</a:t>
            </a:r>
            <a:r>
              <a:rPr lang="en-US" dirty="0"/>
              <a:t>(</a:t>
            </a:r>
            <a:r>
              <a:rPr lang="en-US" dirty="0" err="1"/>
              <a:t>all_of_us</a:t>
            </a:r>
            <a:r>
              <a:rPr lang="en-US" dirty="0"/>
              <a:t>, </a:t>
            </a:r>
            <a:r>
              <a:rPr lang="en-US" dirty="0" err="1"/>
              <a:t>target_condition</a:t>
            </a:r>
            <a:r>
              <a:rPr lang="en-US" dirty="0"/>
              <a:t>):</a:t>
            </a:r>
          </a:p>
          <a:p>
            <a:r>
              <a:rPr lang="en-US" dirty="0"/>
              <a:t>    t1 = create_t1(</a:t>
            </a:r>
            <a:r>
              <a:rPr lang="en-US" dirty="0" err="1"/>
              <a:t>all_of_us</a:t>
            </a:r>
            <a:r>
              <a:rPr lang="en-US" dirty="0"/>
              <a:t>, </a:t>
            </a:r>
            <a:r>
              <a:rPr lang="en-US" dirty="0" err="1"/>
              <a:t>target_condition</a:t>
            </a:r>
            <a:r>
              <a:rPr lang="en-US" dirty="0"/>
              <a:t>)</a:t>
            </a:r>
          </a:p>
          <a:p>
            <a:r>
              <a:rPr lang="en-US" dirty="0"/>
              <a:t>    t2 = create_t2(t1)</a:t>
            </a:r>
          </a:p>
          <a:p>
            <a:r>
              <a:rPr lang="en-US" dirty="0"/>
              <a:t>    t3 = create_t3(t1, t2)</a:t>
            </a:r>
          </a:p>
          <a:p>
            <a:r>
              <a:rPr lang="en-US" dirty="0"/>
              <a:t>    t4 = create_t4(t3)</a:t>
            </a:r>
          </a:p>
          <a:p>
            <a:r>
              <a:rPr lang="en-US" dirty="0"/>
              <a:t>    t5 = create_t5(t3)</a:t>
            </a:r>
          </a:p>
          <a:p>
            <a:r>
              <a:rPr lang="en-US" dirty="0"/>
              <a:t>    </a:t>
            </a:r>
            <a:r>
              <a:rPr lang="en-US" dirty="0" err="1"/>
              <a:t>final_result</a:t>
            </a:r>
            <a:r>
              <a:rPr lang="en-US" dirty="0"/>
              <a:t> = </a:t>
            </a:r>
            <a:r>
              <a:rPr lang="en-US" dirty="0" err="1"/>
              <a:t>calculate_lr</a:t>
            </a:r>
            <a:r>
              <a:rPr lang="en-US" dirty="0"/>
              <a:t>(t4, t5)</a:t>
            </a:r>
          </a:p>
          <a:p>
            <a:r>
              <a:rPr lang="en-US" dirty="0"/>
              <a:t>    return </a:t>
            </a:r>
            <a:r>
              <a:rPr lang="en-US" dirty="0" err="1"/>
              <a:t>final_result</a:t>
            </a:r>
            <a:endParaRPr lang="en-US" dirty="0"/>
          </a:p>
          <a:p>
            <a:endParaRPr lang="en-US" dirty="0"/>
          </a:p>
          <a:p>
            <a:r>
              <a:rPr lang="en-US" dirty="0"/>
              <a:t># Iterate over Dx1 to Dx25000</a:t>
            </a:r>
          </a:p>
          <a:p>
            <a:r>
              <a:rPr lang="en-US" dirty="0"/>
              <a:t>def </a:t>
            </a:r>
            <a:r>
              <a:rPr lang="en-US" dirty="0" err="1"/>
              <a:t>process_all_conditions</a:t>
            </a:r>
            <a:r>
              <a:rPr lang="en-US" dirty="0"/>
              <a:t>(</a:t>
            </a:r>
            <a:r>
              <a:rPr lang="en-US" dirty="0" err="1"/>
              <a:t>all_of_us</a:t>
            </a:r>
            <a:r>
              <a:rPr lang="en-US" dirty="0"/>
              <a:t>):</a:t>
            </a:r>
          </a:p>
          <a:p>
            <a:r>
              <a:rPr lang="en-US" dirty="0"/>
              <a:t>    </a:t>
            </a:r>
            <a:r>
              <a:rPr lang="en-US" dirty="0" err="1"/>
              <a:t>all_results</a:t>
            </a:r>
            <a:r>
              <a:rPr lang="en-US" dirty="0"/>
              <a:t> = {}</a:t>
            </a:r>
          </a:p>
          <a:p>
            <a:r>
              <a:rPr lang="en-US" dirty="0"/>
              <a:t>    for i in range(1, 25001):</a:t>
            </a:r>
          </a:p>
          <a:p>
            <a:r>
              <a:rPr lang="en-US" dirty="0"/>
              <a:t>        </a:t>
            </a:r>
            <a:r>
              <a:rPr lang="en-US" dirty="0" err="1"/>
              <a:t>target_condition</a:t>
            </a:r>
            <a:r>
              <a:rPr lang="en-US" dirty="0"/>
              <a:t> = </a:t>
            </a:r>
            <a:r>
              <a:rPr lang="en-US" dirty="0" err="1"/>
              <a:t>f"Dx</a:t>
            </a:r>
            <a:r>
              <a:rPr lang="en-US" dirty="0"/>
              <a:t>{i}"</a:t>
            </a:r>
          </a:p>
          <a:p>
            <a:r>
              <a:rPr lang="en-US" dirty="0"/>
              <a:t>        print(</a:t>
            </a:r>
            <a:r>
              <a:rPr lang="en-US" dirty="0" err="1"/>
              <a:t>f"Processing</a:t>
            </a:r>
            <a:r>
              <a:rPr lang="en-US" dirty="0"/>
              <a:t> {</a:t>
            </a:r>
            <a:r>
              <a:rPr lang="en-US" dirty="0" err="1"/>
              <a:t>target_condition</a:t>
            </a:r>
            <a:r>
              <a:rPr lang="en-US" dirty="0"/>
              <a:t>}...")</a:t>
            </a:r>
          </a:p>
          <a:p>
            <a:r>
              <a:rPr lang="en-US" dirty="0"/>
              <a:t>        </a:t>
            </a:r>
            <a:r>
              <a:rPr lang="en-US" dirty="0" err="1"/>
              <a:t>final_result</a:t>
            </a:r>
            <a:r>
              <a:rPr lang="en-US" dirty="0"/>
              <a:t> = </a:t>
            </a:r>
            <a:r>
              <a:rPr lang="en-US" dirty="0" err="1"/>
              <a:t>process_target_condition</a:t>
            </a:r>
            <a:r>
              <a:rPr lang="en-US" dirty="0"/>
              <a:t>(</a:t>
            </a:r>
            <a:r>
              <a:rPr lang="en-US" dirty="0" err="1"/>
              <a:t>all_of_us</a:t>
            </a:r>
            <a:r>
              <a:rPr lang="en-US" dirty="0"/>
              <a:t>, </a:t>
            </a:r>
            <a:r>
              <a:rPr lang="en-US" dirty="0" err="1"/>
              <a:t>target_condition</a:t>
            </a:r>
            <a:r>
              <a:rPr lang="en-US" dirty="0"/>
              <a:t>)</a:t>
            </a:r>
          </a:p>
          <a:p>
            <a:r>
              <a:rPr lang="en-US" dirty="0"/>
              <a:t>        </a:t>
            </a:r>
            <a:r>
              <a:rPr lang="en-US" dirty="0" err="1"/>
              <a:t>all_results</a:t>
            </a:r>
            <a:r>
              <a:rPr lang="en-US" dirty="0"/>
              <a:t>[</a:t>
            </a:r>
            <a:r>
              <a:rPr lang="en-US" dirty="0" err="1"/>
              <a:t>target_condition</a:t>
            </a:r>
            <a:r>
              <a:rPr lang="en-US" dirty="0"/>
              <a:t>] = </a:t>
            </a:r>
            <a:r>
              <a:rPr lang="en-US" dirty="0" err="1"/>
              <a:t>final_result</a:t>
            </a:r>
            <a:endParaRPr lang="en-US" dirty="0"/>
          </a:p>
          <a:p>
            <a:r>
              <a:rPr lang="en-US" dirty="0"/>
              <a:t>    return </a:t>
            </a:r>
            <a:r>
              <a:rPr lang="en-US" dirty="0" err="1"/>
              <a:t>all_results</a:t>
            </a:r>
            <a:endParaRPr lang="en-US" dirty="0"/>
          </a:p>
          <a:p>
            <a:endParaRPr lang="en-US" dirty="0"/>
          </a:p>
          <a:p>
            <a:endParaRPr lang="en-US" dirty="0"/>
          </a:p>
          <a:p>
            <a:endParaRPr lang="en-US" dirty="0"/>
          </a:p>
          <a:p>
            <a:r>
              <a:rPr lang="en-US" dirty="0"/>
              <a:t>    </a:t>
            </a:r>
          </a:p>
          <a:p>
            <a:r>
              <a:rPr lang="en-US" dirty="0"/>
              <a:t>    </a:t>
            </a:r>
          </a:p>
        </p:txBody>
      </p:sp>
    </p:spTree>
    <p:extLst>
      <p:ext uri="{BB962C8B-B14F-4D97-AF65-F5344CB8AC3E}">
        <p14:creationId xmlns:p14="http://schemas.microsoft.com/office/powerpoint/2010/main" val="2701584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671C6A-0B5C-4E1E-884A-1FE5C3A33D42}"/>
              </a:ext>
            </a:extLst>
          </p:cNvPr>
          <p:cNvSpPr txBox="1"/>
          <p:nvPr/>
        </p:nvSpPr>
        <p:spPr>
          <a:xfrm>
            <a:off x="1351129" y="1405299"/>
            <a:ext cx="10044751" cy="2308324"/>
          </a:xfrm>
          <a:prstGeom prst="rect">
            <a:avLst/>
          </a:prstGeom>
          <a:noFill/>
        </p:spPr>
        <p:txBody>
          <a:bodyPr wrap="square">
            <a:spAutoFit/>
          </a:bodyPr>
          <a:lstStyle/>
          <a:p>
            <a:r>
              <a:rPr lang="en-US" sz="7200" b="1" dirty="0"/>
              <a:t>Step 4: Invert Likelihood Ratios Less than 1</a:t>
            </a:r>
            <a:endParaRPr lang="en-US" sz="7200" b="1" dirty="0">
              <a:solidFill>
                <a:srgbClr val="FF0000"/>
              </a:solidFill>
            </a:endParaRPr>
          </a:p>
        </p:txBody>
      </p:sp>
    </p:spTree>
    <p:extLst>
      <p:ext uri="{BB962C8B-B14F-4D97-AF65-F5344CB8AC3E}">
        <p14:creationId xmlns:p14="http://schemas.microsoft.com/office/powerpoint/2010/main" val="1460929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EC821F9-5ABA-4BF1-9420-6FAB201923CD}"/>
              </a:ext>
            </a:extLst>
          </p:cNvPr>
          <p:cNvSpPr txBox="1"/>
          <p:nvPr/>
        </p:nvSpPr>
        <p:spPr>
          <a:xfrm>
            <a:off x="1351129" y="1405299"/>
            <a:ext cx="10044751" cy="2308324"/>
          </a:xfrm>
          <a:prstGeom prst="rect">
            <a:avLst/>
          </a:prstGeom>
          <a:noFill/>
        </p:spPr>
        <p:txBody>
          <a:bodyPr wrap="square">
            <a:spAutoFit/>
          </a:bodyPr>
          <a:lstStyle/>
          <a:p>
            <a:r>
              <a:rPr lang="en-US" sz="7200" b="1" dirty="0"/>
              <a:t>Step 5: Order the Ratios and Inverted Ratios</a:t>
            </a:r>
            <a:endParaRPr lang="en-US" sz="7200" b="1" dirty="0">
              <a:solidFill>
                <a:srgbClr val="FF0000"/>
              </a:solidFill>
            </a:endParaRPr>
          </a:p>
        </p:txBody>
      </p:sp>
    </p:spTree>
    <p:extLst>
      <p:ext uri="{BB962C8B-B14F-4D97-AF65-F5344CB8AC3E}">
        <p14:creationId xmlns:p14="http://schemas.microsoft.com/office/powerpoint/2010/main" val="553966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EC821F9-5ABA-4BF1-9420-6FAB201923CD}"/>
              </a:ext>
            </a:extLst>
          </p:cNvPr>
          <p:cNvSpPr txBox="1"/>
          <p:nvPr/>
        </p:nvSpPr>
        <p:spPr>
          <a:xfrm>
            <a:off x="1351129" y="1405299"/>
            <a:ext cx="10044751" cy="2308324"/>
          </a:xfrm>
          <a:prstGeom prst="rect">
            <a:avLst/>
          </a:prstGeom>
          <a:noFill/>
        </p:spPr>
        <p:txBody>
          <a:bodyPr wrap="square">
            <a:spAutoFit/>
          </a:bodyPr>
          <a:lstStyle/>
          <a:p>
            <a:r>
              <a:rPr lang="en-US" sz="7200" b="1" dirty="0"/>
              <a:t>SAFE (Surely Adaptive Factor Elimination) </a:t>
            </a:r>
          </a:p>
        </p:txBody>
      </p:sp>
      <p:grpSp>
        <p:nvGrpSpPr>
          <p:cNvPr id="3" name="Group 2">
            <a:extLst>
              <a:ext uri="{FF2B5EF4-FFF2-40B4-BE49-F238E27FC236}">
                <a16:creationId xmlns:a16="http://schemas.microsoft.com/office/drawing/2014/main" id="{BEA9E3B4-6796-41F0-A570-42F2E115664A}"/>
              </a:ext>
            </a:extLst>
          </p:cNvPr>
          <p:cNvGrpSpPr/>
          <p:nvPr/>
        </p:nvGrpSpPr>
        <p:grpSpPr>
          <a:xfrm>
            <a:off x="682388" y="3409"/>
            <a:ext cx="10713492" cy="7104222"/>
            <a:chOff x="682388" y="194481"/>
            <a:chExt cx="10713492" cy="7104222"/>
          </a:xfrm>
        </p:grpSpPr>
        <p:graphicFrame>
          <p:nvGraphicFramePr>
            <p:cNvPr id="2" name="Diagram 1">
              <a:extLst>
                <a:ext uri="{FF2B5EF4-FFF2-40B4-BE49-F238E27FC236}">
                  <a16:creationId xmlns:a16="http://schemas.microsoft.com/office/drawing/2014/main" id="{DBABE63A-BEB7-47C1-AD28-D78E041B01B4}"/>
                </a:ext>
              </a:extLst>
            </p:cNvPr>
            <p:cNvGraphicFramePr/>
            <p:nvPr>
              <p:extLst>
                <p:ext uri="{D42A27DB-BD31-4B8C-83A1-F6EECF244321}">
                  <p14:modId xmlns:p14="http://schemas.microsoft.com/office/powerpoint/2010/main" val="3861458954"/>
                </p:ext>
              </p:extLst>
            </p:nvPr>
          </p:nvGraphicFramePr>
          <p:xfrm>
            <a:off x="682388" y="194481"/>
            <a:ext cx="10713492" cy="6469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A19D6C56-48C9-4392-A1DE-0C6F87AB15DE}"/>
                </a:ext>
              </a:extLst>
            </p:cNvPr>
            <p:cNvGrpSpPr/>
            <p:nvPr/>
          </p:nvGrpSpPr>
          <p:grpSpPr>
            <a:xfrm>
              <a:off x="5158996" y="5479287"/>
              <a:ext cx="1819416" cy="1819416"/>
              <a:chOff x="3335171" y="849061"/>
              <a:chExt cx="1819416" cy="1819416"/>
            </a:xfrm>
          </p:grpSpPr>
          <p:sp>
            <p:nvSpPr>
              <p:cNvPr id="5" name="Oval 4">
                <a:extLst>
                  <a:ext uri="{FF2B5EF4-FFF2-40B4-BE49-F238E27FC236}">
                    <a16:creationId xmlns:a16="http://schemas.microsoft.com/office/drawing/2014/main" id="{D943B475-5066-4D3C-B8C0-133CF41C130A}"/>
                  </a:ext>
                </a:extLst>
              </p:cNvPr>
              <p:cNvSpPr/>
              <p:nvPr/>
            </p:nvSpPr>
            <p:spPr>
              <a:xfrm>
                <a:off x="3335171" y="849061"/>
                <a:ext cx="1819416" cy="1819416"/>
              </a:xfrm>
              <a:prstGeom prst="ellipse">
                <a:avLst/>
              </a:prstGeom>
            </p:spPr>
            <p:style>
              <a:lnRef idx="2">
                <a:schemeClr val="lt1">
                  <a:hueOff val="0"/>
                  <a:satOff val="0"/>
                  <a:lumOff val="0"/>
                  <a:alphaOff val="0"/>
                </a:schemeClr>
              </a:lnRef>
              <a:fillRef idx="1">
                <a:schemeClr val="accent4">
                  <a:hueOff val="9502298"/>
                  <a:satOff val="-10997"/>
                  <a:lumOff val="-7450"/>
                  <a:alphaOff val="0"/>
                </a:schemeClr>
              </a:fillRef>
              <a:effectRef idx="0">
                <a:schemeClr val="accent4">
                  <a:hueOff val="9502298"/>
                  <a:satOff val="-10997"/>
                  <a:lumOff val="-7450"/>
                  <a:alphaOff val="0"/>
                </a:schemeClr>
              </a:effectRef>
              <a:fontRef idx="minor">
                <a:schemeClr val="lt1"/>
              </a:fontRef>
            </p:style>
          </p:sp>
          <p:sp>
            <p:nvSpPr>
              <p:cNvPr id="6" name="Oval 4">
                <a:extLst>
                  <a:ext uri="{FF2B5EF4-FFF2-40B4-BE49-F238E27FC236}">
                    <a16:creationId xmlns:a16="http://schemas.microsoft.com/office/drawing/2014/main" id="{F8C7F977-2B91-428E-A861-0A403F2039B8}"/>
                  </a:ext>
                </a:extLst>
              </p:cNvPr>
              <p:cNvSpPr txBox="1"/>
              <p:nvPr/>
            </p:nvSpPr>
            <p:spPr>
              <a:xfrm>
                <a:off x="3601618" y="1115508"/>
                <a:ext cx="1286522" cy="12865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V1</a:t>
                </a:r>
              </a:p>
            </p:txBody>
          </p:sp>
        </p:grpSp>
      </p:grpSp>
    </p:spTree>
    <p:extLst>
      <p:ext uri="{BB962C8B-B14F-4D97-AF65-F5344CB8AC3E}">
        <p14:creationId xmlns:p14="http://schemas.microsoft.com/office/powerpoint/2010/main" val="1262807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EC821F9-5ABA-4BF1-9420-6FAB201923CD}"/>
              </a:ext>
            </a:extLst>
          </p:cNvPr>
          <p:cNvSpPr txBox="1"/>
          <p:nvPr/>
        </p:nvSpPr>
        <p:spPr>
          <a:xfrm>
            <a:off x="1351129" y="1405299"/>
            <a:ext cx="10044751" cy="3416320"/>
          </a:xfrm>
          <a:prstGeom prst="rect">
            <a:avLst/>
          </a:prstGeom>
          <a:noFill/>
        </p:spPr>
        <p:txBody>
          <a:bodyPr wrap="square">
            <a:spAutoFit/>
          </a:bodyPr>
          <a:lstStyle/>
          <a:p>
            <a:r>
              <a:rPr lang="en-US" sz="7200" b="1" dirty="0"/>
              <a:t>Step 6: Select the Top n Conditions &amp; Ignore the Rest</a:t>
            </a:r>
            <a:endParaRPr lang="en-US" sz="7200" b="1" dirty="0">
              <a:solidFill>
                <a:srgbClr val="FF0000"/>
              </a:solidFill>
            </a:endParaRPr>
          </a:p>
        </p:txBody>
      </p:sp>
    </p:spTree>
    <p:extLst>
      <p:ext uri="{BB962C8B-B14F-4D97-AF65-F5344CB8AC3E}">
        <p14:creationId xmlns:p14="http://schemas.microsoft.com/office/powerpoint/2010/main" val="315529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946" y="1983355"/>
            <a:ext cx="9908875" cy="2899913"/>
          </a:xfrm>
        </p:spPr>
        <p:txBody>
          <a:bodyPr>
            <a:noAutofit/>
          </a:bodyPr>
          <a:lstStyle/>
          <a:p>
            <a:r>
              <a:rPr lang="en-US" sz="4000" b="1" dirty="0">
                <a:solidFill>
                  <a:srgbClr val="FF0000"/>
                </a:solidFill>
              </a:rPr>
              <a:t>SQL can be used to calculate likelihood ratios for thousands of predictors</a:t>
            </a:r>
          </a:p>
        </p:txBody>
      </p:sp>
    </p:spTree>
    <p:extLst>
      <p:ext uri="{BB962C8B-B14F-4D97-AF65-F5344CB8AC3E}">
        <p14:creationId xmlns:p14="http://schemas.microsoft.com/office/powerpoint/2010/main" val="256421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EC821F9-5ABA-4BF1-9420-6FAB201923CD}"/>
              </a:ext>
            </a:extLst>
          </p:cNvPr>
          <p:cNvSpPr txBox="1"/>
          <p:nvPr/>
        </p:nvSpPr>
        <p:spPr>
          <a:xfrm>
            <a:off x="1351129" y="1405299"/>
            <a:ext cx="10044751" cy="2308324"/>
          </a:xfrm>
          <a:prstGeom prst="rect">
            <a:avLst/>
          </a:prstGeom>
          <a:noFill/>
        </p:spPr>
        <p:txBody>
          <a:bodyPr wrap="square">
            <a:spAutoFit/>
          </a:bodyPr>
          <a:lstStyle/>
          <a:p>
            <a:r>
              <a:rPr lang="en-US" sz="7200" b="1" dirty="0"/>
              <a:t>Screening Variables Based on Correlations</a:t>
            </a:r>
          </a:p>
        </p:txBody>
      </p:sp>
    </p:spTree>
    <p:extLst>
      <p:ext uri="{BB962C8B-B14F-4D97-AF65-F5344CB8AC3E}">
        <p14:creationId xmlns:p14="http://schemas.microsoft.com/office/powerpoint/2010/main" val="2810902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EC821F9-5ABA-4BF1-9420-6FAB201923CD}"/>
              </a:ext>
            </a:extLst>
          </p:cNvPr>
          <p:cNvSpPr txBox="1"/>
          <p:nvPr/>
        </p:nvSpPr>
        <p:spPr>
          <a:xfrm>
            <a:off x="1351129" y="1405299"/>
            <a:ext cx="10044751" cy="2308324"/>
          </a:xfrm>
          <a:prstGeom prst="rect">
            <a:avLst/>
          </a:prstGeom>
          <a:noFill/>
        </p:spPr>
        <p:txBody>
          <a:bodyPr wrap="square">
            <a:spAutoFit/>
          </a:bodyPr>
          <a:lstStyle/>
          <a:p>
            <a:r>
              <a:rPr lang="en-US" sz="7200" b="1" dirty="0"/>
              <a:t>Screening Variables Based on </a:t>
            </a:r>
            <a:r>
              <a:rPr lang="en-US" sz="7200" b="1" dirty="0">
                <a:solidFill>
                  <a:srgbClr val="FF0000"/>
                </a:solidFill>
              </a:rPr>
              <a:t>Likelihood Ratio</a:t>
            </a:r>
          </a:p>
        </p:txBody>
      </p:sp>
    </p:spTree>
    <p:extLst>
      <p:ext uri="{BB962C8B-B14F-4D97-AF65-F5344CB8AC3E}">
        <p14:creationId xmlns:p14="http://schemas.microsoft.com/office/powerpoint/2010/main" val="2533887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7050AA7-DC04-4154-A77B-118EC12520A4}"/>
                  </a:ext>
                </a:extLst>
              </p:cNvPr>
              <p:cNvSpPr txBox="1"/>
              <p:nvPr/>
            </p:nvSpPr>
            <p:spPr>
              <a:xfrm>
                <a:off x="1175982" y="2802867"/>
                <a:ext cx="9840035" cy="1252266"/>
              </a:xfrm>
              <a:prstGeom prst="rect">
                <a:avLst/>
              </a:prstGeom>
              <a:noFill/>
            </p:spPr>
            <p:txBody>
              <a:bodyPr wrap="square">
                <a:spAutoFit/>
              </a:bodyPr>
              <a:lstStyle/>
              <a:p>
                <a14:m>
                  <m:oMath xmlns:m="http://schemas.openxmlformats.org/officeDocument/2006/math">
                    <m:sSup>
                      <m:sSupPr>
                        <m:ctrlPr>
                          <a:rPr lang="en-US" sz="7200" i="1" smtClean="0">
                            <a:solidFill>
                              <a:srgbClr val="836967"/>
                            </a:solidFill>
                            <a:latin typeface="Cambria Math" panose="02040503050406030204" pitchFamily="18" charset="0"/>
                          </a:rPr>
                        </m:ctrlPr>
                      </m:sSupPr>
                      <m:e>
                        <m:r>
                          <a:rPr lang="en-US" sz="7200" i="1">
                            <a:latin typeface="Cambria Math" panose="02040503050406030204" pitchFamily="18" charset="0"/>
                          </a:rPr>
                          <m:t>𝑒</m:t>
                        </m:r>
                      </m:e>
                      <m:sup>
                        <m:sSub>
                          <m:sSubPr>
                            <m:ctrlPr>
                              <a:rPr lang="en-US" sz="7200" i="1">
                                <a:solidFill>
                                  <a:srgbClr val="836967"/>
                                </a:solidFill>
                                <a:latin typeface="Cambria Math" panose="02040503050406030204" pitchFamily="18" charset="0"/>
                              </a:rPr>
                            </m:ctrlPr>
                          </m:sSubPr>
                          <m:e>
                            <m:r>
                              <a:rPr lang="en-US" sz="7200" i="1">
                                <a:latin typeface="Cambria Math" panose="02040503050406030204" pitchFamily="18" charset="0"/>
                              </a:rPr>
                              <m:t>𝛽</m:t>
                            </m:r>
                          </m:e>
                          <m:sub>
                            <m:r>
                              <a:rPr lang="en-US" sz="7200" i="1">
                                <a:latin typeface="Cambria Math" panose="02040503050406030204" pitchFamily="18" charset="0"/>
                              </a:rPr>
                              <m:t>𝑐</m:t>
                            </m:r>
                          </m:sub>
                        </m:sSub>
                      </m:sup>
                    </m:sSup>
                    <m:r>
                      <a:rPr lang="en-US" sz="7200" i="0">
                        <a:latin typeface="Cambria Math" panose="02040503050406030204" pitchFamily="18" charset="0"/>
                      </a:rPr>
                      <m:t>=</m:t>
                    </m:r>
                  </m:oMath>
                </a14:m>
                <a:r>
                  <a:rPr lang="en-US" sz="7200" dirty="0"/>
                  <a:t>Change in Odds of T</a:t>
                </a:r>
              </a:p>
            </p:txBody>
          </p:sp>
        </mc:Choice>
        <mc:Fallback xmlns="">
          <p:sp>
            <p:nvSpPr>
              <p:cNvPr id="4" name="TextBox 3">
                <a:extLst>
                  <a:ext uri="{FF2B5EF4-FFF2-40B4-BE49-F238E27FC236}">
                    <a16:creationId xmlns:a16="http://schemas.microsoft.com/office/drawing/2014/main" id="{F7050AA7-DC04-4154-A77B-118EC12520A4}"/>
                  </a:ext>
                </a:extLst>
              </p:cNvPr>
              <p:cNvSpPr txBox="1">
                <a:spLocks noRot="1" noChangeAspect="1" noMove="1" noResize="1" noEditPoints="1" noAdjustHandles="1" noChangeArrowheads="1" noChangeShapeType="1" noTextEdit="1"/>
              </p:cNvSpPr>
              <p:nvPr/>
            </p:nvSpPr>
            <p:spPr>
              <a:xfrm>
                <a:off x="1175982" y="2802867"/>
                <a:ext cx="9840035" cy="1252266"/>
              </a:xfrm>
              <a:prstGeom prst="rect">
                <a:avLst/>
              </a:prstGeom>
              <a:blipFill>
                <a:blip r:embed="rId3"/>
                <a:stretch>
                  <a:fillRect t="-14146" r="-4461" b="-4000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3FDAE272-4D74-42D8-9C4F-E37DD9AEA53C}"/>
              </a:ext>
            </a:extLst>
          </p:cNvPr>
          <p:cNvSpPr txBox="1"/>
          <p:nvPr/>
        </p:nvSpPr>
        <p:spPr>
          <a:xfrm>
            <a:off x="559559" y="256461"/>
            <a:ext cx="10044751" cy="1200329"/>
          </a:xfrm>
          <a:prstGeom prst="rect">
            <a:avLst/>
          </a:prstGeom>
          <a:noFill/>
        </p:spPr>
        <p:txBody>
          <a:bodyPr wrap="square">
            <a:spAutoFit/>
          </a:bodyPr>
          <a:lstStyle/>
          <a:p>
            <a:r>
              <a:rPr lang="en-US" sz="7200" b="1" dirty="0"/>
              <a:t>Change in Odds of T</a:t>
            </a:r>
            <a:endParaRPr lang="en-US" sz="7200" b="1" dirty="0">
              <a:solidFill>
                <a:srgbClr val="FF0000"/>
              </a:solidFill>
            </a:endParaRPr>
          </a:p>
        </p:txBody>
      </p:sp>
    </p:spTree>
    <p:extLst>
      <p:ext uri="{BB962C8B-B14F-4D97-AF65-F5344CB8AC3E}">
        <p14:creationId xmlns:p14="http://schemas.microsoft.com/office/powerpoint/2010/main" val="523909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7050AA7-DC04-4154-A77B-118EC12520A4}"/>
                  </a:ext>
                </a:extLst>
              </p:cNvPr>
              <p:cNvSpPr txBox="1"/>
              <p:nvPr/>
            </p:nvSpPr>
            <p:spPr>
              <a:xfrm>
                <a:off x="764275" y="1853096"/>
                <a:ext cx="9840035" cy="23992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7200" i="1" smtClean="0">
                              <a:solidFill>
                                <a:srgbClr val="836967"/>
                              </a:solidFill>
                              <a:latin typeface="Cambria Math" panose="02040503050406030204" pitchFamily="18" charset="0"/>
                            </a:rPr>
                          </m:ctrlPr>
                        </m:sSupPr>
                        <m:e>
                          <m:r>
                            <a:rPr lang="en-US" sz="7200" i="1">
                              <a:latin typeface="Cambria Math" panose="02040503050406030204" pitchFamily="18" charset="0"/>
                            </a:rPr>
                            <m:t>𝑒</m:t>
                          </m:r>
                        </m:e>
                        <m:sup>
                          <m:sSub>
                            <m:sSubPr>
                              <m:ctrlPr>
                                <a:rPr lang="en-US" sz="7200" i="1">
                                  <a:solidFill>
                                    <a:srgbClr val="836967"/>
                                  </a:solidFill>
                                  <a:latin typeface="Cambria Math" panose="02040503050406030204" pitchFamily="18" charset="0"/>
                                </a:rPr>
                              </m:ctrlPr>
                            </m:sSubPr>
                            <m:e>
                              <m:r>
                                <a:rPr lang="en-US" sz="7200" i="1">
                                  <a:latin typeface="Cambria Math" panose="02040503050406030204" pitchFamily="18" charset="0"/>
                                </a:rPr>
                                <m:t>𝛽</m:t>
                              </m:r>
                            </m:e>
                            <m:sub>
                              <m:r>
                                <a:rPr lang="en-US" sz="7200" i="1">
                                  <a:latin typeface="Cambria Math" panose="02040503050406030204" pitchFamily="18" charset="0"/>
                                </a:rPr>
                                <m:t>𝑐</m:t>
                              </m:r>
                            </m:sub>
                          </m:sSub>
                        </m:sup>
                      </m:sSup>
                      <m:r>
                        <a:rPr lang="en-US" sz="7200" i="0">
                          <a:latin typeface="Cambria Math" panose="02040503050406030204" pitchFamily="18" charset="0"/>
                        </a:rPr>
                        <m:t>=</m:t>
                      </m:r>
                      <m:f>
                        <m:fPr>
                          <m:ctrlPr>
                            <a:rPr lang="en-US" sz="7200" i="1">
                              <a:solidFill>
                                <a:srgbClr val="836967"/>
                              </a:solidFill>
                              <a:latin typeface="Cambria Math" panose="02040503050406030204" pitchFamily="18" charset="0"/>
                            </a:rPr>
                          </m:ctrlPr>
                        </m:fPr>
                        <m:num>
                          <m:r>
                            <a:rPr lang="en-US" sz="7200" i="1">
                              <a:latin typeface="Cambria Math" panose="02040503050406030204" pitchFamily="18" charset="0"/>
                            </a:rPr>
                            <m:t>𝑃</m:t>
                          </m:r>
                          <m:d>
                            <m:dPr>
                              <m:sepChr m:val="∣"/>
                              <m:ctrlPr>
                                <a:rPr lang="en-US" sz="7200" i="1">
                                  <a:solidFill>
                                    <a:srgbClr val="836967"/>
                                  </a:solidFill>
                                  <a:latin typeface="Cambria Math" panose="02040503050406030204" pitchFamily="18" charset="0"/>
                                </a:rPr>
                              </m:ctrlPr>
                            </m:dPr>
                            <m:e>
                              <m:r>
                                <a:rPr lang="en-US" sz="7200" i="1">
                                  <a:latin typeface="Cambria Math" panose="02040503050406030204" pitchFamily="18" charset="0"/>
                                </a:rPr>
                                <m:t>𝐶</m:t>
                              </m:r>
                            </m:e>
                            <m:e>
                              <m:r>
                                <a:rPr lang="en-US" sz="7200" i="1">
                                  <a:latin typeface="Cambria Math" panose="02040503050406030204" pitchFamily="18" charset="0"/>
                                </a:rPr>
                                <m:t>𝑇</m:t>
                              </m:r>
                            </m:e>
                          </m:d>
                        </m:num>
                        <m:den>
                          <m:r>
                            <a:rPr lang="en-US" sz="7200" i="1">
                              <a:latin typeface="Cambria Math" panose="02040503050406030204" pitchFamily="18" charset="0"/>
                            </a:rPr>
                            <m:t>𝑃</m:t>
                          </m:r>
                          <m:d>
                            <m:dPr>
                              <m:sepChr m:val="∣"/>
                              <m:ctrlPr>
                                <a:rPr lang="en-US" sz="7200" i="1">
                                  <a:solidFill>
                                    <a:srgbClr val="836967"/>
                                  </a:solidFill>
                                  <a:latin typeface="Cambria Math" panose="02040503050406030204" pitchFamily="18" charset="0"/>
                                </a:rPr>
                              </m:ctrlPr>
                            </m:dPr>
                            <m:e>
                              <m:r>
                                <a:rPr lang="en-US" sz="7200" i="1">
                                  <a:latin typeface="Cambria Math" panose="02040503050406030204" pitchFamily="18" charset="0"/>
                                </a:rPr>
                                <m:t>𝐶</m:t>
                              </m:r>
                            </m:e>
                            <m:e>
                              <m:r>
                                <a:rPr lang="en-US" sz="7200" i="1">
                                  <a:latin typeface="Cambria Math" panose="02040503050406030204" pitchFamily="18" charset="0"/>
                                </a:rPr>
                                <m:t>𝑁𝑜𝑡</m:t>
                              </m:r>
                              <m:r>
                                <a:rPr lang="en-US" sz="7200" i="0">
                                  <a:latin typeface="Cambria Math" panose="02040503050406030204" pitchFamily="18" charset="0"/>
                                </a:rPr>
                                <m:t> </m:t>
                              </m:r>
                              <m:r>
                                <a:rPr lang="en-US" sz="7200" i="1">
                                  <a:latin typeface="Cambria Math" panose="02040503050406030204" pitchFamily="18" charset="0"/>
                                </a:rPr>
                                <m:t>𝑇</m:t>
                              </m:r>
                            </m:e>
                          </m:d>
                        </m:den>
                      </m:f>
                    </m:oMath>
                  </m:oMathPara>
                </a14:m>
                <a:endParaRPr lang="en-US" sz="7200" dirty="0"/>
              </a:p>
            </p:txBody>
          </p:sp>
        </mc:Choice>
        <mc:Fallback xmlns="">
          <p:sp>
            <p:nvSpPr>
              <p:cNvPr id="4" name="TextBox 3">
                <a:extLst>
                  <a:ext uri="{FF2B5EF4-FFF2-40B4-BE49-F238E27FC236}">
                    <a16:creationId xmlns:a16="http://schemas.microsoft.com/office/drawing/2014/main" id="{F7050AA7-DC04-4154-A77B-118EC12520A4}"/>
                  </a:ext>
                </a:extLst>
              </p:cNvPr>
              <p:cNvSpPr txBox="1">
                <a:spLocks noRot="1" noChangeAspect="1" noMove="1" noResize="1" noEditPoints="1" noAdjustHandles="1" noChangeArrowheads="1" noChangeShapeType="1" noTextEdit="1"/>
              </p:cNvSpPr>
              <p:nvPr/>
            </p:nvSpPr>
            <p:spPr>
              <a:xfrm>
                <a:off x="764275" y="1853096"/>
                <a:ext cx="9840035" cy="2399247"/>
              </a:xfrm>
              <a:prstGeom prst="rect">
                <a:avLst/>
              </a:prstGeom>
              <a:blipFill>
                <a:blip r:embed="rId3"/>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AC09C3AC-7E04-4CD2-9287-61CECB94A6A5}"/>
              </a:ext>
            </a:extLst>
          </p:cNvPr>
          <p:cNvSpPr txBox="1"/>
          <p:nvPr/>
        </p:nvSpPr>
        <p:spPr>
          <a:xfrm>
            <a:off x="559559" y="256461"/>
            <a:ext cx="10044751" cy="1200329"/>
          </a:xfrm>
          <a:prstGeom prst="rect">
            <a:avLst/>
          </a:prstGeom>
          <a:noFill/>
        </p:spPr>
        <p:txBody>
          <a:bodyPr wrap="square">
            <a:spAutoFit/>
          </a:bodyPr>
          <a:lstStyle/>
          <a:p>
            <a:r>
              <a:rPr lang="en-US" sz="7200" b="1" dirty="0"/>
              <a:t>Change in Odds of T</a:t>
            </a:r>
            <a:endParaRPr lang="en-US" sz="7200" b="1" dirty="0">
              <a:solidFill>
                <a:srgbClr val="FF0000"/>
              </a:solidFill>
            </a:endParaRPr>
          </a:p>
        </p:txBody>
      </p:sp>
    </p:spTree>
    <p:extLst>
      <p:ext uri="{BB962C8B-B14F-4D97-AF65-F5344CB8AC3E}">
        <p14:creationId xmlns:p14="http://schemas.microsoft.com/office/powerpoint/2010/main" val="3103320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7050AA7-DC04-4154-A77B-118EC12520A4}"/>
                  </a:ext>
                </a:extLst>
              </p:cNvPr>
              <p:cNvSpPr txBox="1"/>
              <p:nvPr/>
            </p:nvSpPr>
            <p:spPr>
              <a:xfrm>
                <a:off x="764275" y="1853096"/>
                <a:ext cx="9840035" cy="23992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7200" i="1" smtClean="0">
                              <a:solidFill>
                                <a:srgbClr val="836967"/>
                              </a:solidFill>
                              <a:latin typeface="Cambria Math" panose="02040503050406030204" pitchFamily="18" charset="0"/>
                            </a:rPr>
                          </m:ctrlPr>
                        </m:sSupPr>
                        <m:e>
                          <m:r>
                            <a:rPr lang="en-US" sz="7200" i="1">
                              <a:latin typeface="Cambria Math" panose="02040503050406030204" pitchFamily="18" charset="0"/>
                            </a:rPr>
                            <m:t>𝑒</m:t>
                          </m:r>
                        </m:e>
                        <m:sup>
                          <m:sSub>
                            <m:sSubPr>
                              <m:ctrlPr>
                                <a:rPr lang="en-US" sz="7200" i="1">
                                  <a:solidFill>
                                    <a:srgbClr val="836967"/>
                                  </a:solidFill>
                                  <a:latin typeface="Cambria Math" panose="02040503050406030204" pitchFamily="18" charset="0"/>
                                </a:rPr>
                              </m:ctrlPr>
                            </m:sSubPr>
                            <m:e>
                              <m:r>
                                <a:rPr lang="en-US" sz="7200" i="1">
                                  <a:latin typeface="Cambria Math" panose="02040503050406030204" pitchFamily="18" charset="0"/>
                                </a:rPr>
                                <m:t>𝛽</m:t>
                              </m:r>
                            </m:e>
                            <m:sub>
                              <m:r>
                                <a:rPr lang="en-US" sz="7200" i="1">
                                  <a:latin typeface="Cambria Math" panose="02040503050406030204" pitchFamily="18" charset="0"/>
                                </a:rPr>
                                <m:t>𝑐</m:t>
                              </m:r>
                            </m:sub>
                          </m:sSub>
                        </m:sup>
                      </m:sSup>
                      <m:r>
                        <a:rPr lang="en-US" sz="7200" i="0">
                          <a:latin typeface="Cambria Math" panose="02040503050406030204" pitchFamily="18" charset="0"/>
                        </a:rPr>
                        <m:t>=</m:t>
                      </m:r>
                      <m:f>
                        <m:fPr>
                          <m:ctrlPr>
                            <a:rPr lang="en-US" sz="7200" i="1">
                              <a:solidFill>
                                <a:srgbClr val="836967"/>
                              </a:solidFill>
                              <a:latin typeface="Cambria Math" panose="02040503050406030204" pitchFamily="18" charset="0"/>
                            </a:rPr>
                          </m:ctrlPr>
                        </m:fPr>
                        <m:num>
                          <m:r>
                            <a:rPr lang="en-US" sz="7200" i="1">
                              <a:latin typeface="Cambria Math" panose="02040503050406030204" pitchFamily="18" charset="0"/>
                            </a:rPr>
                            <m:t>𝑃</m:t>
                          </m:r>
                          <m:d>
                            <m:dPr>
                              <m:sepChr m:val="∣"/>
                              <m:ctrlPr>
                                <a:rPr lang="en-US" sz="7200" i="1">
                                  <a:solidFill>
                                    <a:srgbClr val="836967"/>
                                  </a:solidFill>
                                  <a:latin typeface="Cambria Math" panose="02040503050406030204" pitchFamily="18" charset="0"/>
                                </a:rPr>
                              </m:ctrlPr>
                            </m:dPr>
                            <m:e>
                              <m:r>
                                <a:rPr lang="en-US" sz="7200" i="1">
                                  <a:latin typeface="Cambria Math" panose="02040503050406030204" pitchFamily="18" charset="0"/>
                                </a:rPr>
                                <m:t>𝐶</m:t>
                              </m:r>
                            </m:e>
                            <m:e>
                              <m:r>
                                <a:rPr lang="en-US" sz="7200" i="1">
                                  <a:latin typeface="Cambria Math" panose="02040503050406030204" pitchFamily="18" charset="0"/>
                                </a:rPr>
                                <m:t>𝑇</m:t>
                              </m:r>
                            </m:e>
                          </m:d>
                        </m:num>
                        <m:den>
                          <m:r>
                            <a:rPr lang="en-US" sz="7200" i="1">
                              <a:latin typeface="Cambria Math" panose="02040503050406030204" pitchFamily="18" charset="0"/>
                            </a:rPr>
                            <m:t>𝑃</m:t>
                          </m:r>
                          <m:d>
                            <m:dPr>
                              <m:sepChr m:val="∣"/>
                              <m:ctrlPr>
                                <a:rPr lang="en-US" sz="7200" i="1">
                                  <a:solidFill>
                                    <a:srgbClr val="836967"/>
                                  </a:solidFill>
                                  <a:latin typeface="Cambria Math" panose="02040503050406030204" pitchFamily="18" charset="0"/>
                                </a:rPr>
                              </m:ctrlPr>
                            </m:dPr>
                            <m:e>
                              <m:r>
                                <a:rPr lang="en-US" sz="7200" i="1">
                                  <a:latin typeface="Cambria Math" panose="02040503050406030204" pitchFamily="18" charset="0"/>
                                </a:rPr>
                                <m:t>𝐶</m:t>
                              </m:r>
                            </m:e>
                            <m:e>
                              <m:r>
                                <a:rPr lang="en-US" sz="7200" i="1">
                                  <a:latin typeface="Cambria Math" panose="02040503050406030204" pitchFamily="18" charset="0"/>
                                </a:rPr>
                                <m:t>𝑁𝑜𝑡</m:t>
                              </m:r>
                              <m:r>
                                <a:rPr lang="en-US" sz="7200" i="0">
                                  <a:latin typeface="Cambria Math" panose="02040503050406030204" pitchFamily="18" charset="0"/>
                                </a:rPr>
                                <m:t> </m:t>
                              </m:r>
                              <m:r>
                                <a:rPr lang="en-US" sz="7200" i="1">
                                  <a:latin typeface="Cambria Math" panose="02040503050406030204" pitchFamily="18" charset="0"/>
                                </a:rPr>
                                <m:t>𝑇</m:t>
                              </m:r>
                            </m:e>
                          </m:d>
                        </m:den>
                      </m:f>
                    </m:oMath>
                  </m:oMathPara>
                </a14:m>
                <a:endParaRPr lang="en-US" sz="7200" dirty="0"/>
              </a:p>
            </p:txBody>
          </p:sp>
        </mc:Choice>
        <mc:Fallback xmlns="">
          <p:sp>
            <p:nvSpPr>
              <p:cNvPr id="4" name="TextBox 3">
                <a:extLst>
                  <a:ext uri="{FF2B5EF4-FFF2-40B4-BE49-F238E27FC236}">
                    <a16:creationId xmlns:a16="http://schemas.microsoft.com/office/drawing/2014/main" id="{F7050AA7-DC04-4154-A77B-118EC12520A4}"/>
                  </a:ext>
                </a:extLst>
              </p:cNvPr>
              <p:cNvSpPr txBox="1">
                <a:spLocks noRot="1" noChangeAspect="1" noMove="1" noResize="1" noEditPoints="1" noAdjustHandles="1" noChangeArrowheads="1" noChangeShapeType="1" noTextEdit="1"/>
              </p:cNvSpPr>
              <p:nvPr/>
            </p:nvSpPr>
            <p:spPr>
              <a:xfrm>
                <a:off x="764275" y="1853096"/>
                <a:ext cx="9840035" cy="2399247"/>
              </a:xfrm>
              <a:prstGeom prst="rect">
                <a:avLst/>
              </a:prstGeom>
              <a:blipFill>
                <a:blip r:embed="rId3"/>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AC09C3AC-7E04-4CD2-9287-61CECB94A6A5}"/>
              </a:ext>
            </a:extLst>
          </p:cNvPr>
          <p:cNvSpPr txBox="1"/>
          <p:nvPr/>
        </p:nvSpPr>
        <p:spPr>
          <a:xfrm>
            <a:off x="559559" y="256461"/>
            <a:ext cx="10044751" cy="1200329"/>
          </a:xfrm>
          <a:prstGeom prst="rect">
            <a:avLst/>
          </a:prstGeom>
          <a:noFill/>
        </p:spPr>
        <p:txBody>
          <a:bodyPr wrap="square">
            <a:spAutoFit/>
          </a:bodyPr>
          <a:lstStyle/>
          <a:p>
            <a:r>
              <a:rPr lang="en-US" sz="7200" b="1" dirty="0"/>
              <a:t>Change in Odds of T</a:t>
            </a:r>
            <a:endParaRPr lang="en-US" sz="7200" b="1" dirty="0">
              <a:solidFill>
                <a:srgbClr val="FF0000"/>
              </a:solidFill>
            </a:endParaRPr>
          </a:p>
        </p:txBody>
      </p:sp>
      <p:sp>
        <p:nvSpPr>
          <p:cNvPr id="5" name="TextBox 4">
            <a:extLst>
              <a:ext uri="{FF2B5EF4-FFF2-40B4-BE49-F238E27FC236}">
                <a16:creationId xmlns:a16="http://schemas.microsoft.com/office/drawing/2014/main" id="{3FADE62A-FD60-463E-8A26-6F8A16BF1E61}"/>
              </a:ext>
            </a:extLst>
          </p:cNvPr>
          <p:cNvSpPr txBox="1"/>
          <p:nvPr/>
        </p:nvSpPr>
        <p:spPr>
          <a:xfrm>
            <a:off x="764275" y="5675026"/>
            <a:ext cx="9840034" cy="369332"/>
          </a:xfrm>
          <a:prstGeom prst="rect">
            <a:avLst/>
          </a:prstGeom>
          <a:noFill/>
        </p:spPr>
        <p:txBody>
          <a:bodyPr wrap="square">
            <a:spAutoFit/>
          </a:bodyPr>
          <a:lstStyle/>
          <a:p>
            <a:r>
              <a:rPr lang="en-US" b="1" i="0" dirty="0">
                <a:solidFill>
                  <a:schemeClr val="tx2"/>
                </a:solidFill>
                <a:effectLst/>
                <a:highlight>
                  <a:srgbClr val="FFFF99"/>
                </a:highlight>
                <a:latin typeface="Google Sans"/>
              </a:rPr>
              <a:t>Assumption: C is independent from other conditions. Linear logistic regression.</a:t>
            </a:r>
            <a:endParaRPr lang="en-US" b="1" dirty="0">
              <a:solidFill>
                <a:schemeClr val="tx2"/>
              </a:solidFill>
              <a:highlight>
                <a:srgbClr val="FFFF99"/>
              </a:highlight>
            </a:endParaRPr>
          </a:p>
        </p:txBody>
      </p:sp>
    </p:spTree>
    <p:extLst>
      <p:ext uri="{BB962C8B-B14F-4D97-AF65-F5344CB8AC3E}">
        <p14:creationId xmlns:p14="http://schemas.microsoft.com/office/powerpoint/2010/main" val="1884258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7050AA7-DC04-4154-A77B-118EC12520A4}"/>
                  </a:ext>
                </a:extLst>
              </p:cNvPr>
              <p:cNvSpPr txBox="1"/>
              <p:nvPr/>
            </p:nvSpPr>
            <p:spPr>
              <a:xfrm>
                <a:off x="764275" y="1853096"/>
                <a:ext cx="9840035" cy="23992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7200" i="1" smtClean="0">
                              <a:solidFill>
                                <a:srgbClr val="836967"/>
                              </a:solidFill>
                              <a:latin typeface="Cambria Math" panose="02040503050406030204" pitchFamily="18" charset="0"/>
                            </a:rPr>
                          </m:ctrlPr>
                        </m:sSupPr>
                        <m:e>
                          <m:r>
                            <a:rPr lang="en-US" sz="7200" i="1">
                              <a:latin typeface="Cambria Math" panose="02040503050406030204" pitchFamily="18" charset="0"/>
                            </a:rPr>
                            <m:t>𝑒</m:t>
                          </m:r>
                        </m:e>
                        <m:sup>
                          <m:sSub>
                            <m:sSubPr>
                              <m:ctrlPr>
                                <a:rPr lang="en-US" sz="7200" i="1">
                                  <a:solidFill>
                                    <a:srgbClr val="836967"/>
                                  </a:solidFill>
                                  <a:latin typeface="Cambria Math" panose="02040503050406030204" pitchFamily="18" charset="0"/>
                                </a:rPr>
                              </m:ctrlPr>
                            </m:sSubPr>
                            <m:e>
                              <m:r>
                                <a:rPr lang="en-US" sz="7200" i="1">
                                  <a:latin typeface="Cambria Math" panose="02040503050406030204" pitchFamily="18" charset="0"/>
                                </a:rPr>
                                <m:t>𝛽</m:t>
                              </m:r>
                            </m:e>
                            <m:sub>
                              <m:r>
                                <a:rPr lang="en-US" sz="7200" i="1">
                                  <a:latin typeface="Cambria Math" panose="02040503050406030204" pitchFamily="18" charset="0"/>
                                </a:rPr>
                                <m:t>𝑐</m:t>
                              </m:r>
                            </m:sub>
                          </m:sSub>
                        </m:sup>
                      </m:sSup>
                      <m:r>
                        <a:rPr lang="en-US" sz="7200" i="1" smtClean="0">
                          <a:solidFill>
                            <a:srgbClr val="FF0000"/>
                          </a:solidFill>
                          <a:highlight>
                            <a:srgbClr val="FFFF99"/>
                          </a:highlight>
                          <a:latin typeface="Cambria Math" panose="02040503050406030204" pitchFamily="18" charset="0"/>
                          <a:ea typeface="Cambria Math" panose="02040503050406030204" pitchFamily="18" charset="0"/>
                        </a:rPr>
                        <m:t>≈</m:t>
                      </m:r>
                      <m:f>
                        <m:fPr>
                          <m:ctrlPr>
                            <a:rPr lang="en-US" sz="7200" i="1">
                              <a:solidFill>
                                <a:srgbClr val="836967"/>
                              </a:solidFill>
                              <a:latin typeface="Cambria Math" panose="02040503050406030204" pitchFamily="18" charset="0"/>
                            </a:rPr>
                          </m:ctrlPr>
                        </m:fPr>
                        <m:num>
                          <m:r>
                            <a:rPr lang="en-US" sz="7200" i="1">
                              <a:latin typeface="Cambria Math" panose="02040503050406030204" pitchFamily="18" charset="0"/>
                            </a:rPr>
                            <m:t>𝑃</m:t>
                          </m:r>
                          <m:d>
                            <m:dPr>
                              <m:sepChr m:val="∣"/>
                              <m:ctrlPr>
                                <a:rPr lang="en-US" sz="7200" i="1">
                                  <a:solidFill>
                                    <a:srgbClr val="836967"/>
                                  </a:solidFill>
                                  <a:latin typeface="Cambria Math" panose="02040503050406030204" pitchFamily="18" charset="0"/>
                                </a:rPr>
                              </m:ctrlPr>
                            </m:dPr>
                            <m:e>
                              <m:r>
                                <a:rPr lang="en-US" sz="7200" i="1">
                                  <a:latin typeface="Cambria Math" panose="02040503050406030204" pitchFamily="18" charset="0"/>
                                </a:rPr>
                                <m:t>𝐶</m:t>
                              </m:r>
                            </m:e>
                            <m:e>
                              <m:r>
                                <a:rPr lang="en-US" sz="7200" i="1">
                                  <a:latin typeface="Cambria Math" panose="02040503050406030204" pitchFamily="18" charset="0"/>
                                </a:rPr>
                                <m:t>𝑇</m:t>
                              </m:r>
                            </m:e>
                          </m:d>
                        </m:num>
                        <m:den>
                          <m:r>
                            <a:rPr lang="en-US" sz="7200" i="1">
                              <a:latin typeface="Cambria Math" panose="02040503050406030204" pitchFamily="18" charset="0"/>
                            </a:rPr>
                            <m:t>𝑃</m:t>
                          </m:r>
                          <m:d>
                            <m:dPr>
                              <m:sepChr m:val="∣"/>
                              <m:ctrlPr>
                                <a:rPr lang="en-US" sz="7200" i="1">
                                  <a:solidFill>
                                    <a:srgbClr val="836967"/>
                                  </a:solidFill>
                                  <a:latin typeface="Cambria Math" panose="02040503050406030204" pitchFamily="18" charset="0"/>
                                </a:rPr>
                              </m:ctrlPr>
                            </m:dPr>
                            <m:e>
                              <m:r>
                                <a:rPr lang="en-US" sz="7200" i="1">
                                  <a:latin typeface="Cambria Math" panose="02040503050406030204" pitchFamily="18" charset="0"/>
                                </a:rPr>
                                <m:t>𝐶</m:t>
                              </m:r>
                            </m:e>
                            <m:e>
                              <m:r>
                                <a:rPr lang="en-US" sz="7200" i="1">
                                  <a:latin typeface="Cambria Math" panose="02040503050406030204" pitchFamily="18" charset="0"/>
                                </a:rPr>
                                <m:t>𝑁𝑜𝑡</m:t>
                              </m:r>
                              <m:r>
                                <a:rPr lang="en-US" sz="7200" i="0">
                                  <a:latin typeface="Cambria Math" panose="02040503050406030204" pitchFamily="18" charset="0"/>
                                </a:rPr>
                                <m:t> </m:t>
                              </m:r>
                              <m:r>
                                <a:rPr lang="en-US" sz="7200" i="1">
                                  <a:latin typeface="Cambria Math" panose="02040503050406030204" pitchFamily="18" charset="0"/>
                                </a:rPr>
                                <m:t>𝑇</m:t>
                              </m:r>
                            </m:e>
                          </m:d>
                        </m:den>
                      </m:f>
                    </m:oMath>
                  </m:oMathPara>
                </a14:m>
                <a:endParaRPr lang="en-US" sz="7200" dirty="0"/>
              </a:p>
            </p:txBody>
          </p:sp>
        </mc:Choice>
        <mc:Fallback xmlns="">
          <p:sp>
            <p:nvSpPr>
              <p:cNvPr id="4" name="TextBox 3">
                <a:extLst>
                  <a:ext uri="{FF2B5EF4-FFF2-40B4-BE49-F238E27FC236}">
                    <a16:creationId xmlns:a16="http://schemas.microsoft.com/office/drawing/2014/main" id="{F7050AA7-DC04-4154-A77B-118EC12520A4}"/>
                  </a:ext>
                </a:extLst>
              </p:cNvPr>
              <p:cNvSpPr txBox="1">
                <a:spLocks noRot="1" noChangeAspect="1" noMove="1" noResize="1" noEditPoints="1" noAdjustHandles="1" noChangeArrowheads="1" noChangeShapeType="1" noTextEdit="1"/>
              </p:cNvSpPr>
              <p:nvPr/>
            </p:nvSpPr>
            <p:spPr>
              <a:xfrm>
                <a:off x="764275" y="1853096"/>
                <a:ext cx="9840035" cy="2399247"/>
              </a:xfrm>
              <a:prstGeom prst="rect">
                <a:avLst/>
              </a:prstGeom>
              <a:blipFill>
                <a:blip r:embed="rId3"/>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AC09C3AC-7E04-4CD2-9287-61CECB94A6A5}"/>
              </a:ext>
            </a:extLst>
          </p:cNvPr>
          <p:cNvSpPr txBox="1"/>
          <p:nvPr/>
        </p:nvSpPr>
        <p:spPr>
          <a:xfrm>
            <a:off x="559559" y="256461"/>
            <a:ext cx="10044751" cy="1200329"/>
          </a:xfrm>
          <a:prstGeom prst="rect">
            <a:avLst/>
          </a:prstGeom>
          <a:noFill/>
        </p:spPr>
        <p:txBody>
          <a:bodyPr wrap="square">
            <a:spAutoFit/>
          </a:bodyPr>
          <a:lstStyle/>
          <a:p>
            <a:r>
              <a:rPr lang="en-US" sz="7200" b="1" dirty="0"/>
              <a:t>Change in Odds of T</a:t>
            </a:r>
            <a:endParaRPr lang="en-US" sz="7200" b="1" dirty="0">
              <a:solidFill>
                <a:srgbClr val="FF0000"/>
              </a:solidFill>
            </a:endParaRPr>
          </a:p>
        </p:txBody>
      </p:sp>
      <p:sp>
        <p:nvSpPr>
          <p:cNvPr id="5" name="TextBox 4">
            <a:extLst>
              <a:ext uri="{FF2B5EF4-FFF2-40B4-BE49-F238E27FC236}">
                <a16:creationId xmlns:a16="http://schemas.microsoft.com/office/drawing/2014/main" id="{3FADE62A-FD60-463E-8A26-6F8A16BF1E61}"/>
              </a:ext>
            </a:extLst>
          </p:cNvPr>
          <p:cNvSpPr txBox="1"/>
          <p:nvPr/>
        </p:nvSpPr>
        <p:spPr>
          <a:xfrm>
            <a:off x="764275" y="5675026"/>
            <a:ext cx="9840034" cy="369332"/>
          </a:xfrm>
          <a:prstGeom prst="rect">
            <a:avLst/>
          </a:prstGeom>
          <a:noFill/>
        </p:spPr>
        <p:txBody>
          <a:bodyPr wrap="square">
            <a:spAutoFit/>
          </a:bodyPr>
          <a:lstStyle/>
          <a:p>
            <a:r>
              <a:rPr lang="en-US" b="1" i="0" dirty="0">
                <a:solidFill>
                  <a:schemeClr val="tx2"/>
                </a:solidFill>
                <a:effectLst/>
                <a:latin typeface="Google Sans"/>
              </a:rPr>
              <a:t>Assumption: C is independent from other conditions. Linear logistic regression.</a:t>
            </a:r>
            <a:endParaRPr lang="en-US" b="1" dirty="0">
              <a:solidFill>
                <a:schemeClr val="tx2"/>
              </a:solidFill>
            </a:endParaRPr>
          </a:p>
        </p:txBody>
      </p:sp>
    </p:spTree>
    <p:extLst>
      <p:ext uri="{BB962C8B-B14F-4D97-AF65-F5344CB8AC3E}">
        <p14:creationId xmlns:p14="http://schemas.microsoft.com/office/powerpoint/2010/main" val="284597423"/>
      </p:ext>
    </p:extLst>
  </p:cSld>
  <p:clrMapOvr>
    <a:masterClrMapping/>
  </p:clrMapOvr>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George Mason University 2.0" id="{AE27463A-FAD6-034C-8FDD-9E4699D44229}" vid="{3385DE02-A880-BB45-9582-0AD879F3B8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11367</TotalTime>
  <Words>1781</Words>
  <Application>Microsoft Office PowerPoint</Application>
  <PresentationFormat>Widescreen</PresentationFormat>
  <Paragraphs>200</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Calibri</vt:lpstr>
      <vt:lpstr>Cambria Math</vt:lpstr>
      <vt:lpstr>Google Sans</vt:lpstr>
      <vt:lpstr>George Mason University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SQL can be used to calculate likelihood ratios for thousands of predictors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Farrokh Alemi</cp:lastModifiedBy>
  <cp:revision>236</cp:revision>
  <dcterms:created xsi:type="dcterms:W3CDTF">2017-05-23T16:09:18Z</dcterms:created>
  <dcterms:modified xsi:type="dcterms:W3CDTF">2024-11-26T17:31:20Z</dcterms:modified>
</cp:coreProperties>
</file>