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24"/>
  </p:normalViewPr>
  <p:slideViewPr>
    <p:cSldViewPr snapToGrid="0">
      <p:cViewPr varScale="1">
        <p:scale>
          <a:sx n="111" d="100"/>
          <a:sy n="111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857AE-E694-5171-C0DD-87EC8E92D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23A7D-282F-E6FC-8B75-635D92365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4DA63-5411-235B-BD17-9A9B2377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3D8C-45E3-B445-8EAF-D9F64014993C}" type="datetimeFigureOut">
              <a:rPr lang="en-US" smtClean="0"/>
              <a:t>9/3/23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7A734-08D9-46F5-4A17-1BC7F1CFD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492C-B183-9922-88C5-A64C70289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B4D1-12F8-2C47-A76E-56FF3386A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82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AB35F-E7F4-EE95-7748-A54ED4215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2CF2B4-4DEC-C91C-A1B4-E56EEBD99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245BD-59C3-3381-07AC-FCA3341CD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3D8C-45E3-B445-8EAF-D9F64014993C}" type="datetimeFigureOut">
              <a:rPr lang="en-US" smtClean="0"/>
              <a:t>9/3/23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89591-D590-D89B-1FC7-96F93277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7F6E2-47D6-CAAE-7450-D683EE765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B4D1-12F8-2C47-A76E-56FF3386A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5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77A49-E8AE-150C-ECA5-0229824969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12AB8-FDB1-FB06-1FBA-9F1B899D5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AF291-20B8-24DF-39BA-9D315743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3D8C-45E3-B445-8EAF-D9F64014993C}" type="datetimeFigureOut">
              <a:rPr lang="en-US" smtClean="0"/>
              <a:t>9/3/23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AEC41-89E4-44ED-2755-09FC6D5CD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EFEE7-D10F-5785-0039-8C3A39A6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B4D1-12F8-2C47-A76E-56FF3386A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0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C511F-3D0F-CC2B-B5F8-42BC29ADE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32D8C-DBFB-6E09-B646-620D825B0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1DFFE-BE37-F413-6483-D8B8B5F8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3D8C-45E3-B445-8EAF-D9F64014993C}" type="datetimeFigureOut">
              <a:rPr lang="en-US" smtClean="0"/>
              <a:t>9/3/23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9AD54-5545-DE78-4C81-A0054C35D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36F50-74E2-0197-C5ED-075E40A0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B4D1-12F8-2C47-A76E-56FF3386A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9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A755D-CF32-B87D-2BFE-5015F13B8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BE535-FDFB-42CA-73B5-0B89D10D3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A949D-6E25-BC9C-B537-F06349078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3D8C-45E3-B445-8EAF-D9F64014993C}" type="datetimeFigureOut">
              <a:rPr lang="en-US" smtClean="0"/>
              <a:t>9/3/23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15E1A-8203-B44E-7EC8-ECBADB0D6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8E529-8AB0-B978-F5FC-BF882DF2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B4D1-12F8-2C47-A76E-56FF3386A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8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E0585-0E06-5B51-D3F8-6A43E89DD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39F8E-F6EF-F635-1AB2-308829F90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2CD8F-97B1-AFBB-285A-08CA31762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CC97E-1549-168D-E694-154CEF9B1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3D8C-45E3-B445-8EAF-D9F64014993C}" type="datetimeFigureOut">
              <a:rPr lang="en-US" smtClean="0"/>
              <a:t>9/3/23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758AA-EED9-5EA6-57D0-084961ED0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26309-42BB-1BE4-D988-4A6917775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B4D1-12F8-2C47-A76E-56FF3386A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5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3D668-10F3-EC2E-8E67-949CC8E49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FF336-838A-F710-AA0B-703669E04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5A157-5B5D-1CDF-99BD-DE55B143C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1F8CD-34B6-4EAA-459B-5D17FB2C9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537786-CC56-CBD9-9C49-4A29647258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3982DD-6A95-3A51-A295-179B032A8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3D8C-45E3-B445-8EAF-D9F64014993C}" type="datetimeFigureOut">
              <a:rPr lang="en-US" smtClean="0"/>
              <a:t>9/3/23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8FEE4D-C784-D5ED-3EAD-A8B5314C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E9F6B-4277-6759-ABF0-C99547648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B4D1-12F8-2C47-A76E-56FF3386A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8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B9353-FE92-06F6-0128-86F94134A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B96A14-AD71-E8EA-09CB-F1131931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3D8C-45E3-B445-8EAF-D9F64014993C}" type="datetimeFigureOut">
              <a:rPr lang="en-US" smtClean="0"/>
              <a:t>9/3/23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B91A9-E994-7EEA-9C3A-F5F06EDD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7106B-4CFB-97A4-F6E5-13874B7A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B4D1-12F8-2C47-A76E-56FF3386A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4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D3A706-A53F-5B20-51C2-7C5431B09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3D8C-45E3-B445-8EAF-D9F64014993C}" type="datetimeFigureOut">
              <a:rPr lang="en-US" smtClean="0"/>
              <a:t>9/3/23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D26BFA-D3C5-5F7E-386C-F71B90790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DB79A-84E1-F053-A378-3E625B1E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B4D1-12F8-2C47-A76E-56FF3386A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1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9A187-1665-52D8-B310-3BE9D5530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CA61C-E8B5-4F89-8CF1-C665ED076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FFAA7-E81D-CC50-F288-659E7FE18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58840-69A7-7675-5B5F-3C465523C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3D8C-45E3-B445-8EAF-D9F64014993C}" type="datetimeFigureOut">
              <a:rPr lang="en-US" smtClean="0"/>
              <a:t>9/3/23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39668-823C-7069-4391-AB24C335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25A9F-6C28-B82C-9D68-571E0E2B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B4D1-12F8-2C47-A76E-56FF3386A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9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F3B39-F88A-7D3E-D977-6D7F97D5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758933-28FD-AE80-3B93-F9BD8164E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E682C-328D-0AA2-F619-02DF162A1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BC8F7-DC86-A733-A8D2-6D000E6DD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3D8C-45E3-B445-8EAF-D9F64014993C}" type="datetimeFigureOut">
              <a:rPr lang="en-US" smtClean="0"/>
              <a:t>9/3/23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3586C-09C9-B115-00EA-12A8E37A1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31E8D-7FFD-7171-DD9E-1DD25E750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B4D1-12F8-2C47-A76E-56FF3386A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3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1FB895-8A27-13A8-0BF8-0301D6E42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E7512-60AD-61F2-675A-10CCC989D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5A9A4-9256-7504-6ABA-BB0227808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03D8C-45E3-B445-8EAF-D9F64014993C}" type="datetimeFigureOut">
              <a:rPr lang="en-US" smtClean="0"/>
              <a:t>9/3/23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D2679-2829-58AF-D484-50650A9DD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76E1C-7A67-2575-A521-291A2C614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B4D1-12F8-2C47-A76E-56FF3386A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6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ACF4-4251-E06B-BE57-92640F6789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Regression Q2</a:t>
            </a:r>
          </a:p>
        </p:txBody>
      </p:sp>
    </p:spTree>
    <p:extLst>
      <p:ext uri="{BB962C8B-B14F-4D97-AF65-F5344CB8AC3E}">
        <p14:creationId xmlns:p14="http://schemas.microsoft.com/office/powerpoint/2010/main" val="313029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C5E76F-0B48-1FB2-4A15-A8D480690000}"/>
              </a:ext>
            </a:extLst>
          </p:cNvPr>
          <p:cNvSpPr txBox="1"/>
          <p:nvPr/>
        </p:nvSpPr>
        <p:spPr>
          <a:xfrm>
            <a:off x="990600" y="2225131"/>
            <a:ext cx="3946146" cy="400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08610" indent="-308610" defTabSz="98755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4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Preprocessing and Imputing: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1062B-D9E3-7E62-188E-B05D77163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31" y="3619111"/>
            <a:ext cx="9896969" cy="9533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4E480D-CDA6-CE4B-4499-3910DE992478}"/>
              </a:ext>
            </a:extLst>
          </p:cNvPr>
          <p:cNvSpPr txBox="1"/>
          <p:nvPr/>
        </p:nvSpPr>
        <p:spPr>
          <a:xfrm>
            <a:off x="1378483" y="2703840"/>
            <a:ext cx="6013791" cy="400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87552">
              <a:spcAft>
                <a:spcPts val="600"/>
              </a:spcAft>
            </a:pPr>
            <a:r>
              <a:rPr lang="en-US" sz="194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Zero Imputation Method has the highest </a:t>
            </a:r>
            <a:r>
              <a:rPr lang="en-US" sz="1944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r_squared</a:t>
            </a:r>
            <a:r>
              <a:rPr lang="en-US" sz="194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value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3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8D7714-BB95-D3C6-2202-ACC09CE1859C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Check the normal distribution assumption of the response variable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The response variable was not normally distributed, performed cube root transformation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     and normalized the data</a:t>
            </a:r>
          </a:p>
        </p:txBody>
      </p:sp>
      <p:pic>
        <p:nvPicPr>
          <p:cNvPr id="4" name="Picture 3" descr="A graph of a graph showing a number of data&#10;&#10;Description automatically generated">
            <a:extLst>
              <a:ext uri="{FF2B5EF4-FFF2-40B4-BE49-F238E27FC236}">
                <a16:creationId xmlns:a16="http://schemas.microsoft.com/office/drawing/2014/main" id="{3F6FDDBE-7640-9DE7-ABEF-E1210E613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219809"/>
            <a:ext cx="6903720" cy="441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0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E9C09A-414F-A9A7-66D4-9841ECBCA2E1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</a:rPr>
              <a:t>Check the assumption of linearity</a:t>
            </a:r>
            <a:endParaRPr lang="en-US" sz="2200"/>
          </a:p>
        </p:txBody>
      </p:sp>
      <p:pic>
        <p:nvPicPr>
          <p:cNvPr id="5" name="Picture 4" descr="A group of graphs showing different values&#10;&#10;Description automatically generated">
            <a:extLst>
              <a:ext uri="{FF2B5EF4-FFF2-40B4-BE49-F238E27FC236}">
                <a16:creationId xmlns:a16="http://schemas.microsoft.com/office/drawing/2014/main" id="{B39FEE95-7BA4-6675-D193-6F9F93893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865994"/>
            <a:ext cx="6903720" cy="512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63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C95606-8D5E-FD9A-A16D-CBB067E4C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71374"/>
            <a:ext cx="6273700" cy="39152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C5B194-DB26-B791-F46E-F4B37A7CD447}"/>
              </a:ext>
            </a:extLst>
          </p:cNvPr>
          <p:cNvSpPr txBox="1"/>
          <p:nvPr/>
        </p:nvSpPr>
        <p:spPr>
          <a:xfrm>
            <a:off x="6621174" y="1827648"/>
            <a:ext cx="3260316" cy="6733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32104">
              <a:spcAft>
                <a:spcPts val="600"/>
              </a:spcAft>
            </a:pPr>
            <a:r>
              <a:rPr lang="en-US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Variables that are predictors at 0.01</a:t>
            </a:r>
          </a:p>
          <a:p>
            <a:pPr defTabSz="832104">
              <a:spcAft>
                <a:spcPts val="600"/>
              </a:spcAft>
            </a:pPr>
            <a:r>
              <a:rPr lang="en-US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Endocrine, metabolic &amp; Immunity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C2C5C-32CE-4458-F14D-C5D7033C2B6B}"/>
              </a:ext>
            </a:extLst>
          </p:cNvPr>
          <p:cNvSpPr txBox="1"/>
          <p:nvPr/>
        </p:nvSpPr>
        <p:spPr>
          <a:xfrm>
            <a:off x="6645369" y="2400598"/>
            <a:ext cx="3238387" cy="6733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12039" indent="-312039" defTabSz="832104">
              <a:spcAft>
                <a:spcPts val="600"/>
              </a:spcAft>
              <a:buAutoNum type="arabicPeriod" startAt="2"/>
            </a:pPr>
            <a:r>
              <a:rPr lang="en-US" sz="1638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Pairs of Variables:  </a:t>
            </a:r>
            <a:r>
              <a:rPr lang="en-US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Neoplasms , </a:t>
            </a:r>
          </a:p>
          <a:p>
            <a:pPr defTabSz="832104">
              <a:spcAft>
                <a:spcPts val="600"/>
              </a:spcAft>
            </a:pPr>
            <a:r>
              <a:rPr lang="en-US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Endocrine, metabolic &amp; Immunity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18D232-C952-62D1-D824-85BC880B55B8}"/>
              </a:ext>
            </a:extLst>
          </p:cNvPr>
          <p:cNvSpPr txBox="1"/>
          <p:nvPr/>
        </p:nvSpPr>
        <p:spPr>
          <a:xfrm>
            <a:off x="6645369" y="3091183"/>
            <a:ext cx="3112840" cy="1356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32104">
              <a:spcAft>
                <a:spcPts val="600"/>
              </a:spcAft>
            </a:pPr>
            <a:r>
              <a:rPr lang="en-US" sz="1638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Triplets</a:t>
            </a:r>
            <a:r>
              <a:rPr lang="en-US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Incidence of Diabetics,</a:t>
            </a:r>
          </a:p>
          <a:p>
            <a:pPr defTabSz="832104">
              <a:spcAft>
                <a:spcPts val="600"/>
              </a:spcAft>
            </a:pPr>
            <a:r>
              <a:rPr lang="en-US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Endocrine, metabolic &amp; Immunity</a:t>
            </a:r>
          </a:p>
          <a:p>
            <a:pPr defTabSz="832104">
              <a:spcAft>
                <a:spcPts val="600"/>
              </a:spcAft>
            </a:pPr>
            <a:r>
              <a:rPr lang="en-US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Blood System</a:t>
            </a:r>
          </a:p>
          <a:p>
            <a:pPr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7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C6AF18-FF98-329B-39F8-39BC5B86D701}"/>
              </a:ext>
            </a:extLst>
          </p:cNvPr>
          <p:cNvSpPr txBox="1"/>
          <p:nvPr/>
        </p:nvSpPr>
        <p:spPr>
          <a:xfrm>
            <a:off x="124691" y="554182"/>
            <a:ext cx="12213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e. Evaluate the R-square (percent of variation in circulatory diseases explained by other variables that occur prior to it.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021D45-48A2-83CB-8252-42AE87334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613" y="1675191"/>
            <a:ext cx="7092951" cy="84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3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842453-F9DE-336C-94F1-07E59B415B53}"/>
              </a:ext>
            </a:extLst>
          </p:cNvPr>
          <p:cNvSpPr txBox="1"/>
          <p:nvPr/>
        </p:nvSpPr>
        <p:spPr>
          <a:xfrm>
            <a:off x="363901" y="419144"/>
            <a:ext cx="10019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List the variables, pairs of variables, or triplets of variables that are significant predictors at 0.01.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46FA96-DDF5-2A21-F5AB-EFBED02E8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59" y="788476"/>
            <a:ext cx="4247514" cy="5711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FD1D4B-F426-3A73-DC26-E5A6AAA46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315" y="914926"/>
            <a:ext cx="4884104" cy="579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3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5D090F-117A-70FD-F4CC-114BE7626A2B}"/>
              </a:ext>
            </a:extLst>
          </p:cNvPr>
          <p:cNvSpPr txBox="1"/>
          <p:nvPr/>
        </p:nvSpPr>
        <p:spPr>
          <a:xfrm>
            <a:off x="567159" y="520861"/>
            <a:ext cx="515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List of Variables that are significant predictors at 0.01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D71AEC-5AF9-466F-CA78-88BAF47225D7}"/>
              </a:ext>
            </a:extLst>
          </p:cNvPr>
          <p:cNvSpPr txBox="1"/>
          <p:nvPr/>
        </p:nvSpPr>
        <p:spPr>
          <a:xfrm>
            <a:off x="1551008" y="1319514"/>
            <a:ext cx="20903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bs5lr</a:t>
            </a:r>
          </a:p>
          <a:p>
            <a:pPr marL="342900" indent="-342900">
              <a:buAutoNum type="arabicPeriod"/>
            </a:pPr>
            <a:r>
              <a:rPr lang="en-US" dirty="0"/>
              <a:t>bs2lr:bs6lr</a:t>
            </a:r>
          </a:p>
          <a:p>
            <a:pPr marL="342900" indent="-342900">
              <a:buAutoNum type="arabicPeriod"/>
            </a:pPr>
            <a:r>
              <a:rPr lang="en-US" dirty="0"/>
              <a:t>dm1:bs4lr:bs5lr </a:t>
            </a:r>
          </a:p>
          <a:p>
            <a:pPr marL="342900" indent="-342900">
              <a:buAutoNum type="arabicPeriod"/>
            </a:pPr>
            <a:r>
              <a:rPr lang="en-US" dirty="0"/>
              <a:t>bs1lr:bs3lr:bs4lr </a:t>
            </a:r>
          </a:p>
        </p:txBody>
      </p:sp>
    </p:spTree>
    <p:extLst>
      <p:ext uri="{BB962C8B-B14F-4D97-AF65-F5344CB8AC3E}">
        <p14:creationId xmlns:p14="http://schemas.microsoft.com/office/powerpoint/2010/main" val="4239290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152</Words>
  <Application>Microsoft Macintosh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Regression Q2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Regression Q2</dc:title>
  <dc:creator>Sowmya Chakravarthy</dc:creator>
  <cp:lastModifiedBy>Sowmya Chakravarthy</cp:lastModifiedBy>
  <cp:revision>3</cp:revision>
  <dcterms:created xsi:type="dcterms:W3CDTF">2023-09-03T05:58:37Z</dcterms:created>
  <dcterms:modified xsi:type="dcterms:W3CDTF">2023-09-04T01:55:30Z</dcterms:modified>
</cp:coreProperties>
</file>