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6DAE8-DBF2-14C2-41B5-92E2B13041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H"/>
          </a:p>
        </p:txBody>
      </p:sp>
      <p:sp>
        <p:nvSpPr>
          <p:cNvPr id="3" name="Subtitle 2">
            <a:extLst>
              <a:ext uri="{FF2B5EF4-FFF2-40B4-BE49-F238E27FC236}">
                <a16:creationId xmlns:a16="http://schemas.microsoft.com/office/drawing/2014/main" id="{1085C651-5867-99EC-F8A7-316494B0E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H"/>
          </a:p>
        </p:txBody>
      </p:sp>
      <p:sp>
        <p:nvSpPr>
          <p:cNvPr id="4" name="Date Placeholder 3">
            <a:extLst>
              <a:ext uri="{FF2B5EF4-FFF2-40B4-BE49-F238E27FC236}">
                <a16:creationId xmlns:a16="http://schemas.microsoft.com/office/drawing/2014/main" id="{902D419D-0FC5-0E71-4882-0D358183632F}"/>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D7F723DE-2EDC-E140-5C73-B0FE6D0C265B}"/>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EC711C0E-1865-B45A-25E2-0210CDA958CB}"/>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400193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1356-D93A-1127-2A6B-188AC847E49C}"/>
              </a:ext>
            </a:extLst>
          </p:cNvPr>
          <p:cNvSpPr>
            <a:spLocks noGrp="1"/>
          </p:cNvSpPr>
          <p:nvPr>
            <p:ph type="title"/>
          </p:nvPr>
        </p:nvSpPr>
        <p:spPr/>
        <p:txBody>
          <a:bodyPr/>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FCFBD9EA-29E1-BC09-0AE2-BAC8E13B29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6CC7325C-A7DE-C811-877D-030847FDF7C4}"/>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CE5E9BED-FCCE-1A2F-FEB6-EED05E82D2F9}"/>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D4794C0A-E4F0-248C-190E-A92BE375A45F}"/>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72884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A04607-5B47-68B9-7D96-0019C95F81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H"/>
          </a:p>
        </p:txBody>
      </p:sp>
      <p:sp>
        <p:nvSpPr>
          <p:cNvPr id="3" name="Vertical Text Placeholder 2">
            <a:extLst>
              <a:ext uri="{FF2B5EF4-FFF2-40B4-BE49-F238E27FC236}">
                <a16:creationId xmlns:a16="http://schemas.microsoft.com/office/drawing/2014/main" id="{9AFD0E67-185E-E522-2A08-CD6462A2F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0D1DAD74-345F-A2D7-FE75-1F7FC066414E}"/>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F11081FC-DBA8-9C16-0018-D687F9926A4C}"/>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8C533C69-F2C2-4331-9346-1B36440EEABE}"/>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31396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61F0-63DF-C81C-61E7-A5D22B6A8423}"/>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A70FCC2E-30D7-A0D7-9609-AA3FB20664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1E79CF98-4E33-D4C2-C638-68453659112D}"/>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D4E60F99-F8DE-9220-49C5-BF049E1DE9EC}"/>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567D6331-3861-D9F3-72CF-EE1D30C560DA}"/>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57723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CEB4-0A28-4EA1-02DC-DEC4963BA9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H"/>
          </a:p>
        </p:txBody>
      </p:sp>
      <p:sp>
        <p:nvSpPr>
          <p:cNvPr id="3" name="Text Placeholder 2">
            <a:extLst>
              <a:ext uri="{FF2B5EF4-FFF2-40B4-BE49-F238E27FC236}">
                <a16:creationId xmlns:a16="http://schemas.microsoft.com/office/drawing/2014/main" id="{1F9DD866-F593-D0F3-438D-6CDC41EAA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20A3A1-CA68-2AB4-5F26-6B812D4D46D3}"/>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CB1D3905-AD0F-241A-1419-0824699CBD9F}"/>
              </a:ext>
            </a:extLst>
          </p:cNvPr>
          <p:cNvSpPr>
            <a:spLocks noGrp="1"/>
          </p:cNvSpPr>
          <p:nvPr>
            <p:ph type="ftr" sz="quarter" idx="11"/>
          </p:nvPr>
        </p:nvSpPr>
        <p:spPr/>
        <p:txBody>
          <a:bodyPr/>
          <a:lstStyle/>
          <a:p>
            <a:endParaRPr lang="en-PH"/>
          </a:p>
        </p:txBody>
      </p:sp>
      <p:sp>
        <p:nvSpPr>
          <p:cNvPr id="6" name="Slide Number Placeholder 5">
            <a:extLst>
              <a:ext uri="{FF2B5EF4-FFF2-40B4-BE49-F238E27FC236}">
                <a16:creationId xmlns:a16="http://schemas.microsoft.com/office/drawing/2014/main" id="{43D42DD8-3EBF-AE9E-7767-56E5A9333B52}"/>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132804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DE4-AF82-2E82-700C-B58A7D6EBDC3}"/>
              </a:ext>
            </a:extLst>
          </p:cNvPr>
          <p:cNvSpPr>
            <a:spLocks noGrp="1"/>
          </p:cNvSpPr>
          <p:nvPr>
            <p:ph type="title"/>
          </p:nvPr>
        </p:nvSpPr>
        <p:spPr/>
        <p:txBody>
          <a:bodyPr/>
          <a:lstStyle/>
          <a:p>
            <a:r>
              <a:rPr lang="en-US"/>
              <a:t>Click to edit Master title style</a:t>
            </a:r>
            <a:endParaRPr lang="en-PH"/>
          </a:p>
        </p:txBody>
      </p:sp>
      <p:sp>
        <p:nvSpPr>
          <p:cNvPr id="3" name="Content Placeholder 2">
            <a:extLst>
              <a:ext uri="{FF2B5EF4-FFF2-40B4-BE49-F238E27FC236}">
                <a16:creationId xmlns:a16="http://schemas.microsoft.com/office/drawing/2014/main" id="{DDDC8F51-E72C-E535-692C-B44DFDAB81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Content Placeholder 3">
            <a:extLst>
              <a:ext uri="{FF2B5EF4-FFF2-40B4-BE49-F238E27FC236}">
                <a16:creationId xmlns:a16="http://schemas.microsoft.com/office/drawing/2014/main" id="{7D44E960-F878-9F41-4E16-CC9F2F7EA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Date Placeholder 4">
            <a:extLst>
              <a:ext uri="{FF2B5EF4-FFF2-40B4-BE49-F238E27FC236}">
                <a16:creationId xmlns:a16="http://schemas.microsoft.com/office/drawing/2014/main" id="{30E5822B-C791-7CB9-F686-36F2DE6239EF}"/>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6" name="Footer Placeholder 5">
            <a:extLst>
              <a:ext uri="{FF2B5EF4-FFF2-40B4-BE49-F238E27FC236}">
                <a16:creationId xmlns:a16="http://schemas.microsoft.com/office/drawing/2014/main" id="{9B5B2D60-AC9D-C0BA-133B-AB07C8D287BA}"/>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FF8D2DBA-2404-92F5-ADC9-908429ADB4F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316874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4412-70AF-5486-7012-BDE2F04A084F}"/>
              </a:ext>
            </a:extLst>
          </p:cNvPr>
          <p:cNvSpPr>
            <a:spLocks noGrp="1"/>
          </p:cNvSpPr>
          <p:nvPr>
            <p:ph type="title"/>
          </p:nvPr>
        </p:nvSpPr>
        <p:spPr>
          <a:xfrm>
            <a:off x="839788" y="365125"/>
            <a:ext cx="10515600" cy="1325563"/>
          </a:xfrm>
        </p:spPr>
        <p:txBody>
          <a:bodyPr/>
          <a:lstStyle/>
          <a:p>
            <a:r>
              <a:rPr lang="en-US"/>
              <a:t>Click to edit Master title style</a:t>
            </a:r>
            <a:endParaRPr lang="en-PH"/>
          </a:p>
        </p:txBody>
      </p:sp>
      <p:sp>
        <p:nvSpPr>
          <p:cNvPr id="3" name="Text Placeholder 2">
            <a:extLst>
              <a:ext uri="{FF2B5EF4-FFF2-40B4-BE49-F238E27FC236}">
                <a16:creationId xmlns:a16="http://schemas.microsoft.com/office/drawing/2014/main" id="{3106A894-BEFA-02FD-F7C1-191B6BE369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582DE-156C-9003-5777-35D65DA219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5" name="Text Placeholder 4">
            <a:extLst>
              <a:ext uri="{FF2B5EF4-FFF2-40B4-BE49-F238E27FC236}">
                <a16:creationId xmlns:a16="http://schemas.microsoft.com/office/drawing/2014/main" id="{1B163C07-34A3-84B0-76CB-CDE7C55B9E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4F4F8A-292A-0FD8-B338-5ABD23F85F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7" name="Date Placeholder 6">
            <a:extLst>
              <a:ext uri="{FF2B5EF4-FFF2-40B4-BE49-F238E27FC236}">
                <a16:creationId xmlns:a16="http://schemas.microsoft.com/office/drawing/2014/main" id="{75D31A04-AD79-671F-7418-764B1ACDEC9E}"/>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8" name="Footer Placeholder 7">
            <a:extLst>
              <a:ext uri="{FF2B5EF4-FFF2-40B4-BE49-F238E27FC236}">
                <a16:creationId xmlns:a16="http://schemas.microsoft.com/office/drawing/2014/main" id="{C4B30CF6-51FD-F4D6-9F91-D606AB3AE735}"/>
              </a:ext>
            </a:extLst>
          </p:cNvPr>
          <p:cNvSpPr>
            <a:spLocks noGrp="1"/>
          </p:cNvSpPr>
          <p:nvPr>
            <p:ph type="ftr" sz="quarter" idx="11"/>
          </p:nvPr>
        </p:nvSpPr>
        <p:spPr/>
        <p:txBody>
          <a:bodyPr/>
          <a:lstStyle/>
          <a:p>
            <a:endParaRPr lang="en-PH"/>
          </a:p>
        </p:txBody>
      </p:sp>
      <p:sp>
        <p:nvSpPr>
          <p:cNvPr id="9" name="Slide Number Placeholder 8">
            <a:extLst>
              <a:ext uri="{FF2B5EF4-FFF2-40B4-BE49-F238E27FC236}">
                <a16:creationId xmlns:a16="http://schemas.microsoft.com/office/drawing/2014/main" id="{AAAE2BDE-B32D-3C4D-493C-5D3E542A22A4}"/>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3875213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2E94-8500-25AF-FE59-01B4C53E951C}"/>
              </a:ext>
            </a:extLst>
          </p:cNvPr>
          <p:cNvSpPr>
            <a:spLocks noGrp="1"/>
          </p:cNvSpPr>
          <p:nvPr>
            <p:ph type="title"/>
          </p:nvPr>
        </p:nvSpPr>
        <p:spPr/>
        <p:txBody>
          <a:bodyPr/>
          <a:lstStyle/>
          <a:p>
            <a:r>
              <a:rPr lang="en-US"/>
              <a:t>Click to edit Master title style</a:t>
            </a:r>
            <a:endParaRPr lang="en-PH"/>
          </a:p>
        </p:txBody>
      </p:sp>
      <p:sp>
        <p:nvSpPr>
          <p:cNvPr id="3" name="Date Placeholder 2">
            <a:extLst>
              <a:ext uri="{FF2B5EF4-FFF2-40B4-BE49-F238E27FC236}">
                <a16:creationId xmlns:a16="http://schemas.microsoft.com/office/drawing/2014/main" id="{816B74A6-C40C-189B-102E-3956E13F0E95}"/>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4" name="Footer Placeholder 3">
            <a:extLst>
              <a:ext uri="{FF2B5EF4-FFF2-40B4-BE49-F238E27FC236}">
                <a16:creationId xmlns:a16="http://schemas.microsoft.com/office/drawing/2014/main" id="{5C10BA9B-C68A-C28C-8497-EA0759753B7E}"/>
              </a:ext>
            </a:extLst>
          </p:cNvPr>
          <p:cNvSpPr>
            <a:spLocks noGrp="1"/>
          </p:cNvSpPr>
          <p:nvPr>
            <p:ph type="ftr" sz="quarter" idx="11"/>
          </p:nvPr>
        </p:nvSpPr>
        <p:spPr/>
        <p:txBody>
          <a:bodyPr/>
          <a:lstStyle/>
          <a:p>
            <a:endParaRPr lang="en-PH"/>
          </a:p>
        </p:txBody>
      </p:sp>
      <p:sp>
        <p:nvSpPr>
          <p:cNvPr id="5" name="Slide Number Placeholder 4">
            <a:extLst>
              <a:ext uri="{FF2B5EF4-FFF2-40B4-BE49-F238E27FC236}">
                <a16:creationId xmlns:a16="http://schemas.microsoft.com/office/drawing/2014/main" id="{E27EC2A9-0448-A038-D729-00F0EE18711F}"/>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12676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35647C-462B-123F-9EAC-9646659990E1}"/>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3" name="Footer Placeholder 2">
            <a:extLst>
              <a:ext uri="{FF2B5EF4-FFF2-40B4-BE49-F238E27FC236}">
                <a16:creationId xmlns:a16="http://schemas.microsoft.com/office/drawing/2014/main" id="{7B737435-7C42-B9C8-868F-F55AE3803C8B}"/>
              </a:ext>
            </a:extLst>
          </p:cNvPr>
          <p:cNvSpPr>
            <a:spLocks noGrp="1"/>
          </p:cNvSpPr>
          <p:nvPr>
            <p:ph type="ftr" sz="quarter" idx="11"/>
          </p:nvPr>
        </p:nvSpPr>
        <p:spPr/>
        <p:txBody>
          <a:bodyPr/>
          <a:lstStyle/>
          <a:p>
            <a:endParaRPr lang="en-PH"/>
          </a:p>
        </p:txBody>
      </p:sp>
      <p:sp>
        <p:nvSpPr>
          <p:cNvPr id="4" name="Slide Number Placeholder 3">
            <a:extLst>
              <a:ext uri="{FF2B5EF4-FFF2-40B4-BE49-F238E27FC236}">
                <a16:creationId xmlns:a16="http://schemas.microsoft.com/office/drawing/2014/main" id="{A5B28516-9274-594D-7C6C-B9145753BC1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88666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C28B-0E74-88BE-D0FA-712FEFCC83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Content Placeholder 2">
            <a:extLst>
              <a:ext uri="{FF2B5EF4-FFF2-40B4-BE49-F238E27FC236}">
                <a16:creationId xmlns:a16="http://schemas.microsoft.com/office/drawing/2014/main" id="{FE32EFE9-3B0E-9CA8-583D-F07DBB2305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Text Placeholder 3">
            <a:extLst>
              <a:ext uri="{FF2B5EF4-FFF2-40B4-BE49-F238E27FC236}">
                <a16:creationId xmlns:a16="http://schemas.microsoft.com/office/drawing/2014/main" id="{352604E6-0D02-F5EA-88B4-25610A2EDB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D9EFFF-7953-56CA-ADA7-DBD173619E20}"/>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6" name="Footer Placeholder 5">
            <a:extLst>
              <a:ext uri="{FF2B5EF4-FFF2-40B4-BE49-F238E27FC236}">
                <a16:creationId xmlns:a16="http://schemas.microsoft.com/office/drawing/2014/main" id="{485B9E79-C523-0453-62FF-97F1A286EB72}"/>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76075880-ED4F-D4E7-3DA7-9E7D4D6EF5F6}"/>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820141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8DCEE-500C-02CD-8226-60787FC0FC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H"/>
          </a:p>
        </p:txBody>
      </p:sp>
      <p:sp>
        <p:nvSpPr>
          <p:cNvPr id="3" name="Picture Placeholder 2">
            <a:extLst>
              <a:ext uri="{FF2B5EF4-FFF2-40B4-BE49-F238E27FC236}">
                <a16:creationId xmlns:a16="http://schemas.microsoft.com/office/drawing/2014/main" id="{BE8C8201-BE01-AA85-B3E8-0B907A45DB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a:extLst>
              <a:ext uri="{FF2B5EF4-FFF2-40B4-BE49-F238E27FC236}">
                <a16:creationId xmlns:a16="http://schemas.microsoft.com/office/drawing/2014/main" id="{7BAB21CC-FFD2-EF4D-C004-7BC4078FF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03E41-BC51-7D00-7223-EDB76BF695F2}"/>
              </a:ext>
            </a:extLst>
          </p:cNvPr>
          <p:cNvSpPr>
            <a:spLocks noGrp="1"/>
          </p:cNvSpPr>
          <p:nvPr>
            <p:ph type="dt" sz="half" idx="10"/>
          </p:nvPr>
        </p:nvSpPr>
        <p:spPr/>
        <p:txBody>
          <a:bodyPr/>
          <a:lstStyle/>
          <a:p>
            <a:fld id="{7C69E329-C4A6-4B38-90BC-761022006CD4}" type="datetimeFigureOut">
              <a:rPr lang="en-PH" smtClean="0"/>
              <a:t>15/09/2023</a:t>
            </a:fld>
            <a:endParaRPr lang="en-PH"/>
          </a:p>
        </p:txBody>
      </p:sp>
      <p:sp>
        <p:nvSpPr>
          <p:cNvPr id="6" name="Footer Placeholder 5">
            <a:extLst>
              <a:ext uri="{FF2B5EF4-FFF2-40B4-BE49-F238E27FC236}">
                <a16:creationId xmlns:a16="http://schemas.microsoft.com/office/drawing/2014/main" id="{4CE56879-439A-71D0-0AC4-8B67DF846D59}"/>
              </a:ext>
            </a:extLst>
          </p:cNvPr>
          <p:cNvSpPr>
            <a:spLocks noGrp="1"/>
          </p:cNvSpPr>
          <p:nvPr>
            <p:ph type="ftr" sz="quarter" idx="11"/>
          </p:nvPr>
        </p:nvSpPr>
        <p:spPr/>
        <p:txBody>
          <a:bodyPr/>
          <a:lstStyle/>
          <a:p>
            <a:endParaRPr lang="en-PH"/>
          </a:p>
        </p:txBody>
      </p:sp>
      <p:sp>
        <p:nvSpPr>
          <p:cNvPr id="7" name="Slide Number Placeholder 6">
            <a:extLst>
              <a:ext uri="{FF2B5EF4-FFF2-40B4-BE49-F238E27FC236}">
                <a16:creationId xmlns:a16="http://schemas.microsoft.com/office/drawing/2014/main" id="{8CC3CF5C-EE41-C4A4-8012-F35C4A14F1ED}"/>
              </a:ext>
            </a:extLst>
          </p:cNvPr>
          <p:cNvSpPr>
            <a:spLocks noGrp="1"/>
          </p:cNvSpPr>
          <p:nvPr>
            <p:ph type="sldNum" sz="quarter" idx="12"/>
          </p:nvPr>
        </p:nvSpPr>
        <p:spPr/>
        <p:txBody>
          <a:bodyPr/>
          <a:lstStyle/>
          <a:p>
            <a:fld id="{9D00E70A-2DA9-47B1-94E9-4F0B265E98FF}" type="slidenum">
              <a:rPr lang="en-PH" smtClean="0"/>
              <a:t>‹#›</a:t>
            </a:fld>
            <a:endParaRPr lang="en-PH"/>
          </a:p>
        </p:txBody>
      </p:sp>
    </p:spTree>
    <p:extLst>
      <p:ext uri="{BB962C8B-B14F-4D97-AF65-F5344CB8AC3E}">
        <p14:creationId xmlns:p14="http://schemas.microsoft.com/office/powerpoint/2010/main" val="267551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164B7C-EC73-05AB-3C02-5C7FBBCA05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H"/>
          </a:p>
        </p:txBody>
      </p:sp>
      <p:sp>
        <p:nvSpPr>
          <p:cNvPr id="3" name="Text Placeholder 2">
            <a:extLst>
              <a:ext uri="{FF2B5EF4-FFF2-40B4-BE49-F238E27FC236}">
                <a16:creationId xmlns:a16="http://schemas.microsoft.com/office/drawing/2014/main" id="{F2F8E655-D0D6-9420-DEDB-73054B7D38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
        <p:nvSpPr>
          <p:cNvPr id="4" name="Date Placeholder 3">
            <a:extLst>
              <a:ext uri="{FF2B5EF4-FFF2-40B4-BE49-F238E27FC236}">
                <a16:creationId xmlns:a16="http://schemas.microsoft.com/office/drawing/2014/main" id="{81F92F30-312D-C95C-E475-221870BAAC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69E329-C4A6-4B38-90BC-761022006CD4}" type="datetimeFigureOut">
              <a:rPr lang="en-PH" smtClean="0"/>
              <a:t>15/09/2023</a:t>
            </a:fld>
            <a:endParaRPr lang="en-PH"/>
          </a:p>
        </p:txBody>
      </p:sp>
      <p:sp>
        <p:nvSpPr>
          <p:cNvPr id="5" name="Footer Placeholder 4">
            <a:extLst>
              <a:ext uri="{FF2B5EF4-FFF2-40B4-BE49-F238E27FC236}">
                <a16:creationId xmlns:a16="http://schemas.microsoft.com/office/drawing/2014/main" id="{2A1EC00D-AA91-6ADA-1AB2-13CA98D9F0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a:extLst>
              <a:ext uri="{FF2B5EF4-FFF2-40B4-BE49-F238E27FC236}">
                <a16:creationId xmlns:a16="http://schemas.microsoft.com/office/drawing/2014/main" id="{4240BD8D-3821-A3F7-8337-95EB0A1594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0E70A-2DA9-47B1-94E9-4F0B265E98FF}" type="slidenum">
              <a:rPr lang="en-PH" smtClean="0"/>
              <a:t>‹#›</a:t>
            </a:fld>
            <a:endParaRPr lang="en-PH"/>
          </a:p>
        </p:txBody>
      </p:sp>
    </p:spTree>
    <p:extLst>
      <p:ext uri="{BB962C8B-B14F-4D97-AF65-F5344CB8AC3E}">
        <p14:creationId xmlns:p14="http://schemas.microsoft.com/office/powerpoint/2010/main" val="76261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Baseline: Ordinary Outcome Analysis w/o Propensity Score</a:t>
            </a:r>
          </a:p>
        </p:txBody>
      </p:sp>
      <p:pic>
        <p:nvPicPr>
          <p:cNvPr id="5" name="Picture 4">
            <a:extLst>
              <a:ext uri="{FF2B5EF4-FFF2-40B4-BE49-F238E27FC236}">
                <a16:creationId xmlns:a16="http://schemas.microsoft.com/office/drawing/2014/main" id="{6ADA49EA-1FAB-0EAC-FC7D-CA5170624CAE}"/>
              </a:ext>
            </a:extLst>
          </p:cNvPr>
          <p:cNvPicPr>
            <a:picLocks noChangeAspect="1"/>
          </p:cNvPicPr>
          <p:nvPr/>
        </p:nvPicPr>
        <p:blipFill>
          <a:blip r:embed="rId2"/>
          <a:stretch>
            <a:fillRect/>
          </a:stretch>
        </p:blipFill>
        <p:spPr>
          <a:xfrm>
            <a:off x="5847557" y="435960"/>
            <a:ext cx="3701796" cy="3496647"/>
          </a:xfrm>
          <a:prstGeom prst="rect">
            <a:avLst/>
          </a:prstGeom>
        </p:spPr>
      </p:pic>
      <p:pic>
        <p:nvPicPr>
          <p:cNvPr id="8" name="Picture 7">
            <a:extLst>
              <a:ext uri="{FF2B5EF4-FFF2-40B4-BE49-F238E27FC236}">
                <a16:creationId xmlns:a16="http://schemas.microsoft.com/office/drawing/2014/main" id="{955C90D0-B11E-B715-1055-FF0EF668C1F2}"/>
              </a:ext>
            </a:extLst>
          </p:cNvPr>
          <p:cNvPicPr>
            <a:picLocks noChangeAspect="1"/>
          </p:cNvPicPr>
          <p:nvPr/>
        </p:nvPicPr>
        <p:blipFill>
          <a:blip r:embed="rId3"/>
          <a:stretch>
            <a:fillRect/>
          </a:stretch>
        </p:blipFill>
        <p:spPr>
          <a:xfrm>
            <a:off x="5847557" y="4125189"/>
            <a:ext cx="3371858" cy="1882809"/>
          </a:xfrm>
          <a:prstGeom prst="rect">
            <a:avLst/>
          </a:prstGeom>
        </p:spPr>
      </p:pic>
    </p:spTree>
    <p:extLst>
      <p:ext uri="{BB962C8B-B14F-4D97-AF65-F5344CB8AC3E}">
        <p14:creationId xmlns:p14="http://schemas.microsoft.com/office/powerpoint/2010/main" val="1642799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Calculate the propensity of taking the antidepressant</a:t>
            </a:r>
          </a:p>
        </p:txBody>
      </p:sp>
      <p:pic>
        <p:nvPicPr>
          <p:cNvPr id="4" name="Picture 3">
            <a:extLst>
              <a:ext uri="{FF2B5EF4-FFF2-40B4-BE49-F238E27FC236}">
                <a16:creationId xmlns:a16="http://schemas.microsoft.com/office/drawing/2014/main" id="{A077831E-C965-8F38-6C18-0F3E797EB963}"/>
              </a:ext>
            </a:extLst>
          </p:cNvPr>
          <p:cNvPicPr>
            <a:picLocks noChangeAspect="1"/>
          </p:cNvPicPr>
          <p:nvPr/>
        </p:nvPicPr>
        <p:blipFill>
          <a:blip r:embed="rId2"/>
          <a:stretch>
            <a:fillRect/>
          </a:stretch>
        </p:blipFill>
        <p:spPr>
          <a:xfrm>
            <a:off x="6374533" y="461195"/>
            <a:ext cx="4366193" cy="3662569"/>
          </a:xfrm>
          <a:prstGeom prst="rect">
            <a:avLst/>
          </a:prstGeom>
        </p:spPr>
      </p:pic>
      <p:pic>
        <p:nvPicPr>
          <p:cNvPr id="6" name="Picture 5">
            <a:extLst>
              <a:ext uri="{FF2B5EF4-FFF2-40B4-BE49-F238E27FC236}">
                <a16:creationId xmlns:a16="http://schemas.microsoft.com/office/drawing/2014/main" id="{05F45761-5C4D-1779-0510-3490776549FC}"/>
              </a:ext>
            </a:extLst>
          </p:cNvPr>
          <p:cNvPicPr>
            <a:picLocks noChangeAspect="1"/>
          </p:cNvPicPr>
          <p:nvPr/>
        </p:nvPicPr>
        <p:blipFill>
          <a:blip r:embed="rId3"/>
          <a:stretch>
            <a:fillRect/>
          </a:stretch>
        </p:blipFill>
        <p:spPr>
          <a:xfrm>
            <a:off x="6374533" y="4215477"/>
            <a:ext cx="3235630" cy="1707311"/>
          </a:xfrm>
          <a:prstGeom prst="rect">
            <a:avLst/>
          </a:prstGeom>
        </p:spPr>
      </p:pic>
    </p:spTree>
    <p:extLst>
      <p:ext uri="{BB962C8B-B14F-4D97-AF65-F5344CB8AC3E}">
        <p14:creationId xmlns:p14="http://schemas.microsoft.com/office/powerpoint/2010/main" val="404449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2500" kern="1200" dirty="0">
                <a:solidFill>
                  <a:srgbClr val="FFFFFF"/>
                </a:solidFill>
                <a:latin typeface="+mj-lt"/>
                <a:ea typeface="+mj-ea"/>
                <a:cs typeface="+mj-cs"/>
              </a:rPr>
              <a:t>Calculate the Inverse Propensity Weights</a:t>
            </a:r>
          </a:p>
        </p:txBody>
      </p:sp>
      <p:pic>
        <p:nvPicPr>
          <p:cNvPr id="5" name="Picture 4">
            <a:extLst>
              <a:ext uri="{FF2B5EF4-FFF2-40B4-BE49-F238E27FC236}">
                <a16:creationId xmlns:a16="http://schemas.microsoft.com/office/drawing/2014/main" id="{492C4428-C423-B598-C4C0-14A86F60AE91}"/>
              </a:ext>
            </a:extLst>
          </p:cNvPr>
          <p:cNvPicPr>
            <a:picLocks noChangeAspect="1"/>
          </p:cNvPicPr>
          <p:nvPr/>
        </p:nvPicPr>
        <p:blipFill>
          <a:blip r:embed="rId2"/>
          <a:stretch>
            <a:fillRect/>
          </a:stretch>
        </p:blipFill>
        <p:spPr>
          <a:xfrm>
            <a:off x="4894267" y="2030913"/>
            <a:ext cx="6162418" cy="2950599"/>
          </a:xfrm>
          <a:prstGeom prst="rect">
            <a:avLst/>
          </a:prstGeom>
        </p:spPr>
      </p:pic>
      <p:sp>
        <p:nvSpPr>
          <p:cNvPr id="7" name="Rectangle: Rounded Corners 6">
            <a:extLst>
              <a:ext uri="{FF2B5EF4-FFF2-40B4-BE49-F238E27FC236}">
                <a16:creationId xmlns:a16="http://schemas.microsoft.com/office/drawing/2014/main" id="{B76E96D1-B674-E799-EE16-AA0D11AE082A}"/>
              </a:ext>
            </a:extLst>
          </p:cNvPr>
          <p:cNvSpPr/>
          <p:nvPr/>
        </p:nvSpPr>
        <p:spPr>
          <a:xfrm>
            <a:off x="9520519" y="2030913"/>
            <a:ext cx="1642782" cy="2950599"/>
          </a:xfrm>
          <a:prstGeom prst="roundRect">
            <a:avLst/>
          </a:prstGeom>
          <a:noFill/>
          <a:ln w="28575">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8" name="TextBox 7">
            <a:extLst>
              <a:ext uri="{FF2B5EF4-FFF2-40B4-BE49-F238E27FC236}">
                <a16:creationId xmlns:a16="http://schemas.microsoft.com/office/drawing/2014/main" id="{3BED5317-9C05-5325-125D-9C4D5AFF20EA}"/>
              </a:ext>
            </a:extLst>
          </p:cNvPr>
          <p:cNvSpPr txBox="1"/>
          <p:nvPr/>
        </p:nvSpPr>
        <p:spPr>
          <a:xfrm>
            <a:off x="6415369" y="1185349"/>
            <a:ext cx="3926541" cy="646331"/>
          </a:xfrm>
          <a:prstGeom prst="rect">
            <a:avLst/>
          </a:prstGeom>
          <a:noFill/>
        </p:spPr>
        <p:txBody>
          <a:bodyPr wrap="square" rtlCol="0">
            <a:spAutoFit/>
          </a:bodyPr>
          <a:lstStyle/>
          <a:p>
            <a:r>
              <a:rPr lang="en-US" dirty="0"/>
              <a:t>Propensity scores and weights for selected observations</a:t>
            </a:r>
            <a:endParaRPr lang="en-PH" dirty="0"/>
          </a:p>
        </p:txBody>
      </p:sp>
    </p:spTree>
    <p:extLst>
      <p:ext uri="{BB962C8B-B14F-4D97-AF65-F5344CB8AC3E}">
        <p14:creationId xmlns:p14="http://schemas.microsoft.com/office/powerpoint/2010/main" val="205734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fontScale="90000"/>
          </a:bodyPr>
          <a:lstStyle/>
          <a:p>
            <a:pPr algn="ctr"/>
            <a:r>
              <a:rPr lang="en-US" sz="1600" kern="1200" dirty="0">
                <a:solidFill>
                  <a:srgbClr val="FFFFFF"/>
                </a:solidFill>
                <a:latin typeface="+mj-lt"/>
                <a:ea typeface="+mj-ea"/>
                <a:cs typeface="+mj-cs"/>
              </a:rPr>
              <a:t>Verify that weighted regression removes the effect of all covariates (</a:t>
            </a:r>
            <a:r>
              <a:rPr lang="en-US" sz="1600" b="1" u="sng" kern="1200" dirty="0">
                <a:solidFill>
                  <a:srgbClr val="FFFFFF"/>
                </a:solidFill>
                <a:latin typeface="+mj-lt"/>
                <a:ea typeface="+mj-ea"/>
                <a:cs typeface="+mj-cs"/>
              </a:rPr>
              <a:t>Note: There is still an attribute that has statistically significant impact on Bupropion even after applying propensity scores. But Standard Mean Difference (SMD) plot shows balancing has occurred. Even for the statistically significant attribute</a:t>
            </a:r>
            <a:r>
              <a:rPr lang="en-US" sz="1600" kern="1200" dirty="0">
                <a:solidFill>
                  <a:srgbClr val="FFFFFF"/>
                </a:solidFill>
                <a:latin typeface="+mj-lt"/>
                <a:ea typeface="+mj-ea"/>
                <a:cs typeface="+mj-cs"/>
              </a:rPr>
              <a:t>)</a:t>
            </a:r>
          </a:p>
        </p:txBody>
      </p:sp>
      <p:pic>
        <p:nvPicPr>
          <p:cNvPr id="4" name="Picture 3">
            <a:extLst>
              <a:ext uri="{FF2B5EF4-FFF2-40B4-BE49-F238E27FC236}">
                <a16:creationId xmlns:a16="http://schemas.microsoft.com/office/drawing/2014/main" id="{8E2A1E1B-C830-BB06-0AA9-DD2892FCEFCB}"/>
              </a:ext>
            </a:extLst>
          </p:cNvPr>
          <p:cNvPicPr>
            <a:picLocks noChangeAspect="1"/>
          </p:cNvPicPr>
          <p:nvPr/>
        </p:nvPicPr>
        <p:blipFill>
          <a:blip r:embed="rId2"/>
          <a:stretch>
            <a:fillRect/>
          </a:stretch>
        </p:blipFill>
        <p:spPr>
          <a:xfrm>
            <a:off x="4527804" y="587705"/>
            <a:ext cx="4239482" cy="3437540"/>
          </a:xfrm>
          <a:prstGeom prst="rect">
            <a:avLst/>
          </a:prstGeom>
        </p:spPr>
      </p:pic>
      <p:pic>
        <p:nvPicPr>
          <p:cNvPr id="9" name="Picture 8">
            <a:extLst>
              <a:ext uri="{FF2B5EF4-FFF2-40B4-BE49-F238E27FC236}">
                <a16:creationId xmlns:a16="http://schemas.microsoft.com/office/drawing/2014/main" id="{82F95BAC-976D-C88E-819E-7ECE2A463148}"/>
              </a:ext>
            </a:extLst>
          </p:cNvPr>
          <p:cNvPicPr>
            <a:picLocks noChangeAspect="1"/>
          </p:cNvPicPr>
          <p:nvPr/>
        </p:nvPicPr>
        <p:blipFill>
          <a:blip r:embed="rId3"/>
          <a:stretch>
            <a:fillRect/>
          </a:stretch>
        </p:blipFill>
        <p:spPr>
          <a:xfrm>
            <a:off x="4527804" y="4079879"/>
            <a:ext cx="3192749" cy="1732951"/>
          </a:xfrm>
          <a:prstGeom prst="rect">
            <a:avLst/>
          </a:prstGeom>
        </p:spPr>
      </p:pic>
      <p:pic>
        <p:nvPicPr>
          <p:cNvPr id="12" name="Picture 11">
            <a:extLst>
              <a:ext uri="{FF2B5EF4-FFF2-40B4-BE49-F238E27FC236}">
                <a16:creationId xmlns:a16="http://schemas.microsoft.com/office/drawing/2014/main" id="{E2E968A9-EEA9-2881-B51D-63175555E22D}"/>
              </a:ext>
            </a:extLst>
          </p:cNvPr>
          <p:cNvPicPr>
            <a:picLocks noChangeAspect="1"/>
          </p:cNvPicPr>
          <p:nvPr/>
        </p:nvPicPr>
        <p:blipFill>
          <a:blip r:embed="rId4"/>
          <a:stretch>
            <a:fillRect/>
          </a:stretch>
        </p:blipFill>
        <p:spPr>
          <a:xfrm>
            <a:off x="7861955" y="1967266"/>
            <a:ext cx="4078831" cy="2520253"/>
          </a:xfrm>
          <a:prstGeom prst="rect">
            <a:avLst/>
          </a:prstGeom>
        </p:spPr>
      </p:pic>
    </p:spTree>
    <p:extLst>
      <p:ext uri="{BB962C8B-B14F-4D97-AF65-F5344CB8AC3E}">
        <p14:creationId xmlns:p14="http://schemas.microsoft.com/office/powerpoint/2010/main" val="2166986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42835E-050F-9C1C-2923-DBAF63C3B7D3}"/>
              </a:ext>
            </a:extLst>
          </p:cNvPr>
          <p:cNvSpPr>
            <a:spLocks noGrp="1"/>
          </p:cNvSpPr>
          <p:nvPr>
            <p:ph type="title"/>
          </p:nvPr>
        </p:nvSpPr>
        <p:spPr>
          <a:xfrm>
            <a:off x="1028700" y="1967266"/>
            <a:ext cx="2628900" cy="2547257"/>
          </a:xfrm>
          <a:noFill/>
        </p:spPr>
        <p:txBody>
          <a:bodyPr vert="horz" lIns="91440" tIns="45720" rIns="91440" bIns="45720" rtlCol="0" anchor="ctr">
            <a:normAutofit fontScale="90000"/>
          </a:bodyPr>
          <a:lstStyle/>
          <a:p>
            <a:pPr algn="ctr"/>
            <a:r>
              <a:rPr lang="en-US" sz="2500" kern="1200" dirty="0">
                <a:solidFill>
                  <a:srgbClr val="FFFFFF"/>
                </a:solidFill>
                <a:latin typeface="+mj-lt"/>
                <a:ea typeface="+mj-ea"/>
                <a:cs typeface="+mj-cs"/>
              </a:rPr>
              <a:t>Estimate the Impact on Response. Describe how well the model was balanced and how well the impact of the antidepressant was estimated.</a:t>
            </a:r>
          </a:p>
        </p:txBody>
      </p:sp>
      <p:pic>
        <p:nvPicPr>
          <p:cNvPr id="5" name="Picture 4">
            <a:extLst>
              <a:ext uri="{FF2B5EF4-FFF2-40B4-BE49-F238E27FC236}">
                <a16:creationId xmlns:a16="http://schemas.microsoft.com/office/drawing/2014/main" id="{444B59D6-8830-0FE2-9035-81F14C215E44}"/>
              </a:ext>
            </a:extLst>
          </p:cNvPr>
          <p:cNvPicPr>
            <a:picLocks noChangeAspect="1"/>
          </p:cNvPicPr>
          <p:nvPr/>
        </p:nvPicPr>
        <p:blipFill>
          <a:blip r:embed="rId2"/>
          <a:stretch>
            <a:fillRect/>
          </a:stretch>
        </p:blipFill>
        <p:spPr>
          <a:xfrm>
            <a:off x="4610135" y="716437"/>
            <a:ext cx="3647745" cy="3292733"/>
          </a:xfrm>
          <a:prstGeom prst="rect">
            <a:avLst/>
          </a:prstGeom>
        </p:spPr>
      </p:pic>
      <p:pic>
        <p:nvPicPr>
          <p:cNvPr id="8" name="Picture 7">
            <a:extLst>
              <a:ext uri="{FF2B5EF4-FFF2-40B4-BE49-F238E27FC236}">
                <a16:creationId xmlns:a16="http://schemas.microsoft.com/office/drawing/2014/main" id="{EB2DAFE1-54BD-4AE1-3A1F-6881A8B30452}"/>
              </a:ext>
            </a:extLst>
          </p:cNvPr>
          <p:cNvPicPr>
            <a:picLocks noChangeAspect="1"/>
          </p:cNvPicPr>
          <p:nvPr/>
        </p:nvPicPr>
        <p:blipFill>
          <a:blip r:embed="rId3"/>
          <a:stretch>
            <a:fillRect/>
          </a:stretch>
        </p:blipFill>
        <p:spPr>
          <a:xfrm>
            <a:off x="4610135" y="4071562"/>
            <a:ext cx="3393621" cy="1982543"/>
          </a:xfrm>
          <a:prstGeom prst="rect">
            <a:avLst/>
          </a:prstGeom>
        </p:spPr>
      </p:pic>
      <p:sp>
        <p:nvSpPr>
          <p:cNvPr id="9" name="TextBox 8">
            <a:extLst>
              <a:ext uri="{FF2B5EF4-FFF2-40B4-BE49-F238E27FC236}">
                <a16:creationId xmlns:a16="http://schemas.microsoft.com/office/drawing/2014/main" id="{7AB025B5-8662-F551-B8B6-BA9EB20A516B}"/>
              </a:ext>
            </a:extLst>
          </p:cNvPr>
          <p:cNvSpPr txBox="1"/>
          <p:nvPr/>
        </p:nvSpPr>
        <p:spPr>
          <a:xfrm>
            <a:off x="8816219" y="609404"/>
            <a:ext cx="2658359" cy="5262979"/>
          </a:xfrm>
          <a:prstGeom prst="rect">
            <a:avLst/>
          </a:prstGeom>
          <a:noFill/>
        </p:spPr>
        <p:txBody>
          <a:bodyPr wrap="square" rtlCol="0">
            <a:spAutoFit/>
          </a:bodyPr>
          <a:lstStyle/>
          <a:p>
            <a:r>
              <a:rPr lang="en-US" sz="1400" u="sng" dirty="0"/>
              <a:t>How well the model was balanced: </a:t>
            </a:r>
            <a:r>
              <a:rPr lang="en-US" sz="1400" dirty="0"/>
              <a:t>The Standard Mean Difference chart show that the balancing made all adjusted values have mean difference than the non-adjusted values. The regression results also show a decrease on the number of covariates with significant impact to Bupropion, from 6 to 1.</a:t>
            </a:r>
          </a:p>
          <a:p>
            <a:endParaRPr lang="en-US" sz="1400" dirty="0"/>
          </a:p>
          <a:p>
            <a:r>
              <a:rPr lang="en-US" sz="1400" u="sng" dirty="0"/>
              <a:t>How well the impact of antidepressant was estimated:</a:t>
            </a:r>
            <a:r>
              <a:rPr lang="en-US" sz="1400" dirty="0"/>
              <a:t> Before balancing the effect of the covariates on Bupropion, the baseline outcome analysis model showed that Bupropion does not have a statistically significant</a:t>
            </a:r>
            <a:r>
              <a:rPr lang="en-PH" sz="1400" dirty="0"/>
              <a:t> impact on remission. However, after balancing the effects of the covariates, the resulting weighted model show that Bupropion actually has a statistically significant impact on remission.</a:t>
            </a:r>
            <a:endParaRPr lang="en-US" sz="1400" dirty="0"/>
          </a:p>
        </p:txBody>
      </p:sp>
    </p:spTree>
    <p:extLst>
      <p:ext uri="{BB962C8B-B14F-4D97-AF65-F5344CB8AC3E}">
        <p14:creationId xmlns:p14="http://schemas.microsoft.com/office/powerpoint/2010/main" val="375629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9e3d019-3964-46b2-898d-6261f791726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EEB3442675384ABB97E333933D4E6B" ma:contentTypeVersion="14" ma:contentTypeDescription="Create a new document." ma:contentTypeScope="" ma:versionID="2cbee307529dde348665e97206454b92">
  <xsd:schema xmlns:xsd="http://www.w3.org/2001/XMLSchema" xmlns:xs="http://www.w3.org/2001/XMLSchema" xmlns:p="http://schemas.microsoft.com/office/2006/metadata/properties" xmlns:ns3="c9e3d019-3964-46b2-898d-6261f7917261" xmlns:ns4="5af09da7-0bb8-4c71-84a1-cd55f61d763d" targetNamespace="http://schemas.microsoft.com/office/2006/metadata/properties" ma:root="true" ma:fieldsID="6f8dde99d24b208e013ac1b9040d85f7" ns3:_="" ns4:_="">
    <xsd:import namespace="c9e3d019-3964-46b2-898d-6261f7917261"/>
    <xsd:import namespace="5af09da7-0bb8-4c71-84a1-cd55f61d763d"/>
    <xsd:element name="properties">
      <xsd:complexType>
        <xsd:sequence>
          <xsd:element name="documentManagement">
            <xsd:complexType>
              <xsd:all>
                <xsd:element ref="ns3:_activity"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OCR"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e3d019-3964-46b2-898d-6261f7917261"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f09da7-0bb8-4c71-84a1-cd55f61d763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BD89DF-DC1C-46FA-BCAF-ABEBA9AFE90A}">
  <ds:schemaRefs>
    <ds:schemaRef ds:uri="5af09da7-0bb8-4c71-84a1-cd55f61d763d"/>
    <ds:schemaRef ds:uri="http://purl.org/dc/terms/"/>
    <ds:schemaRef ds:uri="http://schemas.microsoft.com/office/infopath/2007/PartnerControls"/>
    <ds:schemaRef ds:uri="http://www.w3.org/XML/1998/namespace"/>
    <ds:schemaRef ds:uri="http://schemas.openxmlformats.org/package/2006/metadata/core-properties"/>
    <ds:schemaRef ds:uri="http://purl.org/dc/elements/1.1/"/>
    <ds:schemaRef ds:uri="http://purl.org/dc/dcmitype/"/>
    <ds:schemaRef ds:uri="c9e3d019-3964-46b2-898d-6261f7917261"/>
    <ds:schemaRef ds:uri="http://schemas.microsoft.com/office/2006/documentManagement/types"/>
    <ds:schemaRef ds:uri="http://schemas.microsoft.com/office/2006/metadata/properties"/>
  </ds:schemaRefs>
</ds:datastoreItem>
</file>

<file path=customXml/itemProps2.xml><?xml version="1.0" encoding="utf-8"?>
<ds:datastoreItem xmlns:ds="http://schemas.openxmlformats.org/officeDocument/2006/customXml" ds:itemID="{7F61E2AE-7A0C-4846-9182-42B788522A25}">
  <ds:schemaRefs>
    <ds:schemaRef ds:uri="http://schemas.microsoft.com/sharepoint/v3/contenttype/forms"/>
  </ds:schemaRefs>
</ds:datastoreItem>
</file>

<file path=customXml/itemProps3.xml><?xml version="1.0" encoding="utf-8"?>
<ds:datastoreItem xmlns:ds="http://schemas.openxmlformats.org/officeDocument/2006/customXml" ds:itemID="{582FDE62-91F6-408B-988E-DC6234B1D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e3d019-3964-46b2-898d-6261f7917261"/>
    <ds:schemaRef ds:uri="5af09da7-0bb8-4c71-84a1-cd55f61d76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218</TotalTime>
  <Words>218</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Baseline: Ordinary Outcome Analysis w/o Propensity Score</vt:lpstr>
      <vt:lpstr>Calculate the propensity of taking the antidepressant</vt:lpstr>
      <vt:lpstr>Calculate the Inverse Propensity Weights</vt:lpstr>
      <vt:lpstr>Verify that weighted regression removes the effect of all covariates (Note: There is still an attribute that has statistically significant impact on Bupropion even after applying propensity scores. But Standard Mean Difference (SMD) plot shows balancing has occurred. Even for the statistically significant attribute)</vt:lpstr>
      <vt:lpstr>Estimate the Impact on Response. Describe how well the model was balanced and how well the impact of the antidepressant was estimated.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2 Assignment  Prompt 1</dc:title>
  <dc:creator>Vladimir Franzuela Cardenas</dc:creator>
  <cp:lastModifiedBy>Vladimir Franzuela Cardenas</cp:lastModifiedBy>
  <cp:revision>16</cp:revision>
  <dcterms:created xsi:type="dcterms:W3CDTF">2023-08-24T20:09:12Z</dcterms:created>
  <dcterms:modified xsi:type="dcterms:W3CDTF">2023-09-16T01:45:07Z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0x010100C7EEB3442675384ABB97E333933D4E6B</vt:lpwstr>
  </property>
</Properties>
</file>