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25"/>
  </p:notesMasterIdLst>
  <p:sldIdLst>
    <p:sldId id="268" r:id="rId2"/>
    <p:sldId id="410" r:id="rId3"/>
    <p:sldId id="364" r:id="rId4"/>
    <p:sldId id="429" r:id="rId5"/>
    <p:sldId id="430" r:id="rId6"/>
    <p:sldId id="431" r:id="rId7"/>
    <p:sldId id="374" r:id="rId8"/>
    <p:sldId id="436" r:id="rId9"/>
    <p:sldId id="441" r:id="rId10"/>
    <p:sldId id="444" r:id="rId11"/>
    <p:sldId id="445" r:id="rId12"/>
    <p:sldId id="446" r:id="rId13"/>
    <p:sldId id="443" r:id="rId14"/>
    <p:sldId id="435" r:id="rId15"/>
    <p:sldId id="432" r:id="rId16"/>
    <p:sldId id="433" r:id="rId17"/>
    <p:sldId id="434" r:id="rId18"/>
    <p:sldId id="442" r:id="rId19"/>
    <p:sldId id="437" r:id="rId20"/>
    <p:sldId id="438" r:id="rId21"/>
    <p:sldId id="439" r:id="rId22"/>
    <p:sldId id="440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3B"/>
    <a:srgbClr val="FFFF99"/>
    <a:srgbClr val="00FFCC"/>
    <a:srgbClr val="66FFCC"/>
    <a:srgbClr val="FFFF00"/>
    <a:srgbClr val="7D1219"/>
    <a:srgbClr val="006873"/>
    <a:srgbClr val="00FF00"/>
    <a:srgbClr val="FFFF66"/>
    <a:srgbClr val="FF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4"/>
    <p:restoredTop sz="71201" autoAdjust="0"/>
  </p:normalViewPr>
  <p:slideViewPr>
    <p:cSldViewPr snapToGrid="0" snapToObjects="1">
      <p:cViewPr varScale="1">
        <p:scale>
          <a:sx n="47" d="100"/>
          <a:sy n="47" d="100"/>
        </p:scale>
        <p:origin x="11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 reviews LASSO regression</a:t>
            </a:r>
            <a:r>
              <a:rPr lang="en-US" baseline="0" dirty="0"/>
              <a:t>.  This brief presentation was organized by Dr. Alemi.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85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6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7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10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01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12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9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begin our discussion of regression with clarifying its purpose. The purpose of LASSO regression is to select a minimum set of variables that would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would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explain most of the variance in the response variable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effect of interaction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between the two variables,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X1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X_(2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𝑖𝑠 𝑐𝑎𝑝𝑡𝑢𝑟𝑒𝑑 𝑏𝑦 the parameter b3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en-US" sz="1200" b="0" i="0" kern="120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interaction term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X_1 X_2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product of the two variables.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7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equation starts with a constant,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b</m:t>
                        </m:r>
                      </m:e>
                      <m:sub>
                        <m: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intercept of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line when all independent variables are zero.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equation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starts with a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constant,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b_0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2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equation starts with a constant,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b</m:t>
                        </m:r>
                      </m:e>
                      <m:sub>
                        <m: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intercept of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line when all independent variables are zero.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equation starts with a constant,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charset="0"/>
                    <a:ea typeface="+mn-ea"/>
                    <a:cs typeface="+mn-cs"/>
                  </a:rPr>
                  <a:t>b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charset="0"/>
                    <a:ea typeface="+mn-ea"/>
                    <a:cs typeface="+mn-cs"/>
                  </a:rPr>
                  <a:t>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intercept of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line when all independent variables are zero.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72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equation starts with a constant,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b</m:t>
                        </m:r>
                      </m:e>
                      <m:sub>
                        <m:r>
                          <a:rPr lang="en-US" sz="1200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intercept of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line when all independent variables are zero.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equation starts with a constant,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charset="0"/>
                    <a:ea typeface="+mn-ea"/>
                    <a:cs typeface="+mn-cs"/>
                  </a:rPr>
                  <a:t>b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_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Cambria Math" charset="0"/>
                    <a:ea typeface="+mn-ea"/>
                    <a:cs typeface="+mn-cs"/>
                  </a:rPr>
                  <a:t>0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THis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intercept of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line when all independent variables are zero.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5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68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7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1" y="536575"/>
            <a:ext cx="6247170" cy="2409825"/>
          </a:xfrm>
        </p:spPr>
        <p:txBody>
          <a:bodyPr/>
          <a:lstStyle/>
          <a:p>
            <a:pPr marL="0" indent="0"/>
            <a:r>
              <a:rPr lang="en-US" sz="4800" dirty="0"/>
              <a:t>LASSO Regression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2800" dirty="0"/>
              <a:t>Farrokh Alemi, Ph.D.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F69B9B3-2964-4F34-81A5-25D6EE846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43"/>
          <a:stretch/>
        </p:blipFill>
        <p:spPr>
          <a:xfrm>
            <a:off x="95536" y="24506"/>
            <a:ext cx="11723425" cy="64541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DFB287B-D819-451D-B02A-562D85272CC4}"/>
              </a:ext>
            </a:extLst>
          </p:cNvPr>
          <p:cNvSpPr/>
          <p:nvPr/>
        </p:nvSpPr>
        <p:spPr>
          <a:xfrm>
            <a:off x="3944203" y="2429301"/>
            <a:ext cx="7601803" cy="390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8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F69B9B3-2964-4F34-81A5-25D6EE8460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43"/>
          <a:stretch/>
        </p:blipFill>
        <p:spPr>
          <a:xfrm>
            <a:off x="95536" y="24506"/>
            <a:ext cx="11723425" cy="645414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DFB287B-D819-451D-B02A-562D85272CC4}"/>
              </a:ext>
            </a:extLst>
          </p:cNvPr>
          <p:cNvSpPr/>
          <p:nvPr/>
        </p:nvSpPr>
        <p:spPr>
          <a:xfrm>
            <a:off x="8120418" y="2429301"/>
            <a:ext cx="3425588" cy="390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30C73F-84A3-4BA0-BC68-DF38BC353EFB}"/>
              </a:ext>
            </a:extLst>
          </p:cNvPr>
          <p:cNvGrpSpPr/>
          <p:nvPr/>
        </p:nvGrpSpPr>
        <p:grpSpPr>
          <a:xfrm>
            <a:off x="95536" y="24506"/>
            <a:ext cx="11723425" cy="6454140"/>
            <a:chOff x="95536" y="24506"/>
            <a:chExt cx="11723425" cy="645414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69B9B3-2964-4F34-81A5-25D6EE846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843"/>
            <a:stretch/>
          </p:blipFill>
          <p:spPr>
            <a:xfrm>
              <a:off x="95536" y="24506"/>
              <a:ext cx="11723425" cy="64541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FB287B-D819-451D-B02A-562D85272CC4}"/>
                </a:ext>
              </a:extLst>
            </p:cNvPr>
            <p:cNvSpPr/>
            <p:nvPr/>
          </p:nvSpPr>
          <p:spPr>
            <a:xfrm>
              <a:off x="10481480" y="6059605"/>
              <a:ext cx="1064525" cy="272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902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6987" y="1600021"/>
            <a:ext cx="751148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LASSO: Regress Y on independent </a:t>
            </a:r>
          </a:p>
          <a:p>
            <a:r>
              <a:rPr lang="en-US" sz="3600" b="1" dirty="0"/>
              <a:t>variables X</a:t>
            </a:r>
            <a:r>
              <a:rPr lang="en-US" sz="3600" b="1" baseline="-25000" dirty="0"/>
              <a:t>1</a:t>
            </a:r>
            <a:r>
              <a:rPr lang="en-US" sz="3600" b="1" dirty="0"/>
              <a:t> …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673B"/>
                </a:solidFill>
              </a:rPr>
              <a:t>keeping only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direct predictors of Y </a:t>
            </a:r>
            <a:r>
              <a:rPr lang="en-US" sz="3600" b="1" dirty="0">
                <a:solidFill>
                  <a:srgbClr val="00673B"/>
                </a:solidFill>
              </a:rPr>
              <a:t>and dropping all </a:t>
            </a:r>
          </a:p>
          <a:p>
            <a:r>
              <a:rPr lang="en-US" sz="3600" b="1" dirty="0">
                <a:solidFill>
                  <a:srgbClr val="00673B"/>
                </a:solidFill>
              </a:rPr>
              <a:t>other associations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6ECF83-D0BF-48AB-B5E4-64130B35E737}"/>
              </a:ext>
            </a:extLst>
          </p:cNvPr>
          <p:cNvSpPr/>
          <p:nvPr/>
        </p:nvSpPr>
        <p:spPr>
          <a:xfrm>
            <a:off x="949699" y="247650"/>
            <a:ext cx="72186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Meaning of LASSO</a:t>
            </a:r>
          </a:p>
        </p:txBody>
      </p:sp>
    </p:spTree>
    <p:extLst>
      <p:ext uri="{BB962C8B-B14F-4D97-AF65-F5344CB8AC3E}">
        <p14:creationId xmlns:p14="http://schemas.microsoft.com/office/powerpoint/2010/main" val="91608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886F18-B24D-467C-9C61-9EA8D27AF297}"/>
              </a:ext>
            </a:extLst>
          </p:cNvPr>
          <p:cNvGrpSpPr/>
          <p:nvPr/>
        </p:nvGrpSpPr>
        <p:grpSpPr>
          <a:xfrm>
            <a:off x="0" y="0"/>
            <a:ext cx="12649200" cy="5904221"/>
            <a:chOff x="0" y="0"/>
            <a:chExt cx="12649200" cy="5904221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7715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028700" algn="l"/>
                </a:tabLst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98107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0" y="127635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0" y="11906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89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9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457200" y="152400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26987" y="1600021"/>
              <a:ext cx="6820906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LASSO: Regress Y on independent </a:t>
              </a:r>
            </a:p>
            <a:p>
              <a:r>
                <a:rPr lang="en-US" sz="3600" b="1" dirty="0"/>
                <a:t>variables X</a:t>
              </a:r>
              <a:r>
                <a:rPr lang="en-US" sz="3600" b="1" baseline="-25000" dirty="0"/>
                <a:t>1</a:t>
              </a:r>
              <a:r>
                <a:rPr lang="en-US" sz="3600" b="1" dirty="0"/>
                <a:t> … </a:t>
              </a:r>
              <a:r>
                <a:rPr lang="en-US" sz="3600" b="1" dirty="0" err="1"/>
                <a:t>X</a:t>
              </a:r>
              <a:r>
                <a:rPr lang="en-US" sz="3600" b="1" baseline="-25000" dirty="0" err="1"/>
                <a:t>n</a:t>
              </a:r>
              <a:r>
                <a:rPr lang="en-US" sz="3600" b="1" dirty="0"/>
                <a:t> </a:t>
              </a:r>
              <a:r>
                <a:rPr lang="en-US" sz="3600" b="1" dirty="0">
                  <a:solidFill>
                    <a:srgbClr val="00673B"/>
                  </a:solidFill>
                </a:rPr>
                <a:t>keeping only </a:t>
              </a:r>
            </a:p>
            <a:p>
              <a:r>
                <a:rPr lang="en-US" sz="3600" b="1" dirty="0">
                  <a:solidFill>
                    <a:srgbClr val="FF0000"/>
                  </a:solidFill>
                </a:rPr>
                <a:t>direct predictors of Y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6ECF83-D0BF-48AB-B5E4-64130B35E737}"/>
                </a:ext>
              </a:extLst>
            </p:cNvPr>
            <p:cNvSpPr/>
            <p:nvPr/>
          </p:nvSpPr>
          <p:spPr>
            <a:xfrm>
              <a:off x="949699" y="247650"/>
              <a:ext cx="721864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Meaning of LASSO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4AFB397-4B8F-47CF-A6B5-B0A073DB24A2}"/>
                </a:ext>
              </a:extLst>
            </p:cNvPr>
            <p:cNvSpPr/>
            <p:nvPr/>
          </p:nvSpPr>
          <p:spPr>
            <a:xfrm>
              <a:off x="1801504" y="3835021"/>
              <a:ext cx="6820906" cy="2069200"/>
            </a:xfrm>
            <a:prstGeom prst="rect">
              <a:avLst/>
            </a:prstGeom>
            <a:solidFill>
              <a:srgbClr val="006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Non-zero LASSO variables  make all other variables  irrelevant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39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0F4569-905B-4865-A78B-68755FBE4AED}"/>
              </a:ext>
            </a:extLst>
          </p:cNvPr>
          <p:cNvGrpSpPr/>
          <p:nvPr/>
        </p:nvGrpSpPr>
        <p:grpSpPr>
          <a:xfrm>
            <a:off x="0" y="-27296"/>
            <a:ext cx="12649200" cy="6620318"/>
            <a:chOff x="0" y="0"/>
            <a:chExt cx="12649200" cy="662031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FD27A58-4482-4C9E-B1B6-E314D10E4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87" t="36806" r="15965" b="24179"/>
            <a:stretch/>
          </p:blipFill>
          <p:spPr>
            <a:xfrm>
              <a:off x="4533854" y="2524124"/>
              <a:ext cx="5711722" cy="267567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583A05-E70E-400C-9CF5-8976DFA054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582" t="28404" r="10000" b="34726"/>
            <a:stretch/>
          </p:blipFill>
          <p:spPr>
            <a:xfrm>
              <a:off x="3575713" y="4091805"/>
              <a:ext cx="6878472" cy="2528513"/>
            </a:xfrm>
            <a:prstGeom prst="rect">
              <a:avLst/>
            </a:prstGeom>
          </p:spPr>
        </p:pic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7715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1028700" algn="l"/>
                </a:tabLst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0" y="78105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0" y="98107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0" y="127635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0" y="1190625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8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089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49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457200" y="1524000"/>
              <a:ext cx="1219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2192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49699" y="247650"/>
              <a:ext cx="721864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Meaning of LASSO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FCD793-BC3E-46AF-B0A1-CFD0BDD5C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16" t="21252" r="75261" b="33333"/>
            <a:stretch/>
          </p:blipFill>
          <p:spPr>
            <a:xfrm>
              <a:off x="1378424" y="1947950"/>
              <a:ext cx="2587430" cy="3114498"/>
            </a:xfrm>
            <a:prstGeom prst="rect">
              <a:avLst/>
            </a:prstGeom>
          </p:spPr>
        </p:pic>
        <p:sp>
          <p:nvSpPr>
            <p:cNvPr id="26" name="Up Arrow 2">
              <a:extLst>
                <a:ext uri="{FF2B5EF4-FFF2-40B4-BE49-F238E27FC236}">
                  <a16:creationId xmlns:a16="http://schemas.microsoft.com/office/drawing/2014/main" id="{4E0E26FB-4FC7-4503-8341-5017AA2AF0F2}"/>
                </a:ext>
              </a:extLst>
            </p:cNvPr>
            <p:cNvSpPr/>
            <p:nvPr/>
          </p:nvSpPr>
          <p:spPr>
            <a:xfrm rot="20082788">
              <a:off x="2797312" y="3795982"/>
              <a:ext cx="2253831" cy="1364343"/>
            </a:xfrm>
            <a:prstGeom prst="upArrow">
              <a:avLst/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Outcome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18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699" y="220354"/>
            <a:ext cx="72186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Meaning of LASSO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CD793-BC3E-46AF-B0A1-CFD0BDD5C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" t="21252" r="75261" b="33333"/>
          <a:stretch/>
        </p:blipFill>
        <p:spPr>
          <a:xfrm>
            <a:off x="1378424" y="1947950"/>
            <a:ext cx="2587430" cy="3114498"/>
          </a:xfrm>
          <a:prstGeom prst="rect">
            <a:avLst/>
          </a:prstGeom>
        </p:spPr>
      </p:pic>
      <p:sp>
        <p:nvSpPr>
          <p:cNvPr id="26" name="Up Arrow 2">
            <a:extLst>
              <a:ext uri="{FF2B5EF4-FFF2-40B4-BE49-F238E27FC236}">
                <a16:creationId xmlns:a16="http://schemas.microsoft.com/office/drawing/2014/main" id="{4E0E26FB-4FC7-4503-8341-5017AA2AF0F2}"/>
              </a:ext>
            </a:extLst>
          </p:cNvPr>
          <p:cNvSpPr/>
          <p:nvPr/>
        </p:nvSpPr>
        <p:spPr>
          <a:xfrm>
            <a:off x="1946424" y="4804226"/>
            <a:ext cx="1451429" cy="1364343"/>
          </a:xfrm>
          <a:prstGeom prst="up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613D09-1325-44E8-A1C9-A5DFE9728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87" t="36806" r="15965" b="24179"/>
          <a:stretch/>
        </p:blipFill>
        <p:spPr>
          <a:xfrm>
            <a:off x="4533854" y="2524124"/>
            <a:ext cx="5711722" cy="26756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40BF07-5467-4DBD-BC25-E9D4E68B5E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82" t="28404" r="10000" b="34726"/>
          <a:stretch/>
        </p:blipFill>
        <p:spPr>
          <a:xfrm>
            <a:off x="3575713" y="4091805"/>
            <a:ext cx="6878472" cy="25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5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699" y="220354"/>
            <a:ext cx="72186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Meaning of LASSO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CD793-BC3E-46AF-B0A1-CFD0BDD5C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" t="21252" r="75261" b="33333"/>
          <a:stretch/>
        </p:blipFill>
        <p:spPr>
          <a:xfrm>
            <a:off x="1378424" y="1947950"/>
            <a:ext cx="2587430" cy="3114498"/>
          </a:xfrm>
          <a:prstGeom prst="rect">
            <a:avLst/>
          </a:prstGeom>
        </p:spPr>
      </p:pic>
      <p:sp>
        <p:nvSpPr>
          <p:cNvPr id="26" name="Up Arrow 2">
            <a:extLst>
              <a:ext uri="{FF2B5EF4-FFF2-40B4-BE49-F238E27FC236}">
                <a16:creationId xmlns:a16="http://schemas.microsoft.com/office/drawing/2014/main" id="{4E0E26FB-4FC7-4503-8341-5017AA2AF0F2}"/>
              </a:ext>
            </a:extLst>
          </p:cNvPr>
          <p:cNvSpPr/>
          <p:nvPr/>
        </p:nvSpPr>
        <p:spPr>
          <a:xfrm>
            <a:off x="1946424" y="4804226"/>
            <a:ext cx="1451429" cy="1364343"/>
          </a:xfrm>
          <a:prstGeom prst="up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Up Arrow 2">
            <a:extLst>
              <a:ext uri="{FF2B5EF4-FFF2-40B4-BE49-F238E27FC236}">
                <a16:creationId xmlns:a16="http://schemas.microsoft.com/office/drawing/2014/main" id="{F4956183-B698-48D1-9F31-58EE2C5132F2}"/>
              </a:ext>
            </a:extLst>
          </p:cNvPr>
          <p:cNvSpPr/>
          <p:nvPr/>
        </p:nvSpPr>
        <p:spPr>
          <a:xfrm>
            <a:off x="1061588" y="5024866"/>
            <a:ext cx="1451429" cy="1364343"/>
          </a:xfrm>
          <a:prstGeom prst="up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72DD8-F949-4042-BE8F-78B013EAF5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87" t="36806" r="15965" b="24179"/>
          <a:stretch/>
        </p:blipFill>
        <p:spPr>
          <a:xfrm>
            <a:off x="4533854" y="2524124"/>
            <a:ext cx="5711722" cy="2675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8EEA99-AEB7-4745-94F2-A4C468EA78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82" t="28404" r="10000" b="34726"/>
          <a:stretch/>
        </p:blipFill>
        <p:spPr>
          <a:xfrm>
            <a:off x="3575713" y="4091805"/>
            <a:ext cx="6878472" cy="25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9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699" y="247650"/>
            <a:ext cx="72186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Meaning of LASSO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CD793-BC3E-46AF-B0A1-CFD0BDD5C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" t="21252" r="75261" b="33333"/>
          <a:stretch/>
        </p:blipFill>
        <p:spPr>
          <a:xfrm>
            <a:off x="1378424" y="1947950"/>
            <a:ext cx="2587430" cy="3114498"/>
          </a:xfrm>
          <a:prstGeom prst="rect">
            <a:avLst/>
          </a:prstGeom>
        </p:spPr>
      </p:pic>
      <p:sp>
        <p:nvSpPr>
          <p:cNvPr id="26" name="Up Arrow 2">
            <a:extLst>
              <a:ext uri="{FF2B5EF4-FFF2-40B4-BE49-F238E27FC236}">
                <a16:creationId xmlns:a16="http://schemas.microsoft.com/office/drawing/2014/main" id="{4E0E26FB-4FC7-4503-8341-5017AA2AF0F2}"/>
              </a:ext>
            </a:extLst>
          </p:cNvPr>
          <p:cNvSpPr/>
          <p:nvPr/>
        </p:nvSpPr>
        <p:spPr>
          <a:xfrm>
            <a:off x="1946424" y="4804226"/>
            <a:ext cx="1451429" cy="1364343"/>
          </a:xfrm>
          <a:prstGeom prst="up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Up Arrow 2">
            <a:extLst>
              <a:ext uri="{FF2B5EF4-FFF2-40B4-BE49-F238E27FC236}">
                <a16:creationId xmlns:a16="http://schemas.microsoft.com/office/drawing/2014/main" id="{F4956183-B698-48D1-9F31-58EE2C5132F2}"/>
              </a:ext>
            </a:extLst>
          </p:cNvPr>
          <p:cNvSpPr/>
          <p:nvPr/>
        </p:nvSpPr>
        <p:spPr>
          <a:xfrm>
            <a:off x="1061588" y="5024866"/>
            <a:ext cx="1451429" cy="1364343"/>
          </a:xfrm>
          <a:prstGeom prst="up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72DD8-F949-4042-BE8F-78B013EAF5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87" t="36806" r="15965" b="24179"/>
          <a:stretch/>
        </p:blipFill>
        <p:spPr>
          <a:xfrm>
            <a:off x="4533854" y="2524124"/>
            <a:ext cx="5711722" cy="2675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8EEA99-AEB7-4745-94F2-A4C468EA78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82" t="28404" r="10000" b="34726"/>
          <a:stretch/>
        </p:blipFill>
        <p:spPr>
          <a:xfrm>
            <a:off x="3575713" y="4091805"/>
            <a:ext cx="6878472" cy="25285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F56C60F-C145-4059-A91F-C20B72E5FD79}"/>
              </a:ext>
            </a:extLst>
          </p:cNvPr>
          <p:cNvSpPr/>
          <p:nvPr/>
        </p:nvSpPr>
        <p:spPr>
          <a:xfrm>
            <a:off x="1119116" y="1276350"/>
            <a:ext cx="9758149" cy="470563"/>
          </a:xfrm>
          <a:prstGeom prst="rect">
            <a:avLst/>
          </a:prstGeom>
          <a:solidFill>
            <a:srgbClr val="0067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Given a temporal order, not all associations are the same. Some don’t matter</a:t>
            </a:r>
          </a:p>
        </p:txBody>
      </p:sp>
    </p:spTree>
    <p:extLst>
      <p:ext uri="{BB962C8B-B14F-4D97-AF65-F5344CB8AC3E}">
        <p14:creationId xmlns:p14="http://schemas.microsoft.com/office/powerpoint/2010/main" val="3019933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699" y="247650"/>
            <a:ext cx="72186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Meaning of LASSO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CD793-BC3E-46AF-B0A1-CFD0BDD5C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" t="21252" r="75261" b="33333"/>
          <a:stretch/>
        </p:blipFill>
        <p:spPr>
          <a:xfrm>
            <a:off x="1378424" y="1947950"/>
            <a:ext cx="2587430" cy="3114498"/>
          </a:xfrm>
          <a:prstGeom prst="rect">
            <a:avLst/>
          </a:prstGeom>
        </p:spPr>
      </p:pic>
      <p:sp>
        <p:nvSpPr>
          <p:cNvPr id="26" name="Up Arrow 2">
            <a:extLst>
              <a:ext uri="{FF2B5EF4-FFF2-40B4-BE49-F238E27FC236}">
                <a16:creationId xmlns:a16="http://schemas.microsoft.com/office/drawing/2014/main" id="{4E0E26FB-4FC7-4503-8341-5017AA2AF0F2}"/>
              </a:ext>
            </a:extLst>
          </p:cNvPr>
          <p:cNvSpPr/>
          <p:nvPr/>
        </p:nvSpPr>
        <p:spPr>
          <a:xfrm>
            <a:off x="1946424" y="4804226"/>
            <a:ext cx="1451429" cy="1364343"/>
          </a:xfrm>
          <a:prstGeom prst="up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Up Arrow 2">
            <a:extLst>
              <a:ext uri="{FF2B5EF4-FFF2-40B4-BE49-F238E27FC236}">
                <a16:creationId xmlns:a16="http://schemas.microsoft.com/office/drawing/2014/main" id="{F4956183-B698-48D1-9F31-58EE2C5132F2}"/>
              </a:ext>
            </a:extLst>
          </p:cNvPr>
          <p:cNvSpPr/>
          <p:nvPr/>
        </p:nvSpPr>
        <p:spPr>
          <a:xfrm>
            <a:off x="1061588" y="5024866"/>
            <a:ext cx="1451429" cy="1364343"/>
          </a:xfrm>
          <a:prstGeom prst="upArrow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07B6A6-567A-44A9-AACA-5D405EE00BC4}"/>
              </a:ext>
            </a:extLst>
          </p:cNvPr>
          <p:cNvSpPr/>
          <p:nvPr/>
        </p:nvSpPr>
        <p:spPr>
          <a:xfrm>
            <a:off x="4090951" y="2625627"/>
            <a:ext cx="6820906" cy="2069200"/>
          </a:xfrm>
          <a:prstGeom prst="rect">
            <a:avLst/>
          </a:prstGeom>
          <a:solidFill>
            <a:srgbClr val="0067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LASSO identifies direct predictors &amp; ignores indirect associations</a:t>
            </a:r>
          </a:p>
        </p:txBody>
      </p:sp>
    </p:spTree>
    <p:extLst>
      <p:ext uri="{BB962C8B-B14F-4D97-AF65-F5344CB8AC3E}">
        <p14:creationId xmlns:p14="http://schemas.microsoft.com/office/powerpoint/2010/main" val="256187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4168" y="1517568"/>
            <a:ext cx="1144063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Purpose of LASSO </a:t>
            </a:r>
            <a:br>
              <a:rPr lang="en-US" sz="7200" b="1" dirty="0"/>
            </a:br>
            <a:r>
              <a:rPr lang="en-US" sz="7200" b="1" dirty="0"/>
              <a:t>Regression: Feature Selection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5956" y="2693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F7F9CE-97A4-4E8A-AAA2-D4534B64A2D9}"/>
              </a:ext>
            </a:extLst>
          </p:cNvPr>
          <p:cNvSpPr/>
          <p:nvPr/>
        </p:nvSpPr>
        <p:spPr>
          <a:xfrm>
            <a:off x="2402006" y="2394400"/>
            <a:ext cx="6820906" cy="2069200"/>
          </a:xfrm>
          <a:prstGeom prst="rect">
            <a:avLst/>
          </a:prstGeom>
          <a:solidFill>
            <a:srgbClr val="0067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When lambda is zero LASSO is the same as multiple regression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0C524-3176-4772-85D2-A7EE95EE5C1B}"/>
              </a:ext>
            </a:extLst>
          </p:cNvPr>
          <p:cNvSpPr/>
          <p:nvPr/>
        </p:nvSpPr>
        <p:spPr>
          <a:xfrm>
            <a:off x="594851" y="220355"/>
            <a:ext cx="111065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Meaning of Hyperparameter</a:t>
            </a:r>
          </a:p>
        </p:txBody>
      </p:sp>
    </p:spTree>
    <p:extLst>
      <p:ext uri="{BB962C8B-B14F-4D97-AF65-F5344CB8AC3E}">
        <p14:creationId xmlns:p14="http://schemas.microsoft.com/office/powerpoint/2010/main" val="20138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F7F9CE-97A4-4E8A-AAA2-D4534B64A2D9}"/>
              </a:ext>
            </a:extLst>
          </p:cNvPr>
          <p:cNvSpPr/>
          <p:nvPr/>
        </p:nvSpPr>
        <p:spPr>
          <a:xfrm>
            <a:off x="2402006" y="2394400"/>
            <a:ext cx="6820906" cy="2069200"/>
          </a:xfrm>
          <a:prstGeom prst="rect">
            <a:avLst/>
          </a:prstGeom>
          <a:solidFill>
            <a:srgbClr val="0067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Larger lambda = fewer </a:t>
            </a:r>
          </a:p>
          <a:p>
            <a:pPr algn="ctr"/>
            <a:r>
              <a:rPr lang="en-US" sz="3600" dirty="0"/>
              <a:t>variables selected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0C524-3176-4772-85D2-A7EE95EE5C1B}"/>
              </a:ext>
            </a:extLst>
          </p:cNvPr>
          <p:cNvSpPr/>
          <p:nvPr/>
        </p:nvSpPr>
        <p:spPr>
          <a:xfrm>
            <a:off x="594851" y="247650"/>
            <a:ext cx="111065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Meaning of Hyperparameter</a:t>
            </a:r>
          </a:p>
        </p:txBody>
      </p:sp>
    </p:spTree>
    <p:extLst>
      <p:ext uri="{BB962C8B-B14F-4D97-AF65-F5344CB8AC3E}">
        <p14:creationId xmlns:p14="http://schemas.microsoft.com/office/powerpoint/2010/main" val="197843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F7F9CE-97A4-4E8A-AAA2-D4534B64A2D9}"/>
              </a:ext>
            </a:extLst>
          </p:cNvPr>
          <p:cNvSpPr/>
          <p:nvPr/>
        </p:nvSpPr>
        <p:spPr>
          <a:xfrm>
            <a:off x="2402006" y="2394400"/>
            <a:ext cx="6820906" cy="2069200"/>
          </a:xfrm>
          <a:prstGeom prst="rect">
            <a:avLst/>
          </a:prstGeom>
          <a:solidFill>
            <a:srgbClr val="0067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Often Lambda = 1SE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0C524-3176-4772-85D2-A7EE95EE5C1B}"/>
              </a:ext>
            </a:extLst>
          </p:cNvPr>
          <p:cNvSpPr/>
          <p:nvPr/>
        </p:nvSpPr>
        <p:spPr>
          <a:xfrm>
            <a:off x="594851" y="247650"/>
            <a:ext cx="111065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Meaning of Hyperparameter</a:t>
            </a:r>
          </a:p>
        </p:txBody>
      </p:sp>
    </p:spTree>
    <p:extLst>
      <p:ext uri="{BB962C8B-B14F-4D97-AF65-F5344CB8AC3E}">
        <p14:creationId xmlns:p14="http://schemas.microsoft.com/office/powerpoint/2010/main" val="1527303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46" y="1983355"/>
            <a:ext cx="9908875" cy="28999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LASSO Uncomplicates Life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It Selects Variables that Make other Variables irrelevant</a:t>
            </a:r>
          </a:p>
        </p:txBody>
      </p:sp>
    </p:spTree>
    <p:extLst>
      <p:ext uri="{BB962C8B-B14F-4D97-AF65-F5344CB8AC3E}">
        <p14:creationId xmlns:p14="http://schemas.microsoft.com/office/powerpoint/2010/main" val="25642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6987" y="1600021"/>
            <a:ext cx="93637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Ordinary Regression: Regress Y on independent </a:t>
            </a:r>
          </a:p>
          <a:p>
            <a:r>
              <a:rPr lang="en-US" sz="3600" b="1" dirty="0"/>
              <a:t>variables X</a:t>
            </a:r>
            <a:r>
              <a:rPr lang="en-US" sz="3600" b="1" baseline="-25000" dirty="0"/>
              <a:t>1</a:t>
            </a:r>
            <a:r>
              <a:rPr lang="en-US" sz="3600" b="1" dirty="0"/>
              <a:t> …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53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26987" y="1600021"/>
            <a:ext cx="93637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Ordinary Regression: Regress Y on independent </a:t>
            </a:r>
          </a:p>
          <a:p>
            <a:r>
              <a:rPr lang="en-US" sz="3600" b="1" dirty="0"/>
              <a:t>variables X</a:t>
            </a:r>
            <a:r>
              <a:rPr lang="en-US" sz="3600" b="1" baseline="-25000" dirty="0"/>
              <a:t>1</a:t>
            </a:r>
            <a:r>
              <a:rPr lang="en-US" sz="3600" b="1" dirty="0"/>
              <a:t> …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r>
              <a:rPr lang="en-US" sz="3600" b="1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633FA3-CBCE-4B07-996A-6D2C93ED0684}"/>
              </a:ext>
            </a:extLst>
          </p:cNvPr>
          <p:cNvSpPr/>
          <p:nvPr/>
        </p:nvSpPr>
        <p:spPr>
          <a:xfrm>
            <a:off x="1683851" y="3608519"/>
            <a:ext cx="923259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LASSO Regression: Regress Y on independent </a:t>
            </a:r>
          </a:p>
          <a:p>
            <a:r>
              <a:rPr lang="en-US" sz="3600" b="1" dirty="0"/>
              <a:t>variables X</a:t>
            </a:r>
            <a:r>
              <a:rPr lang="en-US" sz="3600" b="1" baseline="-25000" dirty="0"/>
              <a:t>1</a:t>
            </a:r>
            <a:r>
              <a:rPr lang="en-US" sz="3600" b="1" dirty="0"/>
              <a:t> …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but minimize sum of the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estimated coefficients for X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FF0000"/>
                </a:solidFill>
              </a:rPr>
              <a:t> … </a:t>
            </a:r>
            <a:r>
              <a:rPr lang="en-US" sz="3600" b="1" dirty="0" err="1">
                <a:solidFill>
                  <a:srgbClr val="FF0000"/>
                </a:solidFill>
              </a:rPr>
              <a:t>X</a:t>
            </a:r>
            <a:r>
              <a:rPr lang="en-US" sz="3600" b="1" baseline="-25000" dirty="0" err="1">
                <a:solidFill>
                  <a:srgbClr val="FF0000"/>
                </a:solidFill>
              </a:rPr>
              <a:t>n</a:t>
            </a:r>
            <a:r>
              <a:rPr lang="en-US" sz="3600" b="1" dirty="0">
                <a:solidFill>
                  <a:srgbClr val="FF0000"/>
                </a:solidFill>
              </a:rPr>
              <a:t> forcing many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variables to have zero coefficients</a:t>
            </a:r>
          </a:p>
        </p:txBody>
      </p:sp>
    </p:spTree>
    <p:extLst>
      <p:ext uri="{BB962C8B-B14F-4D97-AF65-F5344CB8AC3E}">
        <p14:creationId xmlns:p14="http://schemas.microsoft.com/office/powerpoint/2010/main" val="344215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E3165B-5054-4816-A677-35A5CC348347}"/>
              </a:ext>
            </a:extLst>
          </p:cNvPr>
          <p:cNvGrpSpPr/>
          <p:nvPr/>
        </p:nvGrpSpPr>
        <p:grpSpPr>
          <a:xfrm>
            <a:off x="949699" y="247650"/>
            <a:ext cx="8758408" cy="5347933"/>
            <a:chOff x="949699" y="247650"/>
            <a:chExt cx="8758408" cy="534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0063E4-F8A6-4668-A38C-6B2516AB1595}"/>
                </a:ext>
              </a:extLst>
            </p:cNvPr>
            <p:cNvSpPr/>
            <p:nvPr/>
          </p:nvSpPr>
          <p:spPr>
            <a:xfrm>
              <a:off x="6096000" y="2197290"/>
              <a:ext cx="3170830" cy="79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BAF514-7EFA-4142-BBE7-DC68B31287D6}"/>
                </a:ext>
              </a:extLst>
            </p:cNvPr>
            <p:cNvSpPr/>
            <p:nvPr/>
          </p:nvSpPr>
          <p:spPr>
            <a:xfrm>
              <a:off x="949699" y="247650"/>
              <a:ext cx="780066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dirty="0"/>
                <a:t>Multiple Regression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C806AD-0407-4157-A881-C155AECBE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4478" r="44366" b="23582"/>
            <a:stretch/>
          </p:blipFill>
          <p:spPr>
            <a:xfrm>
              <a:off x="2483893" y="2033517"/>
              <a:ext cx="6782937" cy="356206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4A1C90-C8CE-48FB-BEFF-B6CD4442F93D}"/>
                </a:ext>
              </a:extLst>
            </p:cNvPr>
            <p:cNvSpPr/>
            <p:nvPr/>
          </p:nvSpPr>
          <p:spPr>
            <a:xfrm>
              <a:off x="6927697" y="2176817"/>
              <a:ext cx="2780410" cy="736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95A542-8A44-4A99-AC88-460528884444}"/>
                </a:ext>
              </a:extLst>
            </p:cNvPr>
            <p:cNvSpPr/>
            <p:nvPr/>
          </p:nvSpPr>
          <p:spPr>
            <a:xfrm>
              <a:off x="2357960" y="4785817"/>
              <a:ext cx="5735161" cy="736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194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5CFD6E-DC9F-45EC-8C96-97DD819CCB29}"/>
              </a:ext>
            </a:extLst>
          </p:cNvPr>
          <p:cNvSpPr/>
          <p:nvPr/>
        </p:nvSpPr>
        <p:spPr>
          <a:xfrm>
            <a:off x="949699" y="247650"/>
            <a:ext cx="69879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LASSO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530A4-5251-428F-B040-71E6EBFD0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78" r="44366" b="23582"/>
          <a:stretch/>
        </p:blipFill>
        <p:spPr>
          <a:xfrm>
            <a:off x="2483893" y="2033517"/>
            <a:ext cx="6782937" cy="3562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831C9B-1886-4891-B1CA-90A618CEB708}"/>
              </a:ext>
            </a:extLst>
          </p:cNvPr>
          <p:cNvSpPr/>
          <p:nvPr/>
        </p:nvSpPr>
        <p:spPr>
          <a:xfrm>
            <a:off x="7255249" y="2176817"/>
            <a:ext cx="2011581" cy="736979"/>
          </a:xfrm>
          <a:prstGeom prst="rect">
            <a:avLst/>
          </a:prstGeom>
          <a:noFill/>
          <a:ln>
            <a:solidFill>
              <a:srgbClr val="00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6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699" y="247650"/>
            <a:ext cx="78006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Multiple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2545003"/>
                <a:ext cx="10711543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𝐘</m:t>
                      </m:r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45003"/>
                <a:ext cx="10711543" cy="22159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41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699" y="247650"/>
            <a:ext cx="69879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LASSO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2545003"/>
                <a:ext cx="10711543" cy="2879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𝐘</m:t>
                      </m:r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0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  <m:d>
                      <m:d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4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4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1" dirty="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4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1" dirty="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45003"/>
                <a:ext cx="10711543" cy="2879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61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0287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9810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12763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190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5240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699" y="247650"/>
            <a:ext cx="69879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LASSO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2545003"/>
                <a:ext cx="10711543" cy="2879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𝐘</m:t>
                      </m:r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0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𝜸</m:t>
                    </m:r>
                    <m:d>
                      <m:dPr>
                        <m:ctrlPr>
                          <a:rPr lang="en-US" sz="4000" b="1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4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4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1" dirty="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40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4000" b="1" dirty="0"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0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45003"/>
                <a:ext cx="10711543" cy="2879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C02E4C6-E78D-438E-8415-94236019F5A8}"/>
              </a:ext>
            </a:extLst>
          </p:cNvPr>
          <p:cNvSpPr/>
          <p:nvPr/>
        </p:nvSpPr>
        <p:spPr>
          <a:xfrm>
            <a:off x="3016155" y="2200453"/>
            <a:ext cx="6820906" cy="2069200"/>
          </a:xfrm>
          <a:prstGeom prst="rect">
            <a:avLst/>
          </a:prstGeom>
          <a:solidFill>
            <a:srgbClr val="0067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This tells us how but not what LASSO means</a:t>
            </a:r>
          </a:p>
        </p:txBody>
      </p:sp>
    </p:spTree>
    <p:extLst>
      <p:ext uri="{BB962C8B-B14F-4D97-AF65-F5344CB8AC3E}">
        <p14:creationId xmlns:p14="http://schemas.microsoft.com/office/powerpoint/2010/main" val="2530761978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11187</TotalTime>
  <Words>420</Words>
  <Application>Microsoft Office PowerPoint</Application>
  <PresentationFormat>Widescreen</PresentationFormat>
  <Paragraphs>84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LASSO Uncomplicates Life It Selects Variables that Make other Variables irrelevant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275</cp:revision>
  <dcterms:created xsi:type="dcterms:W3CDTF">2017-05-23T16:09:18Z</dcterms:created>
  <dcterms:modified xsi:type="dcterms:W3CDTF">2023-10-16T15:19:34Z</dcterms:modified>
</cp:coreProperties>
</file>