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6"/>
    <p:restoredTop sz="94719"/>
  </p:normalViewPr>
  <p:slideViewPr>
    <p:cSldViewPr snapToGrid="0">
      <p:cViewPr varScale="1">
        <p:scale>
          <a:sx n="151" d="100"/>
          <a:sy n="151" d="100"/>
        </p:scale>
        <p:origin x="2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dk2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dk2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BF0992-D6B1-429E-A5BC-E26D97BCBAF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accent0_3" csCatId="mainScheme" phldr="1"/>
      <dgm:spPr/>
      <dgm:t>
        <a:bodyPr/>
        <a:lstStyle/>
        <a:p>
          <a:endParaRPr lang="en-US"/>
        </a:p>
      </dgm:t>
    </dgm:pt>
    <dgm:pt modelId="{FDF9E56E-36B2-473C-93C7-0721124A336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300" dirty="0" err="1"/>
            <a:t>Lung_Cancer_</a:t>
          </a:r>
          <a:r>
            <a:rPr lang="en-US" sz="1600" dirty="0" err="1"/>
            <a:t>Comorbodity</a:t>
          </a:r>
          <a:r>
            <a:rPr lang="en-US" sz="1300" dirty="0" err="1"/>
            <a:t>_table</a:t>
          </a:r>
          <a:endParaRPr lang="en-US" sz="1300" dirty="0"/>
        </a:p>
      </dgm:t>
    </dgm:pt>
    <dgm:pt modelId="{6D53A8AD-73FF-492E-B2BE-E74FC6E5B60C}" type="parTrans" cxnId="{2549473B-A0E7-4EB9-9156-C9C832FD3119}">
      <dgm:prSet/>
      <dgm:spPr/>
      <dgm:t>
        <a:bodyPr/>
        <a:lstStyle/>
        <a:p>
          <a:endParaRPr lang="en-US"/>
        </a:p>
      </dgm:t>
    </dgm:pt>
    <dgm:pt modelId="{799BDF5A-EBB1-4203-9DDC-E48B5DECFBEB}" type="sibTrans" cxnId="{2549473B-A0E7-4EB9-9156-C9C832FD311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0C01B88-39C2-426C-A38C-CF98833B6D8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600" dirty="0" err="1"/>
            <a:t>satisfaction</a:t>
          </a:r>
          <a:r>
            <a:rPr lang="en-US" sz="1300" dirty="0" err="1"/>
            <a:t>_data_table</a:t>
          </a:r>
          <a:endParaRPr lang="en-US" sz="1300" dirty="0"/>
        </a:p>
      </dgm:t>
    </dgm:pt>
    <dgm:pt modelId="{1EC41634-E922-4487-AF7D-9C141E2151B7}" type="parTrans" cxnId="{A64869A9-643D-4E3F-92E2-A07820C8499D}">
      <dgm:prSet/>
      <dgm:spPr/>
      <dgm:t>
        <a:bodyPr/>
        <a:lstStyle/>
        <a:p>
          <a:endParaRPr lang="en-US"/>
        </a:p>
      </dgm:t>
    </dgm:pt>
    <dgm:pt modelId="{6EA75CD1-15FF-4397-926E-F0B8DEF429BA}" type="sibTrans" cxnId="{A64869A9-643D-4E3F-92E2-A07820C8499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A92E3AF-B52B-46F0-B75E-85AB83FCDCC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300" dirty="0" err="1"/>
            <a:t>Survival_Probability_Per_</a:t>
          </a:r>
          <a:r>
            <a:rPr lang="en-US" sz="1600" dirty="0" err="1"/>
            <a:t>PatientsConditions</a:t>
          </a:r>
          <a:endParaRPr lang="en-US" sz="1600" dirty="0"/>
        </a:p>
      </dgm:t>
    </dgm:pt>
    <dgm:pt modelId="{84D183A0-5473-4D92-B2EB-BCF2BA71D8EE}" type="parTrans" cxnId="{6BCCC45E-BC05-49FD-97A4-629C67E2FE79}">
      <dgm:prSet/>
      <dgm:spPr/>
      <dgm:t>
        <a:bodyPr/>
        <a:lstStyle/>
        <a:p>
          <a:endParaRPr lang="en-US"/>
        </a:p>
      </dgm:t>
    </dgm:pt>
    <dgm:pt modelId="{5CBD453F-5CC2-43E3-AC85-E887A5B3FC67}" type="sibTrans" cxnId="{6BCCC45E-BC05-49FD-97A4-629C67E2FE79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9114361-7A02-4ECA-8029-B461EE326AF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400" dirty="0" err="1"/>
            <a:t>Average_</a:t>
          </a:r>
          <a:r>
            <a:rPr lang="en-US" sz="1600" dirty="0" err="1"/>
            <a:t>Survival</a:t>
          </a:r>
          <a:r>
            <a:rPr lang="en-US" sz="1400" dirty="0" err="1"/>
            <a:t>_Rate_By_Medical_Center</a:t>
          </a:r>
          <a:endParaRPr lang="en-US" sz="1400" dirty="0"/>
        </a:p>
      </dgm:t>
    </dgm:pt>
    <dgm:pt modelId="{D2EF885E-1F34-477A-B05E-F9CCE5CE7EF7}" type="parTrans" cxnId="{41E87B9A-B881-44DE-8298-42EB67CFC7D0}">
      <dgm:prSet/>
      <dgm:spPr/>
      <dgm:t>
        <a:bodyPr/>
        <a:lstStyle/>
        <a:p>
          <a:endParaRPr lang="en-US"/>
        </a:p>
      </dgm:t>
    </dgm:pt>
    <dgm:pt modelId="{9BC2C29A-845A-4E68-BA9D-BA1E52C2D721}" type="sibTrans" cxnId="{41E87B9A-B881-44DE-8298-42EB67CFC7D0}">
      <dgm:prSet/>
      <dgm:spPr/>
      <dgm:t>
        <a:bodyPr/>
        <a:lstStyle/>
        <a:p>
          <a:endParaRPr lang="en-US"/>
        </a:p>
      </dgm:t>
    </dgm:pt>
    <dgm:pt modelId="{7DA3A8DA-7188-48FB-94DF-4DD340A3E6D4}" type="pres">
      <dgm:prSet presAssocID="{A0BF0992-D6B1-429E-A5BC-E26D97BCBAF3}" presName="root" presStyleCnt="0">
        <dgm:presLayoutVars>
          <dgm:dir/>
          <dgm:resizeHandles val="exact"/>
        </dgm:presLayoutVars>
      </dgm:prSet>
      <dgm:spPr/>
    </dgm:pt>
    <dgm:pt modelId="{73DC9E36-9CDC-448B-86AA-B666844C59AF}" type="pres">
      <dgm:prSet presAssocID="{A0BF0992-D6B1-429E-A5BC-E26D97BCBAF3}" presName="container" presStyleCnt="0">
        <dgm:presLayoutVars>
          <dgm:dir/>
          <dgm:resizeHandles val="exact"/>
        </dgm:presLayoutVars>
      </dgm:prSet>
      <dgm:spPr/>
    </dgm:pt>
    <dgm:pt modelId="{60861944-8E2E-44EA-BF55-5F24A010F59A}" type="pres">
      <dgm:prSet presAssocID="{FDF9E56E-36B2-473C-93C7-0721124A3366}" presName="compNode" presStyleCnt="0"/>
      <dgm:spPr/>
    </dgm:pt>
    <dgm:pt modelId="{A777D331-C0E7-4FCD-97F6-2F5E796F3B96}" type="pres">
      <dgm:prSet presAssocID="{FDF9E56E-36B2-473C-93C7-0721124A3366}" presName="iconBgRect" presStyleLbl="bgShp" presStyleIdx="0" presStyleCnt="4"/>
      <dgm:spPr/>
    </dgm:pt>
    <dgm:pt modelId="{9D7FC45D-26A8-462C-9A6A-EB68A105EDD6}" type="pres">
      <dgm:prSet presAssocID="{FDF9E56E-36B2-473C-93C7-0721124A336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ungs"/>
        </a:ext>
      </dgm:extLst>
    </dgm:pt>
    <dgm:pt modelId="{287E5300-49E3-49ED-B5B8-4583D5D3350B}" type="pres">
      <dgm:prSet presAssocID="{FDF9E56E-36B2-473C-93C7-0721124A3366}" presName="spaceRect" presStyleCnt="0"/>
      <dgm:spPr/>
    </dgm:pt>
    <dgm:pt modelId="{679AC602-94F9-4732-A0E8-8710D7AB8740}" type="pres">
      <dgm:prSet presAssocID="{FDF9E56E-36B2-473C-93C7-0721124A3366}" presName="textRect" presStyleLbl="revTx" presStyleIdx="0" presStyleCnt="4">
        <dgm:presLayoutVars>
          <dgm:chMax val="1"/>
          <dgm:chPref val="1"/>
        </dgm:presLayoutVars>
      </dgm:prSet>
      <dgm:spPr/>
    </dgm:pt>
    <dgm:pt modelId="{3349672B-E1AD-4117-B9CE-EB91CAD7B00F}" type="pres">
      <dgm:prSet presAssocID="{799BDF5A-EBB1-4203-9DDC-E48B5DECFBEB}" presName="sibTrans" presStyleLbl="sibTrans2D1" presStyleIdx="0" presStyleCnt="0"/>
      <dgm:spPr/>
    </dgm:pt>
    <dgm:pt modelId="{419E5215-22E7-4DF9-8529-48C1B38CCCBC}" type="pres">
      <dgm:prSet presAssocID="{80C01B88-39C2-426C-A38C-CF98833B6D85}" presName="compNode" presStyleCnt="0"/>
      <dgm:spPr/>
    </dgm:pt>
    <dgm:pt modelId="{AEAA4BC9-4658-4E57-A575-88430518A993}" type="pres">
      <dgm:prSet presAssocID="{80C01B88-39C2-426C-A38C-CF98833B6D85}" presName="iconBgRect" presStyleLbl="bgShp" presStyleIdx="1" presStyleCnt="4"/>
      <dgm:spPr/>
    </dgm:pt>
    <dgm:pt modelId="{C370F334-0230-4EC3-8B50-DF28266A7642}" type="pres">
      <dgm:prSet presAssocID="{80C01B88-39C2-426C-A38C-CF98833B6D8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BFF6344F-49A7-4977-AA38-36847F77BED0}" type="pres">
      <dgm:prSet presAssocID="{80C01B88-39C2-426C-A38C-CF98833B6D85}" presName="spaceRect" presStyleCnt="0"/>
      <dgm:spPr/>
    </dgm:pt>
    <dgm:pt modelId="{5E0FD98D-8F77-4FF5-A22A-D1EC51D5BE19}" type="pres">
      <dgm:prSet presAssocID="{80C01B88-39C2-426C-A38C-CF98833B6D85}" presName="textRect" presStyleLbl="revTx" presStyleIdx="1" presStyleCnt="4">
        <dgm:presLayoutVars>
          <dgm:chMax val="1"/>
          <dgm:chPref val="1"/>
        </dgm:presLayoutVars>
      </dgm:prSet>
      <dgm:spPr/>
    </dgm:pt>
    <dgm:pt modelId="{B251BE9A-BAAA-486B-8262-8B5BD46B7DC6}" type="pres">
      <dgm:prSet presAssocID="{6EA75CD1-15FF-4397-926E-F0B8DEF429BA}" presName="sibTrans" presStyleLbl="sibTrans2D1" presStyleIdx="0" presStyleCnt="0"/>
      <dgm:spPr/>
    </dgm:pt>
    <dgm:pt modelId="{7EE287F4-53EE-40D1-B060-B8BDEE56B60F}" type="pres">
      <dgm:prSet presAssocID="{6A92E3AF-B52B-46F0-B75E-85AB83FCDCCA}" presName="compNode" presStyleCnt="0"/>
      <dgm:spPr/>
    </dgm:pt>
    <dgm:pt modelId="{096AA32C-FA49-4987-B5D9-178A52211B7A}" type="pres">
      <dgm:prSet presAssocID="{6A92E3AF-B52B-46F0-B75E-85AB83FCDCCA}" presName="iconBgRect" presStyleLbl="bgShp" presStyleIdx="2" presStyleCnt="4"/>
      <dgm:spPr/>
    </dgm:pt>
    <dgm:pt modelId="{BD44FB53-32A8-416E-B6FB-3C12C91C4B58}" type="pres">
      <dgm:prSet presAssocID="{6A92E3AF-B52B-46F0-B75E-85AB83FCDCC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ce"/>
        </a:ext>
      </dgm:extLst>
    </dgm:pt>
    <dgm:pt modelId="{ED8818C5-5B7F-4CCF-B0B4-1BD8FA5ACEF6}" type="pres">
      <dgm:prSet presAssocID="{6A92E3AF-B52B-46F0-B75E-85AB83FCDCCA}" presName="spaceRect" presStyleCnt="0"/>
      <dgm:spPr/>
    </dgm:pt>
    <dgm:pt modelId="{4DF93D61-AF4D-4DDF-8F58-DAE8FDE8127F}" type="pres">
      <dgm:prSet presAssocID="{6A92E3AF-B52B-46F0-B75E-85AB83FCDCCA}" presName="textRect" presStyleLbl="revTx" presStyleIdx="2" presStyleCnt="4" custScaleX="124222" custLinFactNeighborX="6152" custLinFactNeighborY="-1341">
        <dgm:presLayoutVars>
          <dgm:chMax val="1"/>
          <dgm:chPref val="1"/>
        </dgm:presLayoutVars>
      </dgm:prSet>
      <dgm:spPr/>
    </dgm:pt>
    <dgm:pt modelId="{096DC5EE-1ECB-46AF-A410-0240B05B2A00}" type="pres">
      <dgm:prSet presAssocID="{5CBD453F-5CC2-43E3-AC85-E887A5B3FC67}" presName="sibTrans" presStyleLbl="sibTrans2D1" presStyleIdx="0" presStyleCnt="0"/>
      <dgm:spPr/>
    </dgm:pt>
    <dgm:pt modelId="{B24915EF-4492-43D6-AAC9-1A3EDEDC619F}" type="pres">
      <dgm:prSet presAssocID="{E9114361-7A02-4ECA-8029-B461EE326AFA}" presName="compNode" presStyleCnt="0"/>
      <dgm:spPr/>
    </dgm:pt>
    <dgm:pt modelId="{57B96D13-2178-42CC-9BB8-FA3BD87170D1}" type="pres">
      <dgm:prSet presAssocID="{E9114361-7A02-4ECA-8029-B461EE326AFA}" presName="iconBgRect" presStyleLbl="bgShp" presStyleIdx="3" presStyleCnt="4"/>
      <dgm:spPr/>
    </dgm:pt>
    <dgm:pt modelId="{BB3499F6-F487-4E16-A5C6-A8A5A4A01C0E}" type="pres">
      <dgm:prSet presAssocID="{E9114361-7A02-4ECA-8029-B461EE326AFA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with Pulse"/>
        </a:ext>
      </dgm:extLst>
    </dgm:pt>
    <dgm:pt modelId="{C3873119-7932-4B82-A898-C6483070FE7D}" type="pres">
      <dgm:prSet presAssocID="{E9114361-7A02-4ECA-8029-B461EE326AFA}" presName="spaceRect" presStyleCnt="0"/>
      <dgm:spPr/>
    </dgm:pt>
    <dgm:pt modelId="{2067FBFD-6AE6-4577-92B5-1630BB13428F}" type="pres">
      <dgm:prSet presAssocID="{E9114361-7A02-4ECA-8029-B461EE326AFA}" presName="textRect" presStyleLbl="revTx" presStyleIdx="3" presStyleCnt="4" custScaleX="113981">
        <dgm:presLayoutVars>
          <dgm:chMax val="1"/>
          <dgm:chPref val="1"/>
        </dgm:presLayoutVars>
      </dgm:prSet>
      <dgm:spPr/>
    </dgm:pt>
  </dgm:ptLst>
  <dgm:cxnLst>
    <dgm:cxn modelId="{8C7A3D03-3C0B-564A-8CDA-7523C98F5711}" type="presOf" srcId="{A0BF0992-D6B1-429E-A5BC-E26D97BCBAF3}" destId="{7DA3A8DA-7188-48FB-94DF-4DD340A3E6D4}" srcOrd="0" destOrd="0" presId="urn:microsoft.com/office/officeart/2018/2/layout/IconCircleList"/>
    <dgm:cxn modelId="{11FDEF0C-9033-1C47-9461-0071287AA2FD}" type="presOf" srcId="{6A92E3AF-B52B-46F0-B75E-85AB83FCDCCA}" destId="{4DF93D61-AF4D-4DDF-8F58-DAE8FDE8127F}" srcOrd="0" destOrd="0" presId="urn:microsoft.com/office/officeart/2018/2/layout/IconCircleList"/>
    <dgm:cxn modelId="{9226A411-3193-5748-81DC-6445D398C9AE}" type="presOf" srcId="{80C01B88-39C2-426C-A38C-CF98833B6D85}" destId="{5E0FD98D-8F77-4FF5-A22A-D1EC51D5BE19}" srcOrd="0" destOrd="0" presId="urn:microsoft.com/office/officeart/2018/2/layout/IconCircleList"/>
    <dgm:cxn modelId="{2549473B-A0E7-4EB9-9156-C9C832FD3119}" srcId="{A0BF0992-D6B1-429E-A5BC-E26D97BCBAF3}" destId="{FDF9E56E-36B2-473C-93C7-0721124A3366}" srcOrd="0" destOrd="0" parTransId="{6D53A8AD-73FF-492E-B2BE-E74FC6E5B60C}" sibTransId="{799BDF5A-EBB1-4203-9DDC-E48B5DECFBEB}"/>
    <dgm:cxn modelId="{1F820540-E309-414E-830F-35AD36F73F16}" type="presOf" srcId="{FDF9E56E-36B2-473C-93C7-0721124A3366}" destId="{679AC602-94F9-4732-A0E8-8710D7AB8740}" srcOrd="0" destOrd="0" presId="urn:microsoft.com/office/officeart/2018/2/layout/IconCircleList"/>
    <dgm:cxn modelId="{6BCCC45E-BC05-49FD-97A4-629C67E2FE79}" srcId="{A0BF0992-D6B1-429E-A5BC-E26D97BCBAF3}" destId="{6A92E3AF-B52B-46F0-B75E-85AB83FCDCCA}" srcOrd="2" destOrd="0" parTransId="{84D183A0-5473-4D92-B2EB-BCF2BA71D8EE}" sibTransId="{5CBD453F-5CC2-43E3-AC85-E887A5B3FC67}"/>
    <dgm:cxn modelId="{CA47C46D-C700-9640-B235-8274640C6A94}" type="presOf" srcId="{5CBD453F-5CC2-43E3-AC85-E887A5B3FC67}" destId="{096DC5EE-1ECB-46AF-A410-0240B05B2A00}" srcOrd="0" destOrd="0" presId="urn:microsoft.com/office/officeart/2018/2/layout/IconCircleList"/>
    <dgm:cxn modelId="{B69C3D74-2D58-2145-AA37-A60C9FBF5F5E}" type="presOf" srcId="{E9114361-7A02-4ECA-8029-B461EE326AFA}" destId="{2067FBFD-6AE6-4577-92B5-1630BB13428F}" srcOrd="0" destOrd="0" presId="urn:microsoft.com/office/officeart/2018/2/layout/IconCircleList"/>
    <dgm:cxn modelId="{DBB56278-0CAF-9D42-9C20-6BB119AD64D1}" type="presOf" srcId="{6EA75CD1-15FF-4397-926E-F0B8DEF429BA}" destId="{B251BE9A-BAAA-486B-8262-8B5BD46B7DC6}" srcOrd="0" destOrd="0" presId="urn:microsoft.com/office/officeart/2018/2/layout/IconCircleList"/>
    <dgm:cxn modelId="{41E87B9A-B881-44DE-8298-42EB67CFC7D0}" srcId="{A0BF0992-D6B1-429E-A5BC-E26D97BCBAF3}" destId="{E9114361-7A02-4ECA-8029-B461EE326AFA}" srcOrd="3" destOrd="0" parTransId="{D2EF885E-1F34-477A-B05E-F9CCE5CE7EF7}" sibTransId="{9BC2C29A-845A-4E68-BA9D-BA1E52C2D721}"/>
    <dgm:cxn modelId="{A64869A9-643D-4E3F-92E2-A07820C8499D}" srcId="{A0BF0992-D6B1-429E-A5BC-E26D97BCBAF3}" destId="{80C01B88-39C2-426C-A38C-CF98833B6D85}" srcOrd="1" destOrd="0" parTransId="{1EC41634-E922-4487-AF7D-9C141E2151B7}" sibTransId="{6EA75CD1-15FF-4397-926E-F0B8DEF429BA}"/>
    <dgm:cxn modelId="{43F13CBE-368F-804C-BDE5-3CFB7C50ABB9}" type="presOf" srcId="{799BDF5A-EBB1-4203-9DDC-E48B5DECFBEB}" destId="{3349672B-E1AD-4117-B9CE-EB91CAD7B00F}" srcOrd="0" destOrd="0" presId="urn:microsoft.com/office/officeart/2018/2/layout/IconCircleList"/>
    <dgm:cxn modelId="{05DA4F62-1109-E747-B1C0-F3452038278C}" type="presParOf" srcId="{7DA3A8DA-7188-48FB-94DF-4DD340A3E6D4}" destId="{73DC9E36-9CDC-448B-86AA-B666844C59AF}" srcOrd="0" destOrd="0" presId="urn:microsoft.com/office/officeart/2018/2/layout/IconCircleList"/>
    <dgm:cxn modelId="{0F3BE2A8-0AD6-1A4C-9C4B-01D8245C7F9D}" type="presParOf" srcId="{73DC9E36-9CDC-448B-86AA-B666844C59AF}" destId="{60861944-8E2E-44EA-BF55-5F24A010F59A}" srcOrd="0" destOrd="0" presId="urn:microsoft.com/office/officeart/2018/2/layout/IconCircleList"/>
    <dgm:cxn modelId="{E57299C8-54C2-664B-B9D8-D1F9751C64A8}" type="presParOf" srcId="{60861944-8E2E-44EA-BF55-5F24A010F59A}" destId="{A777D331-C0E7-4FCD-97F6-2F5E796F3B96}" srcOrd="0" destOrd="0" presId="urn:microsoft.com/office/officeart/2018/2/layout/IconCircleList"/>
    <dgm:cxn modelId="{12297C82-C2B6-5F40-A7FF-7C2FD9E9014E}" type="presParOf" srcId="{60861944-8E2E-44EA-BF55-5F24A010F59A}" destId="{9D7FC45D-26A8-462C-9A6A-EB68A105EDD6}" srcOrd="1" destOrd="0" presId="urn:microsoft.com/office/officeart/2018/2/layout/IconCircleList"/>
    <dgm:cxn modelId="{E0659760-EDE8-6C44-84D6-2689A963DDF0}" type="presParOf" srcId="{60861944-8E2E-44EA-BF55-5F24A010F59A}" destId="{287E5300-49E3-49ED-B5B8-4583D5D3350B}" srcOrd="2" destOrd="0" presId="urn:microsoft.com/office/officeart/2018/2/layout/IconCircleList"/>
    <dgm:cxn modelId="{9D6916EF-986A-6F43-84DB-525551823A51}" type="presParOf" srcId="{60861944-8E2E-44EA-BF55-5F24A010F59A}" destId="{679AC602-94F9-4732-A0E8-8710D7AB8740}" srcOrd="3" destOrd="0" presId="urn:microsoft.com/office/officeart/2018/2/layout/IconCircleList"/>
    <dgm:cxn modelId="{108BABC0-51E0-6843-A424-87D971206261}" type="presParOf" srcId="{73DC9E36-9CDC-448B-86AA-B666844C59AF}" destId="{3349672B-E1AD-4117-B9CE-EB91CAD7B00F}" srcOrd="1" destOrd="0" presId="urn:microsoft.com/office/officeart/2018/2/layout/IconCircleList"/>
    <dgm:cxn modelId="{8A199C88-3222-984D-AF26-CE30F98AC0AC}" type="presParOf" srcId="{73DC9E36-9CDC-448B-86AA-B666844C59AF}" destId="{419E5215-22E7-4DF9-8529-48C1B38CCCBC}" srcOrd="2" destOrd="0" presId="urn:microsoft.com/office/officeart/2018/2/layout/IconCircleList"/>
    <dgm:cxn modelId="{607DA2EB-1898-C645-8133-6FEBDDB8030A}" type="presParOf" srcId="{419E5215-22E7-4DF9-8529-48C1B38CCCBC}" destId="{AEAA4BC9-4658-4E57-A575-88430518A993}" srcOrd="0" destOrd="0" presId="urn:microsoft.com/office/officeart/2018/2/layout/IconCircleList"/>
    <dgm:cxn modelId="{ADC8A75D-B945-0248-9CAE-DF76CE650574}" type="presParOf" srcId="{419E5215-22E7-4DF9-8529-48C1B38CCCBC}" destId="{C370F334-0230-4EC3-8B50-DF28266A7642}" srcOrd="1" destOrd="0" presId="urn:microsoft.com/office/officeart/2018/2/layout/IconCircleList"/>
    <dgm:cxn modelId="{5DD8CBF3-088E-794E-9373-5E42AC4C7D93}" type="presParOf" srcId="{419E5215-22E7-4DF9-8529-48C1B38CCCBC}" destId="{BFF6344F-49A7-4977-AA38-36847F77BED0}" srcOrd="2" destOrd="0" presId="urn:microsoft.com/office/officeart/2018/2/layout/IconCircleList"/>
    <dgm:cxn modelId="{109BB984-3A25-1540-A630-D638FF25D35E}" type="presParOf" srcId="{419E5215-22E7-4DF9-8529-48C1B38CCCBC}" destId="{5E0FD98D-8F77-4FF5-A22A-D1EC51D5BE19}" srcOrd="3" destOrd="0" presId="urn:microsoft.com/office/officeart/2018/2/layout/IconCircleList"/>
    <dgm:cxn modelId="{7146E7B4-85E9-EC40-B582-4EAB988B12FF}" type="presParOf" srcId="{73DC9E36-9CDC-448B-86AA-B666844C59AF}" destId="{B251BE9A-BAAA-486B-8262-8B5BD46B7DC6}" srcOrd="3" destOrd="0" presId="urn:microsoft.com/office/officeart/2018/2/layout/IconCircleList"/>
    <dgm:cxn modelId="{74ADDE09-260A-1641-AC55-50F89D185752}" type="presParOf" srcId="{73DC9E36-9CDC-448B-86AA-B666844C59AF}" destId="{7EE287F4-53EE-40D1-B060-B8BDEE56B60F}" srcOrd="4" destOrd="0" presId="urn:microsoft.com/office/officeart/2018/2/layout/IconCircleList"/>
    <dgm:cxn modelId="{147849ED-E2A1-354F-B990-9E5EFB340B6B}" type="presParOf" srcId="{7EE287F4-53EE-40D1-B060-B8BDEE56B60F}" destId="{096AA32C-FA49-4987-B5D9-178A52211B7A}" srcOrd="0" destOrd="0" presId="urn:microsoft.com/office/officeart/2018/2/layout/IconCircleList"/>
    <dgm:cxn modelId="{1E65FF34-D53D-BB41-BC7E-AF7CAC5023C0}" type="presParOf" srcId="{7EE287F4-53EE-40D1-B060-B8BDEE56B60F}" destId="{BD44FB53-32A8-416E-B6FB-3C12C91C4B58}" srcOrd="1" destOrd="0" presId="urn:microsoft.com/office/officeart/2018/2/layout/IconCircleList"/>
    <dgm:cxn modelId="{9F8AF294-3BB8-754D-9B51-31B2431F43E6}" type="presParOf" srcId="{7EE287F4-53EE-40D1-B060-B8BDEE56B60F}" destId="{ED8818C5-5B7F-4CCF-B0B4-1BD8FA5ACEF6}" srcOrd="2" destOrd="0" presId="urn:microsoft.com/office/officeart/2018/2/layout/IconCircleList"/>
    <dgm:cxn modelId="{F762E2F4-08DE-6B4F-AA3B-68AAAC133D27}" type="presParOf" srcId="{7EE287F4-53EE-40D1-B060-B8BDEE56B60F}" destId="{4DF93D61-AF4D-4DDF-8F58-DAE8FDE8127F}" srcOrd="3" destOrd="0" presId="urn:microsoft.com/office/officeart/2018/2/layout/IconCircleList"/>
    <dgm:cxn modelId="{454D7AC9-A680-074C-986B-A0195600663D}" type="presParOf" srcId="{73DC9E36-9CDC-448B-86AA-B666844C59AF}" destId="{096DC5EE-1ECB-46AF-A410-0240B05B2A00}" srcOrd="5" destOrd="0" presId="urn:microsoft.com/office/officeart/2018/2/layout/IconCircleList"/>
    <dgm:cxn modelId="{90852076-9A16-E342-81AC-0F51A17A9BE4}" type="presParOf" srcId="{73DC9E36-9CDC-448B-86AA-B666844C59AF}" destId="{B24915EF-4492-43D6-AAC9-1A3EDEDC619F}" srcOrd="6" destOrd="0" presId="urn:microsoft.com/office/officeart/2018/2/layout/IconCircleList"/>
    <dgm:cxn modelId="{131D9EB7-B087-0E47-9C53-43DE748F9346}" type="presParOf" srcId="{B24915EF-4492-43D6-AAC9-1A3EDEDC619F}" destId="{57B96D13-2178-42CC-9BB8-FA3BD87170D1}" srcOrd="0" destOrd="0" presId="urn:microsoft.com/office/officeart/2018/2/layout/IconCircleList"/>
    <dgm:cxn modelId="{8F6BAE28-1AD5-904A-B8D9-ECEB83B177C1}" type="presParOf" srcId="{B24915EF-4492-43D6-AAC9-1A3EDEDC619F}" destId="{BB3499F6-F487-4E16-A5C6-A8A5A4A01C0E}" srcOrd="1" destOrd="0" presId="urn:microsoft.com/office/officeart/2018/2/layout/IconCircleList"/>
    <dgm:cxn modelId="{AC7BADC0-3CB7-3E44-800B-567B09465417}" type="presParOf" srcId="{B24915EF-4492-43D6-AAC9-1A3EDEDC619F}" destId="{C3873119-7932-4B82-A898-C6483070FE7D}" srcOrd="2" destOrd="0" presId="urn:microsoft.com/office/officeart/2018/2/layout/IconCircleList"/>
    <dgm:cxn modelId="{65C0A477-0AD5-6B44-BFBB-152C94DC6FEA}" type="presParOf" srcId="{B24915EF-4492-43D6-AAC9-1A3EDEDC619F}" destId="{2067FBFD-6AE6-4577-92B5-1630BB13428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7D331-C0E7-4FCD-97F6-2F5E796F3B96}">
      <dsp:nvSpPr>
        <dsp:cNvPr id="0" name=""/>
        <dsp:cNvSpPr/>
      </dsp:nvSpPr>
      <dsp:spPr>
        <a:xfrm>
          <a:off x="204173" y="543001"/>
          <a:ext cx="1262803" cy="126280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FC45D-26A8-462C-9A6A-EB68A105EDD6}">
      <dsp:nvSpPr>
        <dsp:cNvPr id="0" name=""/>
        <dsp:cNvSpPr/>
      </dsp:nvSpPr>
      <dsp:spPr>
        <a:xfrm>
          <a:off x="469362" y="808190"/>
          <a:ext cx="732426" cy="7324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9AC602-94F9-4732-A0E8-8710D7AB8740}">
      <dsp:nvSpPr>
        <dsp:cNvPr id="0" name=""/>
        <dsp:cNvSpPr/>
      </dsp:nvSpPr>
      <dsp:spPr>
        <a:xfrm>
          <a:off x="1737577" y="543001"/>
          <a:ext cx="2976608" cy="1262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Lung_Cancer_</a:t>
          </a:r>
          <a:r>
            <a:rPr lang="en-US" sz="1600" kern="1200" dirty="0" err="1"/>
            <a:t>Comorbodity</a:t>
          </a:r>
          <a:r>
            <a:rPr lang="en-US" sz="1300" kern="1200" dirty="0" err="1"/>
            <a:t>_table</a:t>
          </a:r>
          <a:endParaRPr lang="en-US" sz="1300" kern="1200" dirty="0"/>
        </a:p>
      </dsp:txBody>
      <dsp:txXfrm>
        <a:off x="1737577" y="543001"/>
        <a:ext cx="2976608" cy="1262803"/>
      </dsp:txXfrm>
    </dsp:sp>
    <dsp:sp modelId="{AEAA4BC9-4658-4E57-A575-88430518A993}">
      <dsp:nvSpPr>
        <dsp:cNvPr id="0" name=""/>
        <dsp:cNvSpPr/>
      </dsp:nvSpPr>
      <dsp:spPr>
        <a:xfrm>
          <a:off x="5232837" y="543001"/>
          <a:ext cx="1262803" cy="126280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70F334-0230-4EC3-8B50-DF28266A7642}">
      <dsp:nvSpPr>
        <dsp:cNvPr id="0" name=""/>
        <dsp:cNvSpPr/>
      </dsp:nvSpPr>
      <dsp:spPr>
        <a:xfrm>
          <a:off x="5498026" y="808190"/>
          <a:ext cx="732426" cy="7324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FD98D-8F77-4FF5-A22A-D1EC51D5BE19}">
      <dsp:nvSpPr>
        <dsp:cNvPr id="0" name=""/>
        <dsp:cNvSpPr/>
      </dsp:nvSpPr>
      <dsp:spPr>
        <a:xfrm>
          <a:off x="6766241" y="543001"/>
          <a:ext cx="2976608" cy="1262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satisfaction</a:t>
          </a:r>
          <a:r>
            <a:rPr lang="en-US" sz="1300" kern="1200" dirty="0" err="1"/>
            <a:t>_data_table</a:t>
          </a:r>
          <a:endParaRPr lang="en-US" sz="1300" kern="1200" dirty="0"/>
        </a:p>
      </dsp:txBody>
      <dsp:txXfrm>
        <a:off x="6766241" y="543001"/>
        <a:ext cx="2976608" cy="1262803"/>
      </dsp:txXfrm>
    </dsp:sp>
    <dsp:sp modelId="{096AA32C-FA49-4987-B5D9-178A52211B7A}">
      <dsp:nvSpPr>
        <dsp:cNvPr id="0" name=""/>
        <dsp:cNvSpPr/>
      </dsp:nvSpPr>
      <dsp:spPr>
        <a:xfrm>
          <a:off x="204173" y="2545532"/>
          <a:ext cx="1262803" cy="126280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4FB53-32A8-416E-B6FB-3C12C91C4B58}">
      <dsp:nvSpPr>
        <dsp:cNvPr id="0" name=""/>
        <dsp:cNvSpPr/>
      </dsp:nvSpPr>
      <dsp:spPr>
        <a:xfrm>
          <a:off x="469362" y="2810721"/>
          <a:ext cx="732426" cy="7324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F93D61-AF4D-4DDF-8F58-DAE8FDE8127F}">
      <dsp:nvSpPr>
        <dsp:cNvPr id="0" name=""/>
        <dsp:cNvSpPr/>
      </dsp:nvSpPr>
      <dsp:spPr>
        <a:xfrm>
          <a:off x="1560201" y="2528598"/>
          <a:ext cx="3697602" cy="1262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Survival_Probability_Per_</a:t>
          </a:r>
          <a:r>
            <a:rPr lang="en-US" sz="1600" kern="1200" dirty="0" err="1"/>
            <a:t>PatientsConditions</a:t>
          </a:r>
          <a:endParaRPr lang="en-US" sz="1600" kern="1200" dirty="0"/>
        </a:p>
      </dsp:txBody>
      <dsp:txXfrm>
        <a:off x="1560201" y="2528598"/>
        <a:ext cx="3697602" cy="1262803"/>
      </dsp:txXfrm>
    </dsp:sp>
    <dsp:sp modelId="{57B96D13-2178-42CC-9BB8-FA3BD87170D1}">
      <dsp:nvSpPr>
        <dsp:cNvPr id="0" name=""/>
        <dsp:cNvSpPr/>
      </dsp:nvSpPr>
      <dsp:spPr>
        <a:xfrm>
          <a:off x="5593334" y="2545532"/>
          <a:ext cx="1262803" cy="1262803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3499F6-F487-4E16-A5C6-A8A5A4A01C0E}">
      <dsp:nvSpPr>
        <dsp:cNvPr id="0" name=""/>
        <dsp:cNvSpPr/>
      </dsp:nvSpPr>
      <dsp:spPr>
        <a:xfrm>
          <a:off x="5858523" y="2810721"/>
          <a:ext cx="732426" cy="7324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67FBFD-6AE6-4577-92B5-1630BB13428F}">
      <dsp:nvSpPr>
        <dsp:cNvPr id="0" name=""/>
        <dsp:cNvSpPr/>
      </dsp:nvSpPr>
      <dsp:spPr>
        <a:xfrm>
          <a:off x="6918658" y="2545532"/>
          <a:ext cx="3392767" cy="12628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Average_</a:t>
          </a:r>
          <a:r>
            <a:rPr lang="en-US" sz="1600" kern="1200" dirty="0" err="1"/>
            <a:t>Survival</a:t>
          </a:r>
          <a:r>
            <a:rPr lang="en-US" sz="1400" kern="1200" dirty="0" err="1"/>
            <a:t>_Rate_By_Medical_Center</a:t>
          </a:r>
          <a:endParaRPr lang="en-US" sz="1400" kern="1200" dirty="0"/>
        </a:p>
      </dsp:txBody>
      <dsp:txXfrm>
        <a:off x="6918658" y="2545532"/>
        <a:ext cx="3392767" cy="1262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3E984-DAF1-2FD4-746E-D8C029928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5D6C37-E521-6D3D-7FFE-AC71E1E0DE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7EFB4-E3AB-0B1C-9431-B997F8CED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14526-E940-9F9E-5C57-D4B1499BB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4239-33E9-D740-C53B-0E9BBCC3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8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C4E2F-CE44-8682-3181-068BC48A1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D7AC4-C14D-72A9-FA23-3A4F58DDA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A2F8C-5362-863C-A808-D4F82DB7F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BFA06-F23E-CCCA-F798-52C3359E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EACAC1-3F88-835C-9C22-92FF0E529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2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04D3-565D-20CB-EC28-EB76891371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0F4C13-7ADF-1679-7819-0208254D8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2E40E-F4EE-0CC6-180A-37F33423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CFD04-4293-2C38-85D5-30AA3BE51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EE18A-3363-FEAE-2FAD-12CC3D474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7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46AA-461D-787B-64B8-08DE4235B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4B1D5-F23D-3B6B-6F89-BC7B62307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8A113-5EE3-BB59-3FD1-177F1BF61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8DED8-E7D7-9C5B-7BDD-BF385F98C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43B76-C248-9482-5DDD-B863742F4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8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045E7-A52C-E8B6-928D-7E503B759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9B579E-3DF2-A356-2AFF-070D2E2A6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71302-5812-58A4-A401-8D985647E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1B423-CE5A-AFD4-CED5-A5F74D75C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F6D30-5004-03C7-80AC-0AA693A11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1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DE649-B12A-FF35-4880-BFD5171F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1E0F2-3DA9-8A6E-3E96-71870F3A2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FBE72-9778-D3AE-A6B2-F937243E8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7FD6BD-C26C-EC50-E6A0-FE1C13A01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A9263C-263E-00F5-F9C8-1692B00A8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95CEF-3A7A-098B-3371-C6611FD6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8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01FF5-1C91-9D38-B11D-6DFB37F79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1552E-BA3A-9D53-3E18-D299B7EAF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B75AA2-C850-14F2-BE46-2FFAF8AC4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C386-D949-27AC-AD8E-13C1FB5BA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260C18-4535-5E91-F52D-FE7B25FC8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3BBA71-293D-840A-09AE-EEB7DDF15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AE8F02-92D6-EB3C-D931-157B341B3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B0A75F-E99B-90FC-9EAA-22684DB06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8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1DD30-11D4-8191-0F4C-F44C864A0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318DDA-9C41-15DE-6005-5CACDBD08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00A6A4-03BA-1747-E61D-58BA5215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10950-4A01-3F0F-F828-591C42EAA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4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A09419-9D05-75D4-9160-0158FFEE4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017081-AD28-336E-B21E-E8EADDC18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B14286-9890-ADAE-D360-6DE192576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7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53C23-37B0-C452-33E0-039BAA0B4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347E2-7863-1DB9-751C-689044B1F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04EE25-D6B2-8EA4-A10E-A27C59600B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D9BFD-6432-977F-EDA0-B44731FBE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9B448-1EA9-E4F9-0A2A-D6A16A341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E2CC8-51D5-9147-34E6-FED044969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9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E1BF8-37AB-E8B8-912B-FA7FDECB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424C1E-62F1-56D5-2CCA-AEA91E139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623E5-2C23-6157-CE4F-6732B5427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214117-48FE-AC3A-9B24-825D64F0A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A3CF88-4E27-C437-0560-0051536C4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9AEEA-E0C1-C9E3-2386-377CB5BD6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6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DCFC5-0525-D0EB-8FB1-8EA07C464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CC558E-D51F-F043-41D2-AFE0EFF8E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AE164-28A3-831C-1E85-1285BE56D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6D5D3-513A-EE41-B970-43EA195D022A}" type="datetimeFigureOut">
              <a:rPr lang="en-US" smtClean="0"/>
              <a:t>10/15/23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86EC3-EB89-B792-955B-9B5E7550C9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9FB60-4603-C3BA-3E71-21DA387F6D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ABE43-5769-964B-AA05-66A80EE50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25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B0276-95E3-7866-7C90-374A95BC4B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Multilevel Regression Q2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89E408-78AE-7737-D204-C402C9CB00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Comparing Medical centers </a:t>
            </a:r>
          </a:p>
        </p:txBody>
      </p:sp>
    </p:spTree>
    <p:extLst>
      <p:ext uri="{BB962C8B-B14F-4D97-AF65-F5344CB8AC3E}">
        <p14:creationId xmlns:p14="http://schemas.microsoft.com/office/powerpoint/2010/main" val="94700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3BABD-B01A-C081-62DA-F12DFBE5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EA078-5615-A31C-1FAD-E8C912F87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Assignment is done is </a:t>
            </a:r>
            <a:r>
              <a:rPr lang="en-US" dirty="0" err="1"/>
              <a:t>SQLight</a:t>
            </a:r>
            <a:r>
              <a:rPr lang="en-US" dirty="0"/>
              <a:t> in R:</a:t>
            </a:r>
          </a:p>
          <a:p>
            <a:r>
              <a:rPr lang="en-US" dirty="0"/>
              <a:t> </a:t>
            </a:r>
            <a:r>
              <a:rPr lang="en-US" b="0" i="0" u="none" strike="noStrike" dirty="0">
                <a:effectLst/>
                <a:latin typeface="Söhne"/>
              </a:rPr>
              <a:t>SQLite is a serverless database, you don't need to set up a dedicated database server.</a:t>
            </a:r>
          </a:p>
          <a:p>
            <a:r>
              <a:rPr lang="en-US" dirty="0">
                <a:latin typeface="Söhne"/>
              </a:rPr>
              <a:t> </a:t>
            </a:r>
            <a:r>
              <a:rPr lang="en-US" b="0" i="0" u="none" strike="noStrike" dirty="0">
                <a:effectLst/>
                <a:latin typeface="Söhne"/>
              </a:rPr>
              <a:t>R has packages like </a:t>
            </a:r>
            <a:r>
              <a:rPr lang="en-US" b="0" i="0" u="none" strike="noStrike" dirty="0" err="1">
                <a:effectLst/>
                <a:latin typeface="Söhne"/>
              </a:rPr>
              <a:t>RSQLite</a:t>
            </a:r>
            <a:r>
              <a:rPr lang="en-US" b="0" i="0" u="none" strike="noStrike" dirty="0">
                <a:effectLst/>
                <a:latin typeface="Söhne"/>
              </a:rPr>
              <a:t> that provide easy integration with SQLite databases. You can execute SQL queries, import/export data, and work with SQLite databases seamlessly from R</a:t>
            </a:r>
          </a:p>
          <a:p>
            <a:r>
              <a:rPr lang="en-US" dirty="0">
                <a:latin typeface="Söhne"/>
              </a:rPr>
              <a:t>Nulls in </a:t>
            </a:r>
            <a:r>
              <a:rPr lang="en-US">
                <a:latin typeface="Söhne"/>
              </a:rPr>
              <a:t>the dataset are </a:t>
            </a:r>
            <a:r>
              <a:rPr lang="en-US" dirty="0">
                <a:latin typeface="Söhne"/>
              </a:rPr>
              <a:t>replaced with group-wise mean ( by Medical center) for accuracy.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50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D4009131-1A89-22E4-4255-1649B02BBC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110" b="562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ACD38F-FF51-E679-470A-552ADF456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Database “Hospital.db” and Tables Created</a:t>
            </a:r>
            <a:endParaRPr lang="en-US" dirty="0"/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1BCD334C-7A10-928E-9E41-D503E1F167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0469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331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9DD6-B972-AC82-1233-805C02E9A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00275" cy="1325563"/>
          </a:xfrm>
        </p:spPr>
        <p:txBody>
          <a:bodyPr>
            <a:normAutofit/>
          </a:bodyPr>
          <a:lstStyle/>
          <a:p>
            <a:r>
              <a:rPr lang="en-US" sz="18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Select patient satisfaction form medical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enter 1 and contrast it to the average of other medical cente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en-US" sz="24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FA012-5EA6-AFB4-43D7-879580435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center patient satisfaction is </a:t>
            </a:r>
            <a:r>
              <a:rPr lang="en-US" sz="20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being tested in this one-sample t-test.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screenshot of a test&#10;&#10;Description automatically generated">
            <a:extLst>
              <a:ext uri="{FF2B5EF4-FFF2-40B4-BE49-F238E27FC236}">
                <a16:creationId xmlns:a16="http://schemas.microsoft.com/office/drawing/2014/main" id="{CCAFE160-D75B-62B0-B5A0-5E310A732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048" y="2615807"/>
            <a:ext cx="5245100" cy="2514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331BAA-D6E5-8CA8-46B6-B01E46838FD9}"/>
              </a:ext>
            </a:extLst>
          </p:cNvPr>
          <p:cNvSpPr txBox="1"/>
          <p:nvPr/>
        </p:nvSpPr>
        <p:spPr>
          <a:xfrm>
            <a:off x="4672413" y="4405165"/>
            <a:ext cx="60974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Conclusion: </a:t>
            </a:r>
            <a:r>
              <a:rPr lang="en-US" dirty="0"/>
              <a:t>at a p-value of 0.05449</a:t>
            </a:r>
          </a:p>
          <a:p>
            <a:r>
              <a:rPr lang="en-US" dirty="0"/>
              <a:t>We have strong evidence that there is no significant difference between medical center 1 patient satisfaction and the average of other medical center's patient satisfaction.</a:t>
            </a:r>
          </a:p>
        </p:txBody>
      </p:sp>
    </p:spTree>
    <p:extLst>
      <p:ext uri="{BB962C8B-B14F-4D97-AF65-F5344CB8AC3E}">
        <p14:creationId xmlns:p14="http://schemas.microsoft.com/office/powerpoint/2010/main" val="3990947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9FE97-6BE6-B696-CD10-3D47FDF22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0994"/>
            <a:ext cx="3687491" cy="2056896"/>
          </a:xfrm>
        </p:spPr>
        <p:txBody>
          <a:bodyPr anchor="t">
            <a:normAutofit/>
          </a:bodyPr>
          <a:lstStyle/>
          <a:p>
            <a:r>
              <a:rPr lang="en-US" sz="2000" b="0" i="0" u="none" strike="noStrike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SQL to calculate survival rate for the hospital and the average of other hospitals across strata. Each stratum is a combination of patient conditions.</a:t>
            </a:r>
            <a:br>
              <a:rPr lang="en-US" sz="2000" b="0" i="0" u="none" strike="noStrike">
                <a:effectLst/>
                <a:latin typeface="Arial" panose="020B0604020202020204" pitchFamily="34" charset="0"/>
              </a:rPr>
            </a:br>
            <a:endParaRPr lang="en-US" sz="200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B4C80E6-F986-4702-A45D-EF6CD1FE5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1546" y="751555"/>
            <a:ext cx="5946040" cy="2106334"/>
          </a:xfrm>
        </p:spPr>
        <p:txBody>
          <a:bodyPr anchor="t">
            <a:normAutofit/>
          </a:bodyPr>
          <a:lstStyle/>
          <a:p>
            <a:r>
              <a:rPr lang="en-US" sz="2000" dirty="0">
                <a:highlight>
                  <a:srgbClr val="FFFF00"/>
                </a:highlight>
              </a:rPr>
              <a:t>Interpretation.  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For a patient from medical center 1 who has a lung cancer and have condition as represented by the stratum have a probability of survival =1 .</a:t>
            </a:r>
          </a:p>
          <a:p>
            <a:r>
              <a:rPr lang="en-US" sz="2000" dirty="0">
                <a:solidFill>
                  <a:schemeClr val="accent1"/>
                </a:solidFill>
              </a:rPr>
              <a:t>Survival is calculated Sum of Death in 6 months divided by total observation per medical center. </a:t>
            </a:r>
          </a:p>
          <a:p>
            <a:pPr marL="0" indent="0">
              <a:buNone/>
            </a:pP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5" name="Content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C2E702FD-4B34-7EB9-3C8E-4DAF67114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431" y="3013703"/>
            <a:ext cx="10373133" cy="326753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E4A41B9E-A0C8-F78B-E5B6-A0D02D881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27C9029-9BF9-D125-90D6-AB03931B0B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CF84619-412D-A0C9-3DC9-47C3A42B9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7621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D8EB9-067B-FEBE-EB2F-F27F71F26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741391"/>
            <a:ext cx="4597747" cy="1616203"/>
          </a:xfrm>
        </p:spPr>
        <p:txBody>
          <a:bodyPr anchor="b">
            <a:normAutofit/>
          </a:bodyPr>
          <a:lstStyle/>
          <a:p>
            <a:endParaRPr lang="en-US" sz="320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8FAE973-ECF1-3B40-27AF-FC2A46035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4597746" cy="3447832"/>
          </a:xfrm>
        </p:spPr>
        <p:txBody>
          <a:bodyPr anchor="t">
            <a:normAutofit/>
          </a:bodyPr>
          <a:lstStyle/>
          <a:p>
            <a:r>
              <a:rPr lang="en-US" sz="1400" b="0" i="0" u="none" strike="noStrike" dirty="0">
                <a:effectLst/>
                <a:latin typeface="Söhne"/>
              </a:rPr>
              <a:t>The estimated intercept (0.0531412) of the regression model represents the baseline survival rate for that medical center 1, assuming no differences in patient conditions.</a:t>
            </a:r>
          </a:p>
          <a:p>
            <a:r>
              <a:rPr lang="en-US" sz="1400" b="0" i="0" u="none" strike="noStrike" dirty="0">
                <a:effectLst/>
                <a:latin typeface="Söhne"/>
              </a:rPr>
              <a:t>Each of these coefficients represents the difference in "Probability of</a:t>
            </a:r>
            <a:r>
              <a:rPr lang="en-US" sz="1400" dirty="0">
                <a:latin typeface="Söhne"/>
              </a:rPr>
              <a:t> </a:t>
            </a:r>
            <a:r>
              <a:rPr lang="en-US" sz="1400" b="0" i="0" u="none" strike="noStrike" dirty="0">
                <a:effectLst/>
                <a:latin typeface="Söhne"/>
              </a:rPr>
              <a:t>Survival" compared to medical center 1. </a:t>
            </a:r>
          </a:p>
          <a:p>
            <a:r>
              <a:rPr lang="en-US" sz="1400" b="0" i="0" u="none" strike="noStrike" dirty="0">
                <a:effectLst/>
                <a:latin typeface="Söhne"/>
              </a:rPr>
              <a:t>The "Estimate" column shows the numerical value of the estimated coefficient. For instance, for "Medical Center2," the estimate is 0.0787. This means that, on average, when a patient is at Center2 (compared to medical center1), the estimated "Probability of</a:t>
            </a:r>
            <a:r>
              <a:rPr lang="en-US" sz="1400" dirty="0">
                <a:latin typeface="Söhne"/>
              </a:rPr>
              <a:t> </a:t>
            </a:r>
            <a:r>
              <a:rPr lang="en-US" sz="1400" b="0" i="0" u="none" strike="noStrike" dirty="0">
                <a:effectLst/>
                <a:latin typeface="Söhne"/>
              </a:rPr>
              <a:t>Survival" is higher by 0.0787.</a:t>
            </a:r>
            <a:endParaRPr lang="en-US" sz="2000" dirty="0"/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31E807BB-06CE-2CEE-33C9-93129E885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1715" y="457200"/>
            <a:ext cx="6477000" cy="5802086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FD67D68-9B83-C338-8342-3348D8F22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397F34-6B84-0D3B-0F29-B1D134B3B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BD98075-BFC1-BE9C-7FB7-23FE55E43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4720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9A1F4656-FFDA-4BA3-8516-90E58C01A5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B018903-3549-4A3B-A9DF-B26757CAA9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9E5D3F77-D07F-4F7D-97A2-E366830206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C6F5A2D-56A0-4ED7-A3E2-3CF67608F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51D793F-CBAC-1C97-6002-194C8031A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640" y="417949"/>
            <a:ext cx="10939017" cy="726224"/>
          </a:xfr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n-US" sz="2800" b="0" i="0" u="none" strike="noStrike" kern="1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Regress survival rates at different hospitals on distance and percent satisfied at the hospital.</a:t>
            </a:r>
            <a:br>
              <a:rPr lang="en-US" sz="2800" b="0" i="0" u="none" strike="noStrike" kern="1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 descr="A computer screen shot of a number&#10;&#10;Description automatically generated">
            <a:extLst>
              <a:ext uri="{FF2B5EF4-FFF2-40B4-BE49-F238E27FC236}">
                <a16:creationId xmlns:a16="http://schemas.microsoft.com/office/drawing/2014/main" id="{AF2F31DE-9556-D6AD-C48F-7FDE6A8A0A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0593" y="1347819"/>
            <a:ext cx="8682527" cy="4659874"/>
          </a:xfrm>
          <a:prstGeom prst="rect">
            <a:avLst/>
          </a:prstGeom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10192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C8DB8A-0C58-C769-7BD5-2F8B70AFE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903" y="3221764"/>
            <a:ext cx="10640754" cy="327544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2000" b="1" i="0" u="none" strike="noStrike" kern="1200" dirty="0">
                <a:solidFill>
                  <a:schemeClr val="tx2"/>
                </a:solidFill>
                <a:effectLst/>
                <a:highlight>
                  <a:srgbClr val="FFFF00"/>
                </a:highlight>
                <a:latin typeface="+mj-lt"/>
                <a:ea typeface="+mj-ea"/>
                <a:cs typeface="+mj-cs"/>
              </a:rPr>
              <a:t>Intercept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highlight>
                  <a:srgbClr val="FFFF00"/>
                </a:highlight>
                <a:latin typeface="+mj-lt"/>
                <a:ea typeface="+mj-ea"/>
                <a:cs typeface="+mj-cs"/>
              </a:rPr>
              <a:t>: 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Estimated value of "</a:t>
            </a:r>
            <a:r>
              <a:rPr lang="en-US" sz="20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AverageSurvivalRate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" when both Average travel distance </a:t>
            </a:r>
            <a:r>
              <a:rPr lang="en-US" sz="20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ans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Percent Satisfaction are zero. In this case, the estimate is 0.258633, and the p-value (0.7462) suggests that it's not statistically significant.</a:t>
            </a:r>
            <a:b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000" b="1" i="0" u="none" strike="noStrike" kern="1200" dirty="0" err="1">
                <a:solidFill>
                  <a:schemeClr val="tx2"/>
                </a:solidFill>
                <a:effectLst/>
                <a:highlight>
                  <a:srgbClr val="FFFF00"/>
                </a:highlight>
                <a:latin typeface="+mj-lt"/>
                <a:ea typeface="+mj-ea"/>
                <a:cs typeface="+mj-cs"/>
              </a:rPr>
              <a:t>Average_Travel_Distance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: The coefficient for "</a:t>
            </a:r>
            <a:r>
              <a:rPr lang="en-US" sz="20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Average_Travel_Distance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" is 0.003275. This means that, for each unit increase in "</a:t>
            </a:r>
            <a:r>
              <a:rPr lang="en-US" sz="20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Average_Travel_Distance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," you would expect an increase of approximately 0.003275 units in "Average Survival Rate." The p-value (0.0881) suggests that it's not statistically significant at conventional significance levels (e.g., 0.05), but it's worth noting that it's close to the threshold.</a:t>
            </a:r>
            <a:b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2000" b="1" i="0" u="none" strike="noStrike" kern="1200" dirty="0" err="1">
                <a:solidFill>
                  <a:schemeClr val="tx2"/>
                </a:solidFill>
                <a:effectLst/>
                <a:highlight>
                  <a:srgbClr val="FFFF00"/>
                </a:highlight>
                <a:latin typeface="+mj-lt"/>
                <a:ea typeface="+mj-ea"/>
                <a:cs typeface="+mj-cs"/>
              </a:rPr>
              <a:t>Percent_Satisfied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highlight>
                  <a:srgbClr val="FFFF00"/>
                </a:highlight>
                <a:latin typeface="+mj-lt"/>
                <a:ea typeface="+mj-ea"/>
                <a:cs typeface="+mj-cs"/>
              </a:rPr>
              <a:t>: 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The coefficient for "</a:t>
            </a:r>
            <a:r>
              <a:rPr lang="en-US" sz="20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Percent_Satisfied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" is 0.001698. This suggests that, for each unit increase in "</a:t>
            </a:r>
            <a:r>
              <a:rPr lang="en-US" sz="20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Percent_Satisfied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," you would expect an increase of approximately 0.001698 units in "</a:t>
            </a:r>
            <a:r>
              <a:rPr lang="en-US" sz="20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AverageSurvivalRate</a:t>
            </a:r>
            <a:r>
              <a:rPr lang="en-US" sz="2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." The p-value (0.8687) indicates that it's not statistically significant.</a:t>
            </a:r>
            <a:br>
              <a:rPr lang="en-US" sz="10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1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35" name="Freeform: Shape 2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2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Content Placeholder 4" descr="A screenshot of a calculator&#10;&#10;Description automatically generated">
            <a:extLst>
              <a:ext uri="{FF2B5EF4-FFF2-40B4-BE49-F238E27FC236}">
                <a16:creationId xmlns:a16="http://schemas.microsoft.com/office/drawing/2014/main" id="{A005A83E-28D7-CC00-60B1-02281468E1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9978" y="320231"/>
            <a:ext cx="10130591" cy="2836567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8738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564</Words>
  <Application>Microsoft Macintosh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Söhne</vt:lpstr>
      <vt:lpstr>Times New Roman</vt:lpstr>
      <vt:lpstr>Office Theme</vt:lpstr>
      <vt:lpstr>Multilevel Regression Q2</vt:lpstr>
      <vt:lpstr>Processes </vt:lpstr>
      <vt:lpstr>Database “Hospital.db” and Tables Created</vt:lpstr>
      <vt:lpstr> Select patient satisfaction form medical center 1 and contrast it to the average of other medical centers </vt:lpstr>
      <vt:lpstr>SQL to calculate survival rate for the hospital and the average of other hospitals across strata. Each stratum is a combination of patient conditions. </vt:lpstr>
      <vt:lpstr>PowerPoint Presentation</vt:lpstr>
      <vt:lpstr>Regress survival rates at different hospitals on distance and percent satisfied at the hospital. </vt:lpstr>
      <vt:lpstr>Intercept: Estimated value of "AverageSurvivalRate" when both Average travel distance ans Percent Satisfaction are zero. In this case, the estimate is 0.258633, and the p-value (0.7462) suggests that it's not statistically significant.  Average_Travel_Distance: The coefficient for "Average_Travel_Distance" is 0.003275. This means that, for each unit increase in "Average_Travel_Distance," you would expect an increase of approximately 0.003275 units in "Average Survival Rate." The p-value (0.0881) suggests that it's not statistically significant at conventional significance levels (e.g., 0.05), but it's worth noting that it's close to the threshold.  Percent_Satisfied: The coefficient for "Percent_Satisfied" is 0.001698. This suggests that, for each unit increase in "Percent_Satisfied," you would expect an increase of approximately 0.001698 units in "AverageSurvivalRate." The p-value (0.8687) indicates that it's not statistically significant.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Multilevel Regression Q2</dc:title>
  <dc:creator>Gidewon T Tesfai</dc:creator>
  <cp:lastModifiedBy>Gidewon T Tesfai</cp:lastModifiedBy>
  <cp:revision>2</cp:revision>
  <dcterms:created xsi:type="dcterms:W3CDTF">2023-10-15T20:01:57Z</dcterms:created>
  <dcterms:modified xsi:type="dcterms:W3CDTF">2023-10-15T21:11:01Z</dcterms:modified>
</cp:coreProperties>
</file>