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3" r:id="rId3"/>
    <p:sldId id="289" r:id="rId4"/>
    <p:sldId id="280" r:id="rId5"/>
    <p:sldId id="279" r:id="rId6"/>
    <p:sldId id="260" r:id="rId7"/>
    <p:sldId id="276" r:id="rId8"/>
    <p:sldId id="277" r:id="rId9"/>
    <p:sldId id="284" r:id="rId10"/>
    <p:sldId id="263" r:id="rId11"/>
    <p:sldId id="290" r:id="rId12"/>
    <p:sldId id="267" r:id="rId13"/>
    <p:sldId id="282" r:id="rId14"/>
    <p:sldId id="285" r:id="rId15"/>
    <p:sldId id="268" r:id="rId16"/>
    <p:sldId id="286" r:id="rId17"/>
    <p:sldId id="272" r:id="rId18"/>
    <p:sldId id="270" r:id="rId19"/>
    <p:sldId id="281" r:id="rId20"/>
    <p:sldId id="287" r:id="rId21"/>
    <p:sldId id="273" r:id="rId22"/>
    <p:sldId id="274" r:id="rId23"/>
    <p:sldId id="288" r:id="rId24"/>
    <p:sldId id="264" r:id="rId25"/>
    <p:sldId id="278" r:id="rId26"/>
    <p:sldId id="291" r:id="rId27"/>
    <p:sldId id="25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00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5044" autoAdjust="0"/>
  </p:normalViewPr>
  <p:slideViewPr>
    <p:cSldViewPr snapToGrid="0">
      <p:cViewPr varScale="1">
        <p:scale>
          <a:sx n="56" d="100"/>
          <a:sy n="56" d="100"/>
        </p:scale>
        <p:origin x="17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BD10A-6C4D-4BA4-9CA0-DD8E0FAF74BE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C2E7A-63F9-437A-8D53-633CF741E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88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792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68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951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755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8435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835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766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1380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6423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495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13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082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1303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9402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3713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521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0405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495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1145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88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7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1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04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095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290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58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C2E7A-63F9-437A-8D53-633CF741E69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73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3AA54-2B66-99A1-B722-6CE333286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B73BE-E769-85DA-9DEC-1DE98BBE8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54E88-30D1-793D-90EA-46D619E39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68553-647E-91A5-38D8-67A1BE36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B9A8-4AFA-CB20-8D46-47931BCEE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0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AE809-BDF9-CCF0-FD58-5B2B7754E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F9530-A9D8-4A76-B7FF-C45C83BD3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273C-04BA-2F55-A726-B3447950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D63E9-1788-D5EA-15C6-F892A174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1E2B1-0D88-7A19-759B-1157FE5D7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5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28BC67-2D7C-6276-85AE-BD53E8CA8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35290E-9FDE-E2BD-4768-091A8046E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44BEC-BDF6-A216-8B09-30D7CD72B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E17FE-8499-A531-CC12-C8367B463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A9F74-5F07-3CAC-C339-29EDE1FE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77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0465-F62E-674F-9D90-0399137D8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C9DB-F3CF-FB98-1CE2-A95067BF7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74CBE-4018-6BCE-B321-7B24DCE29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A5D28-2E98-C8A0-101F-3FA36FD4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CA9CE-C5C3-3C81-5A6D-6F616E14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41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F0123-3D50-5020-6C99-97EEB690F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91815-F51A-0348-C8AC-B54343FDD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1B754-655E-B781-43FA-A69218CBB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71B74-CAA9-9FBF-2DCB-F96401BE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8FD18-D1F9-13C8-07CB-E7568588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43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9EBA6-9509-EAC4-B790-A7A0B048A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0B2D7-5FD5-6E9E-5430-58344B13D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9CD9A-9D3B-832B-1F47-8C38963AB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2AE31-6E34-5283-E226-B226E88EE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EFBD2-77D6-7116-63D1-F1D56684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875EA-5927-E1F4-D2B2-34673622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84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94D6-7E2F-F08E-8EA3-2026C717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068F7-2321-A6AF-49DC-346FAAAEE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63EAD-C92F-DB72-1735-AE4E8E47E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8FCD86-A24B-D760-AD69-5D7B9604E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81DC49-0ACA-D651-5F4E-C0ECCBF55F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C791AD-A768-F200-1483-841BA2FA4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70D29E-9399-FC83-DF43-CBD3B7283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FE7235-FCD1-08B2-5A41-DC6B7CFA1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30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9EB35-5C64-17D0-0FEE-7A3E7A90E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B36EB-A4EB-8410-3564-C21D3CDE4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E7352-2375-A68F-9A3F-CC70A9441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6F713-BDDF-0E7B-DD8C-C4C34FEE2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5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0968CE-574E-586B-96C4-033575FA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3ACB5A-F2C9-8760-3C01-B7599EA2C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41137F-36B5-4E0E-AC26-3D4CA922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36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3018C-AA5B-7411-B63E-21F6784D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D71C8-3D34-12F0-5C94-CED56CFF3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3B1E0-257E-6783-632F-FB9A5EB23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246D2-0EA9-353F-628E-B5CBB577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CC073-D391-E3C6-8146-26A5D5E7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18DD8-AF83-1E4E-9629-B4894926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BAC4C-1555-4CFE-EADF-51C5B84BC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3BBCB2-BB4D-D253-B82A-482F52B1E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C32F67-B423-48B1-01BE-601EC431C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3CAA5-E421-B392-4384-33E9694B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0DB51-214C-960D-4B3A-558D1021C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C64E1-9CC3-5FEF-0F57-A2B20C16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37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0C876A-294D-794B-297B-6E3E36CDA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31AF8-C980-1193-0DE1-E70F3AA7F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31DDD-FCB7-9642-2448-6662EE6B3C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D7262-B0CC-400A-A8D8-9D1513BF31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5CDFA-CA7E-7B95-A1F4-D0F2FAD99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E54A9-A00A-5F03-0492-8FB205730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2EC27-61E7-46D7-A47D-9BD5F7F6F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931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7CF3E-508C-E5BF-7D66-E449DD4AD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8877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 score matching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B742B6-4928-C21F-7B5D-86C9CE105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" y="3602038"/>
            <a:ext cx="11628120" cy="2798762"/>
          </a:xfrm>
        </p:spPr>
        <p:txBody>
          <a:bodyPr>
            <a:normAutofit fontScale="77500" lnSpcReduction="20000"/>
          </a:bodyPr>
          <a:lstStyle/>
          <a:p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 819: Advanced Statistics in Health Services Research II</a:t>
            </a:r>
          </a:p>
          <a:p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</a:t>
            </a:r>
          </a:p>
          <a:p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Shaan Muberra Khan, Doctoral student</a:t>
            </a:r>
          </a:p>
          <a:p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Mason University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696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676400"/>
            <a:ext cx="6035040" cy="1041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logistic regression to predict propensity scores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A37A08-E6AC-6DEC-C28F-7B67BCB7D502}"/>
              </a:ext>
            </a:extLst>
          </p:cNvPr>
          <p:cNvSpPr/>
          <p:nvPr/>
        </p:nvSpPr>
        <p:spPr>
          <a:xfrm>
            <a:off x="6845300" y="1016316"/>
            <a:ext cx="5346700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used 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C72656-2C2C-CF0B-CA77-77F91C204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660" y="1676400"/>
            <a:ext cx="3581400" cy="838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ED0B07-5D96-C84E-F5D3-AB66F6655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0660" y="4291171"/>
            <a:ext cx="3619500" cy="8001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211354F-56F5-8CC2-E979-45BB93B5866F}"/>
              </a:ext>
            </a:extLst>
          </p:cNvPr>
          <p:cNvSpPr/>
          <p:nvPr/>
        </p:nvSpPr>
        <p:spPr>
          <a:xfrm>
            <a:off x="6979920" y="4984591"/>
            <a:ext cx="5212080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did not use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7DA1D3-32A8-6099-C14B-6111222655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935" y="2566830"/>
            <a:ext cx="7566619" cy="393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798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676400"/>
            <a:ext cx="6035040" cy="1041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logistic regression to predict propensity scores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A37A08-E6AC-6DEC-C28F-7B67BCB7D502}"/>
              </a:ext>
            </a:extLst>
          </p:cNvPr>
          <p:cNvSpPr/>
          <p:nvPr/>
        </p:nvSpPr>
        <p:spPr>
          <a:xfrm>
            <a:off x="6845300" y="1016316"/>
            <a:ext cx="5346700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used 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C72656-2C2C-CF0B-CA77-77F91C204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660" y="1676400"/>
            <a:ext cx="3581400" cy="838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ED0B07-5D96-C84E-F5D3-AB66F6655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0660" y="4291171"/>
            <a:ext cx="3619500" cy="8001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211354F-56F5-8CC2-E979-45BB93B5866F}"/>
              </a:ext>
            </a:extLst>
          </p:cNvPr>
          <p:cNvSpPr/>
          <p:nvPr/>
        </p:nvSpPr>
        <p:spPr>
          <a:xfrm>
            <a:off x="7071360" y="4984591"/>
            <a:ext cx="5005705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did not use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9682C8-45C4-1D7B-E039-EC78947ED4E9}"/>
              </a:ext>
            </a:extLst>
          </p:cNvPr>
          <p:cNvSpPr/>
          <p:nvPr/>
        </p:nvSpPr>
        <p:spPr>
          <a:xfrm>
            <a:off x="7820660" y="24558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465605-8524-AAEF-018A-9B18CC55157B}"/>
              </a:ext>
            </a:extLst>
          </p:cNvPr>
          <p:cNvSpPr/>
          <p:nvPr/>
        </p:nvSpPr>
        <p:spPr>
          <a:xfrm>
            <a:off x="8468360" y="24685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0.78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B97B5A-B214-8839-8632-F9193B4ABD1D}"/>
              </a:ext>
            </a:extLst>
          </p:cNvPr>
          <p:cNvSpPr/>
          <p:nvPr/>
        </p:nvSpPr>
        <p:spPr>
          <a:xfrm>
            <a:off x="9141460" y="247761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29921A-59F0-D9C7-0905-D713FFF1EB0F}"/>
              </a:ext>
            </a:extLst>
          </p:cNvPr>
          <p:cNvSpPr/>
          <p:nvPr/>
        </p:nvSpPr>
        <p:spPr>
          <a:xfrm>
            <a:off x="9852660" y="24685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899F33-590F-8FC6-F25A-64DC6DED771F}"/>
              </a:ext>
            </a:extLst>
          </p:cNvPr>
          <p:cNvSpPr/>
          <p:nvPr/>
        </p:nvSpPr>
        <p:spPr>
          <a:xfrm>
            <a:off x="10582910" y="24558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0B58C6-A9C5-1665-0855-255E4210B1AC}"/>
              </a:ext>
            </a:extLst>
          </p:cNvPr>
          <p:cNvSpPr/>
          <p:nvPr/>
        </p:nvSpPr>
        <p:spPr>
          <a:xfrm>
            <a:off x="793242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D9AB68-B247-2DEB-DBD0-F0CA40F88929}"/>
              </a:ext>
            </a:extLst>
          </p:cNvPr>
          <p:cNvSpPr/>
          <p:nvPr/>
        </p:nvSpPr>
        <p:spPr>
          <a:xfrm>
            <a:off x="860933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0.39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23B3FC-7C12-6126-A789-72C07DD9ED16}"/>
              </a:ext>
            </a:extLst>
          </p:cNvPr>
          <p:cNvSpPr/>
          <p:nvPr/>
        </p:nvSpPr>
        <p:spPr>
          <a:xfrm>
            <a:off x="933958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0E85D5-7671-D782-6FD6-7200D26B14BF}"/>
              </a:ext>
            </a:extLst>
          </p:cNvPr>
          <p:cNvSpPr/>
          <p:nvPr/>
        </p:nvSpPr>
        <p:spPr>
          <a:xfrm>
            <a:off x="10041890" y="403177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0.90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557AA1-A9D6-E03E-189C-7263306C9789}"/>
              </a:ext>
            </a:extLst>
          </p:cNvPr>
          <p:cNvSpPr/>
          <p:nvPr/>
        </p:nvSpPr>
        <p:spPr>
          <a:xfrm>
            <a:off x="10741025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0.78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7C139C-7FC6-89C9-AE92-596F2CEB6E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935" y="2566830"/>
            <a:ext cx="7566619" cy="393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04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676400"/>
            <a:ext cx="6035040" cy="1041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logistic regression to predict propensity scores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A37A08-E6AC-6DEC-C28F-7B67BCB7D502}"/>
              </a:ext>
            </a:extLst>
          </p:cNvPr>
          <p:cNvSpPr/>
          <p:nvPr/>
        </p:nvSpPr>
        <p:spPr>
          <a:xfrm>
            <a:off x="6845300" y="1016316"/>
            <a:ext cx="5346700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used 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C72656-2C2C-CF0B-CA77-77F91C204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660" y="1676400"/>
            <a:ext cx="3581400" cy="838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ED0B07-5D96-C84E-F5D3-AB66F6655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0660" y="4291171"/>
            <a:ext cx="3619500" cy="8001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211354F-56F5-8CC2-E979-45BB93B5866F}"/>
              </a:ext>
            </a:extLst>
          </p:cNvPr>
          <p:cNvSpPr/>
          <p:nvPr/>
        </p:nvSpPr>
        <p:spPr>
          <a:xfrm>
            <a:off x="7071360" y="4984591"/>
            <a:ext cx="5005705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did not use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9682C8-45C4-1D7B-E039-EC78947ED4E9}"/>
              </a:ext>
            </a:extLst>
          </p:cNvPr>
          <p:cNvSpPr/>
          <p:nvPr/>
        </p:nvSpPr>
        <p:spPr>
          <a:xfrm>
            <a:off x="7820660" y="24558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465605-8524-AAEF-018A-9B18CC55157B}"/>
              </a:ext>
            </a:extLst>
          </p:cNvPr>
          <p:cNvSpPr/>
          <p:nvPr/>
        </p:nvSpPr>
        <p:spPr>
          <a:xfrm>
            <a:off x="8468360" y="24685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0.78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B97B5A-B214-8839-8632-F9193B4ABD1D}"/>
              </a:ext>
            </a:extLst>
          </p:cNvPr>
          <p:cNvSpPr/>
          <p:nvPr/>
        </p:nvSpPr>
        <p:spPr>
          <a:xfrm>
            <a:off x="9141460" y="247761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29921A-59F0-D9C7-0905-D713FFF1EB0F}"/>
              </a:ext>
            </a:extLst>
          </p:cNvPr>
          <p:cNvSpPr/>
          <p:nvPr/>
        </p:nvSpPr>
        <p:spPr>
          <a:xfrm>
            <a:off x="9852660" y="24685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899F33-590F-8FC6-F25A-64DC6DED771F}"/>
              </a:ext>
            </a:extLst>
          </p:cNvPr>
          <p:cNvSpPr/>
          <p:nvPr/>
        </p:nvSpPr>
        <p:spPr>
          <a:xfrm>
            <a:off x="10582910" y="24558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0B58C6-A9C5-1665-0855-255E4210B1AC}"/>
              </a:ext>
            </a:extLst>
          </p:cNvPr>
          <p:cNvSpPr/>
          <p:nvPr/>
        </p:nvSpPr>
        <p:spPr>
          <a:xfrm>
            <a:off x="793242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D9AB68-B247-2DEB-DBD0-F0CA40F88929}"/>
              </a:ext>
            </a:extLst>
          </p:cNvPr>
          <p:cNvSpPr/>
          <p:nvPr/>
        </p:nvSpPr>
        <p:spPr>
          <a:xfrm>
            <a:off x="860933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0.39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23B3FC-7C12-6126-A789-72C07DD9ED16}"/>
              </a:ext>
            </a:extLst>
          </p:cNvPr>
          <p:cNvSpPr/>
          <p:nvPr/>
        </p:nvSpPr>
        <p:spPr>
          <a:xfrm>
            <a:off x="933958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0E85D5-7671-D782-6FD6-7200D26B14BF}"/>
              </a:ext>
            </a:extLst>
          </p:cNvPr>
          <p:cNvSpPr/>
          <p:nvPr/>
        </p:nvSpPr>
        <p:spPr>
          <a:xfrm>
            <a:off x="10041890" y="403177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0.90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557AA1-A9D6-E03E-189C-7263306C9789}"/>
              </a:ext>
            </a:extLst>
          </p:cNvPr>
          <p:cNvSpPr/>
          <p:nvPr/>
        </p:nvSpPr>
        <p:spPr>
          <a:xfrm>
            <a:off x="10741025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0.78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D1E88C9-0C27-D50F-C307-214F9CA63B6F}"/>
              </a:ext>
            </a:extLst>
          </p:cNvPr>
          <p:cNvCxnSpPr>
            <a:cxnSpLocks/>
          </p:cNvCxnSpPr>
          <p:nvPr/>
        </p:nvCxnSpPr>
        <p:spPr>
          <a:xfrm>
            <a:off x="8826500" y="2826225"/>
            <a:ext cx="2146300" cy="1059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8B7C139C-7FC6-89C9-AE92-596F2CEB6E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935" y="2566830"/>
            <a:ext cx="7566619" cy="393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861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676400"/>
            <a:ext cx="6035040" cy="1041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logistic regression to predict propensity scores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A37A08-E6AC-6DEC-C28F-7B67BCB7D502}"/>
              </a:ext>
            </a:extLst>
          </p:cNvPr>
          <p:cNvSpPr/>
          <p:nvPr/>
        </p:nvSpPr>
        <p:spPr>
          <a:xfrm>
            <a:off x="6845300" y="1016316"/>
            <a:ext cx="5346700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used 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C72656-2C2C-CF0B-CA77-77F91C204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660" y="1676400"/>
            <a:ext cx="3581400" cy="838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ED0B07-5D96-C84E-F5D3-AB66F6655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0660" y="4291171"/>
            <a:ext cx="3619500" cy="8001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211354F-56F5-8CC2-E979-45BB93B5866F}"/>
              </a:ext>
            </a:extLst>
          </p:cNvPr>
          <p:cNvSpPr/>
          <p:nvPr/>
        </p:nvSpPr>
        <p:spPr>
          <a:xfrm>
            <a:off x="7071360" y="4984591"/>
            <a:ext cx="5005705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did not use 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9682C8-45C4-1D7B-E039-EC78947ED4E9}"/>
              </a:ext>
            </a:extLst>
          </p:cNvPr>
          <p:cNvSpPr/>
          <p:nvPr/>
        </p:nvSpPr>
        <p:spPr>
          <a:xfrm>
            <a:off x="7820660" y="24558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465605-8524-AAEF-018A-9B18CC55157B}"/>
              </a:ext>
            </a:extLst>
          </p:cNvPr>
          <p:cNvSpPr/>
          <p:nvPr/>
        </p:nvSpPr>
        <p:spPr>
          <a:xfrm>
            <a:off x="8468360" y="24685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0.78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B97B5A-B214-8839-8632-F9193B4ABD1D}"/>
              </a:ext>
            </a:extLst>
          </p:cNvPr>
          <p:cNvSpPr/>
          <p:nvPr/>
        </p:nvSpPr>
        <p:spPr>
          <a:xfrm>
            <a:off x="9141460" y="247761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29921A-59F0-D9C7-0905-D713FFF1EB0F}"/>
              </a:ext>
            </a:extLst>
          </p:cNvPr>
          <p:cNvSpPr/>
          <p:nvPr/>
        </p:nvSpPr>
        <p:spPr>
          <a:xfrm>
            <a:off x="9852660" y="24685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899F33-590F-8FC6-F25A-64DC6DED771F}"/>
              </a:ext>
            </a:extLst>
          </p:cNvPr>
          <p:cNvSpPr/>
          <p:nvPr/>
        </p:nvSpPr>
        <p:spPr>
          <a:xfrm>
            <a:off x="10582910" y="24558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0B58C6-A9C5-1665-0855-255E4210B1AC}"/>
              </a:ext>
            </a:extLst>
          </p:cNvPr>
          <p:cNvSpPr/>
          <p:nvPr/>
        </p:nvSpPr>
        <p:spPr>
          <a:xfrm>
            <a:off x="793242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D9AB68-B247-2DEB-DBD0-F0CA40F88929}"/>
              </a:ext>
            </a:extLst>
          </p:cNvPr>
          <p:cNvSpPr/>
          <p:nvPr/>
        </p:nvSpPr>
        <p:spPr>
          <a:xfrm>
            <a:off x="860933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0.39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23B3FC-7C12-6126-A789-72C07DD9ED16}"/>
              </a:ext>
            </a:extLst>
          </p:cNvPr>
          <p:cNvSpPr/>
          <p:nvPr/>
        </p:nvSpPr>
        <p:spPr>
          <a:xfrm>
            <a:off x="933958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0.77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0E85D5-7671-D782-6FD6-7200D26B14BF}"/>
              </a:ext>
            </a:extLst>
          </p:cNvPr>
          <p:cNvSpPr/>
          <p:nvPr/>
        </p:nvSpPr>
        <p:spPr>
          <a:xfrm>
            <a:off x="10041890" y="403177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0.90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557AA1-A9D6-E03E-189C-7263306C9789}"/>
              </a:ext>
            </a:extLst>
          </p:cNvPr>
          <p:cNvSpPr/>
          <p:nvPr/>
        </p:nvSpPr>
        <p:spPr>
          <a:xfrm>
            <a:off x="10741025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0.50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7C139C-7FC6-89C9-AE92-596F2CEB6E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935" y="2566830"/>
            <a:ext cx="7566619" cy="3937635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574EE2C-1850-F8EB-4EC0-C34E47C3F22C}"/>
              </a:ext>
            </a:extLst>
          </p:cNvPr>
          <p:cNvCxnSpPr>
            <a:cxnSpLocks/>
          </p:cNvCxnSpPr>
          <p:nvPr/>
        </p:nvCxnSpPr>
        <p:spPr>
          <a:xfrm>
            <a:off x="8826500" y="2826225"/>
            <a:ext cx="685800" cy="1098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EE278824-3D9E-83AA-B90A-AA337F44C1FF}"/>
              </a:ext>
            </a:extLst>
          </p:cNvPr>
          <p:cNvSpPr/>
          <p:nvPr/>
        </p:nvSpPr>
        <p:spPr>
          <a:xfrm>
            <a:off x="9329420" y="3089593"/>
            <a:ext cx="2214880" cy="426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Caliper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A9A8B2-85B2-BC7A-8F96-B1EEE5DFFACA}"/>
              </a:ext>
            </a:extLst>
          </p:cNvPr>
          <p:cNvCxnSpPr/>
          <p:nvPr/>
        </p:nvCxnSpPr>
        <p:spPr>
          <a:xfrm>
            <a:off x="9004300" y="2826225"/>
            <a:ext cx="1907540" cy="1098075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477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in propensity score matching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1679098"/>
            <a:ext cx="10241280" cy="504174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Select and list the covariates/variables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 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Inverse probability of treatment weighting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score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5: Create graphical presentation 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6: Outcome analysis with matched data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925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Inverse probability of treatment weighting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825624"/>
            <a:ext cx="5379721" cy="496157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weight the entire study sample by inverse probability of treatment weights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denote treatment status </a:t>
            </a:r>
          </a:p>
          <a:p>
            <a:pPr marL="108000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= 1 denotes treated</a:t>
            </a:r>
          </a:p>
          <a:p>
            <a:pPr marL="108000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= 0 denotes untreated)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denote the estimated propensity score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C75E57-C861-7F4B-772C-7830E94A9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282" y="3055620"/>
            <a:ext cx="2200275" cy="8477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B2C3414-32E3-65E0-3A74-141DE50651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5820" y="2987040"/>
            <a:ext cx="4503940" cy="3677444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99831C98-2974-47F4-DAEB-42C92C5FB666}"/>
              </a:ext>
            </a:extLst>
          </p:cNvPr>
          <p:cNvSpPr/>
          <p:nvPr/>
        </p:nvSpPr>
        <p:spPr>
          <a:xfrm>
            <a:off x="9484360" y="2861630"/>
            <a:ext cx="2565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F4B4EB-8AFF-CA5D-F380-CD8B39AAC503}"/>
              </a:ext>
            </a:extLst>
          </p:cNvPr>
          <p:cNvSpPr/>
          <p:nvPr/>
        </p:nvSpPr>
        <p:spPr>
          <a:xfrm rot="5400000">
            <a:off x="5841241" y="4549223"/>
            <a:ext cx="3942558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3B2D4B-D84E-5A75-B66A-4151A52646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9720" y="1466927"/>
            <a:ext cx="6687502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24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in propensity score matching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1679098"/>
            <a:ext cx="10241280" cy="504174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Select and list the covariates/variables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 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Inverse probability of treatment weighting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score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5: Create graphical presentation 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6: Outcome analysis with matched data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673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score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839" y="1795781"/>
            <a:ext cx="5725161" cy="4960619"/>
          </a:xfrm>
        </p:spPr>
        <p:txBody>
          <a:bodyPr>
            <a:norm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whether patients had the same distribution of covariates/variables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whether the propensity score model has been adequately specified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standardized difference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quantify the differences in means or prevalence between two group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A37A08-E6AC-6DEC-C28F-7B67BCB7D502}"/>
              </a:ext>
            </a:extLst>
          </p:cNvPr>
          <p:cNvSpPr/>
          <p:nvPr/>
        </p:nvSpPr>
        <p:spPr>
          <a:xfrm>
            <a:off x="6845300" y="1016316"/>
            <a:ext cx="5285740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used 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C72656-2C2C-CF0B-CA77-77F91C204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660" y="1676400"/>
            <a:ext cx="3581400" cy="838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ED0B07-5D96-C84E-F5D3-AB66F6655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0660" y="4291171"/>
            <a:ext cx="3619500" cy="8001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211354F-56F5-8CC2-E979-45BB93B5866F}"/>
              </a:ext>
            </a:extLst>
          </p:cNvPr>
          <p:cNvSpPr/>
          <p:nvPr/>
        </p:nvSpPr>
        <p:spPr>
          <a:xfrm>
            <a:off x="6955154" y="4984591"/>
            <a:ext cx="5130166" cy="779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did not use  bupropion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9682C8-45C4-1D7B-E039-EC78947ED4E9}"/>
              </a:ext>
            </a:extLst>
          </p:cNvPr>
          <p:cNvSpPr/>
          <p:nvPr/>
        </p:nvSpPr>
        <p:spPr>
          <a:xfrm>
            <a:off x="7820660" y="24558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465605-8524-AAEF-018A-9B18CC55157B}"/>
              </a:ext>
            </a:extLst>
          </p:cNvPr>
          <p:cNvSpPr/>
          <p:nvPr/>
        </p:nvSpPr>
        <p:spPr>
          <a:xfrm>
            <a:off x="8468360" y="24685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0.78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B97B5A-B214-8839-8632-F9193B4ABD1D}"/>
              </a:ext>
            </a:extLst>
          </p:cNvPr>
          <p:cNvSpPr/>
          <p:nvPr/>
        </p:nvSpPr>
        <p:spPr>
          <a:xfrm>
            <a:off x="9141460" y="247761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29921A-59F0-D9C7-0905-D713FFF1EB0F}"/>
              </a:ext>
            </a:extLst>
          </p:cNvPr>
          <p:cNvSpPr/>
          <p:nvPr/>
        </p:nvSpPr>
        <p:spPr>
          <a:xfrm>
            <a:off x="9852660" y="24685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899F33-590F-8FC6-F25A-64DC6DED771F}"/>
              </a:ext>
            </a:extLst>
          </p:cNvPr>
          <p:cNvSpPr/>
          <p:nvPr/>
        </p:nvSpPr>
        <p:spPr>
          <a:xfrm>
            <a:off x="10582910" y="245586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0.12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0B58C6-A9C5-1665-0855-255E4210B1AC}"/>
              </a:ext>
            </a:extLst>
          </p:cNvPr>
          <p:cNvSpPr/>
          <p:nvPr/>
        </p:nvSpPr>
        <p:spPr>
          <a:xfrm>
            <a:off x="793242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D9AB68-B247-2DEB-DBD0-F0CA40F88929}"/>
              </a:ext>
            </a:extLst>
          </p:cNvPr>
          <p:cNvSpPr/>
          <p:nvPr/>
        </p:nvSpPr>
        <p:spPr>
          <a:xfrm>
            <a:off x="860933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0.39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23B3FC-7C12-6126-A789-72C07DD9ED16}"/>
              </a:ext>
            </a:extLst>
          </p:cNvPr>
          <p:cNvSpPr/>
          <p:nvPr/>
        </p:nvSpPr>
        <p:spPr>
          <a:xfrm>
            <a:off x="9339580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0.76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0E85D5-7671-D782-6FD6-7200D26B14BF}"/>
              </a:ext>
            </a:extLst>
          </p:cNvPr>
          <p:cNvSpPr/>
          <p:nvPr/>
        </p:nvSpPr>
        <p:spPr>
          <a:xfrm>
            <a:off x="10041890" y="4031775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0.90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557AA1-A9D6-E03E-189C-7263306C9789}"/>
              </a:ext>
            </a:extLst>
          </p:cNvPr>
          <p:cNvSpPr/>
          <p:nvPr/>
        </p:nvSpPr>
        <p:spPr>
          <a:xfrm>
            <a:off x="10741025" y="4018121"/>
            <a:ext cx="535940" cy="25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0.03</a:t>
            </a: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D1E88C9-0C27-D50F-C307-214F9CA63B6F}"/>
              </a:ext>
            </a:extLst>
          </p:cNvPr>
          <p:cNvCxnSpPr>
            <a:cxnSpLocks/>
          </p:cNvCxnSpPr>
          <p:nvPr/>
        </p:nvCxnSpPr>
        <p:spPr>
          <a:xfrm>
            <a:off x="8826500" y="2826225"/>
            <a:ext cx="685800" cy="1098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A9B466A-4AD2-0D41-1844-4C8B654351ED}"/>
              </a:ext>
            </a:extLst>
          </p:cNvPr>
          <p:cNvSpPr/>
          <p:nvPr/>
        </p:nvSpPr>
        <p:spPr>
          <a:xfrm>
            <a:off x="9324340" y="3089593"/>
            <a:ext cx="2852420" cy="426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Are we on the right track?</a:t>
            </a:r>
            <a:endParaRPr lang="en-GB" b="1" dirty="0">
              <a:solidFill>
                <a:srgbClr val="00CC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8DE74E-38F6-5706-90C5-CD5B87A67F51}"/>
              </a:ext>
            </a:extLst>
          </p:cNvPr>
          <p:cNvSpPr/>
          <p:nvPr/>
        </p:nvSpPr>
        <p:spPr>
          <a:xfrm>
            <a:off x="332740" y="1676399"/>
            <a:ext cx="5013960" cy="426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Balance diagnostics</a:t>
            </a:r>
            <a:endParaRPr lang="en-GB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437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score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9D2593-4083-8E1A-39B7-DF05E6676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025" y="1828800"/>
            <a:ext cx="11695431" cy="467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91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ECA638-7CE0-5146-BB1E-2E7CDC174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0506" y="62768"/>
            <a:ext cx="6167174" cy="67952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4AC54-6A91-3CFE-753C-3E8760620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969865"/>
            <a:ext cx="3703320" cy="4059242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weighted regression removes the effects of all covariates on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endParaRPr lang="en-GB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78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 score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79" y="1679098"/>
            <a:ext cx="3166280" cy="5041742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 score methods allow investigators to minimize the effects of observed confounding when estimating treatment effects using observational data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C51C98-6745-09C5-24CD-330B799017CF}"/>
              </a:ext>
            </a:extLst>
          </p:cNvPr>
          <p:cNvSpPr/>
          <p:nvPr/>
        </p:nvSpPr>
        <p:spPr>
          <a:xfrm>
            <a:off x="3702185" y="3223715"/>
            <a:ext cx="1874520" cy="734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A95C95C-D82E-263E-56A4-D109718D9871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4639445" y="2951296"/>
            <a:ext cx="519295" cy="2724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9CF809C-6B80-D809-04C4-480DB35002ED}"/>
              </a:ext>
            </a:extLst>
          </p:cNvPr>
          <p:cNvSpPr/>
          <p:nvPr/>
        </p:nvSpPr>
        <p:spPr>
          <a:xfrm>
            <a:off x="5158740" y="2194162"/>
            <a:ext cx="1874520" cy="734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 treatment</a:t>
            </a:r>
            <a:endParaRPr lang="en-GB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FF3680-9505-3E46-055F-9E56BD1D6BA6}"/>
              </a:ext>
            </a:extLst>
          </p:cNvPr>
          <p:cNvSpPr/>
          <p:nvPr/>
        </p:nvSpPr>
        <p:spPr>
          <a:xfrm>
            <a:off x="5201283" y="4178206"/>
            <a:ext cx="1874520" cy="734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33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treatment</a:t>
            </a:r>
            <a:endParaRPr lang="en-GB" sz="2400" b="1" dirty="0">
              <a:solidFill>
                <a:srgbClr val="33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2F2F10-D17D-A0DE-37CF-49EE5A22C53F}"/>
              </a:ext>
            </a:extLst>
          </p:cNvPr>
          <p:cNvSpPr/>
          <p:nvPr/>
        </p:nvSpPr>
        <p:spPr>
          <a:xfrm>
            <a:off x="7589750" y="1697110"/>
            <a:ext cx="2388358" cy="734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History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4E395D-7EBC-C536-31F8-BB70D5C47DD3}"/>
              </a:ext>
            </a:extLst>
          </p:cNvPr>
          <p:cNvSpPr/>
          <p:nvPr/>
        </p:nvSpPr>
        <p:spPr>
          <a:xfrm>
            <a:off x="7589750" y="2584478"/>
            <a:ext cx="2388358" cy="734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factors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B276E6-1719-339E-1C88-3631AC31A338}"/>
              </a:ext>
            </a:extLst>
          </p:cNvPr>
          <p:cNvSpPr/>
          <p:nvPr/>
        </p:nvSpPr>
        <p:spPr>
          <a:xfrm>
            <a:off x="7589751" y="3465833"/>
            <a:ext cx="2388357" cy="734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treatment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DD82E0-DBB7-84FC-1355-D993B0FD4EC0}"/>
              </a:ext>
            </a:extLst>
          </p:cNvPr>
          <p:cNvSpPr/>
          <p:nvPr/>
        </p:nvSpPr>
        <p:spPr>
          <a:xfrm>
            <a:off x="7589752" y="4375319"/>
            <a:ext cx="2388357" cy="734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Co-morbidity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1A82492-C311-A1C2-74BF-B2306F565690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4639445" y="3957850"/>
            <a:ext cx="519295" cy="2724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B5B9D55-33F6-81B0-2FE6-84698AABD12A}"/>
              </a:ext>
            </a:extLst>
          </p:cNvPr>
          <p:cNvCxnSpPr>
            <a:cxnSpLocks/>
          </p:cNvCxnSpPr>
          <p:nvPr/>
        </p:nvCxnSpPr>
        <p:spPr>
          <a:xfrm>
            <a:off x="7397087" y="1951630"/>
            <a:ext cx="0" cy="27907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F52726C-4999-75D8-5E8F-8A016A2A4E77}"/>
              </a:ext>
            </a:extLst>
          </p:cNvPr>
          <p:cNvCxnSpPr>
            <a:stCxn id="9" idx="3"/>
          </p:cNvCxnSpPr>
          <p:nvPr/>
        </p:nvCxnSpPr>
        <p:spPr>
          <a:xfrm flipV="1">
            <a:off x="7033260" y="2561229"/>
            <a:ext cx="36382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F5617F4-9D79-D236-A03E-D46A0499EC60}"/>
              </a:ext>
            </a:extLst>
          </p:cNvPr>
          <p:cNvCxnSpPr/>
          <p:nvPr/>
        </p:nvCxnSpPr>
        <p:spPr>
          <a:xfrm>
            <a:off x="7075803" y="4375319"/>
            <a:ext cx="3212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B6E871F-1D5A-CD10-1C98-810B2EAF2919}"/>
              </a:ext>
            </a:extLst>
          </p:cNvPr>
          <p:cNvCxnSpPr/>
          <p:nvPr/>
        </p:nvCxnSpPr>
        <p:spPr>
          <a:xfrm>
            <a:off x="7397087" y="1951630"/>
            <a:ext cx="192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5B407A1-28B3-176B-E33D-3DACC7A01DCC}"/>
              </a:ext>
            </a:extLst>
          </p:cNvPr>
          <p:cNvCxnSpPr>
            <a:endCxn id="12" idx="1"/>
          </p:cNvCxnSpPr>
          <p:nvPr/>
        </p:nvCxnSpPr>
        <p:spPr>
          <a:xfrm>
            <a:off x="7397087" y="2951296"/>
            <a:ext cx="192663" cy="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9C209F3-7759-7F55-6ECD-B206E52CDA71}"/>
              </a:ext>
            </a:extLst>
          </p:cNvPr>
          <p:cNvCxnSpPr>
            <a:endCxn id="13" idx="1"/>
          </p:cNvCxnSpPr>
          <p:nvPr/>
        </p:nvCxnSpPr>
        <p:spPr>
          <a:xfrm>
            <a:off x="7397087" y="3832900"/>
            <a:ext cx="19266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F529062-5470-82C9-298A-B7685CE8D567}"/>
              </a:ext>
            </a:extLst>
          </p:cNvPr>
          <p:cNvCxnSpPr>
            <a:endCxn id="14" idx="1"/>
          </p:cNvCxnSpPr>
          <p:nvPr/>
        </p:nvCxnSpPr>
        <p:spPr>
          <a:xfrm>
            <a:off x="7397087" y="4742386"/>
            <a:ext cx="19266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3E77106-CEB7-0BC7-FF8D-C2E1FCED0D8D}"/>
              </a:ext>
            </a:extLst>
          </p:cNvPr>
          <p:cNvCxnSpPr>
            <a:cxnSpLocks/>
          </p:cNvCxnSpPr>
          <p:nvPr/>
        </p:nvCxnSpPr>
        <p:spPr>
          <a:xfrm>
            <a:off x="10156215" y="1940254"/>
            <a:ext cx="0" cy="27907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B3AA2709-1154-7570-8B1A-4CD4D7BC3451}"/>
              </a:ext>
            </a:extLst>
          </p:cNvPr>
          <p:cNvSpPr/>
          <p:nvPr/>
        </p:nvSpPr>
        <p:spPr>
          <a:xfrm>
            <a:off x="10462607" y="2951545"/>
            <a:ext cx="1592914" cy="734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endParaRPr lang="en-GB" sz="2400" b="1" dirty="0">
              <a:solidFill>
                <a:srgbClr val="00CC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BE6B81B-890C-BFE9-4EC2-A39E6C91A1D4}"/>
              </a:ext>
            </a:extLst>
          </p:cNvPr>
          <p:cNvCxnSpPr>
            <a:cxnSpLocks/>
          </p:cNvCxnSpPr>
          <p:nvPr/>
        </p:nvCxnSpPr>
        <p:spPr>
          <a:xfrm flipV="1">
            <a:off x="9978108" y="1941345"/>
            <a:ext cx="17810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676076C-42B1-CCDF-CA3B-71B541232C96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9978108" y="3832901"/>
            <a:ext cx="1781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FD9D3B9-E4D9-1032-2A9F-2448393DE1C8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9978109" y="4742387"/>
            <a:ext cx="1781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95A96EF-A558-BF54-6535-4816C44C896E}"/>
              </a:ext>
            </a:extLst>
          </p:cNvPr>
          <p:cNvCxnSpPr>
            <a:cxnSpLocks/>
          </p:cNvCxnSpPr>
          <p:nvPr/>
        </p:nvCxnSpPr>
        <p:spPr>
          <a:xfrm flipV="1">
            <a:off x="9980380" y="2953555"/>
            <a:ext cx="17810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B6E5ABE-40F7-AA2C-C44D-7D84A8F8DEA0}"/>
              </a:ext>
            </a:extLst>
          </p:cNvPr>
          <p:cNvCxnSpPr/>
          <p:nvPr/>
        </p:nvCxnSpPr>
        <p:spPr>
          <a:xfrm>
            <a:off x="10156215" y="3346547"/>
            <a:ext cx="30639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F0D6916E-734E-8E39-4887-174D87E78B5C}"/>
              </a:ext>
            </a:extLst>
          </p:cNvPr>
          <p:cNvSpPr/>
          <p:nvPr/>
        </p:nvSpPr>
        <p:spPr>
          <a:xfrm>
            <a:off x="7589750" y="856369"/>
            <a:ext cx="2388357" cy="734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Covariates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96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in propensity score matching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1679098"/>
            <a:ext cx="10241280" cy="504174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Select and list the covariates/variables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 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Inverse probability of treatment weighting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score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5: Create graphical presentation 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6: Outcome analysis with matched data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85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5: Create graphical presentation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8DE74E-38F6-5706-90C5-CD5B87A67F51}"/>
              </a:ext>
            </a:extLst>
          </p:cNvPr>
          <p:cNvSpPr/>
          <p:nvPr/>
        </p:nvSpPr>
        <p:spPr>
          <a:xfrm>
            <a:off x="332740" y="1676398"/>
            <a:ext cx="11722100" cy="5715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Graphical presentation showing that the data have been balanced</a:t>
            </a:r>
            <a:endParaRPr lang="en-GB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0071540-90B5-F65E-6497-AF0FDCDCE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38" y="2247899"/>
            <a:ext cx="9527541" cy="441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23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0B856D2-0E7A-029C-ABB5-5F6E9E206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8600" y="0"/>
            <a:ext cx="9248203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12F4CD5-73EF-9F50-3435-08A726E45624}"/>
              </a:ext>
            </a:extLst>
          </p:cNvPr>
          <p:cNvSpPr/>
          <p:nvPr/>
        </p:nvSpPr>
        <p:spPr>
          <a:xfrm>
            <a:off x="327597" y="1060450"/>
            <a:ext cx="2072703" cy="4737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There is still an attribute that has statistically significant impact on use of Bupropion antidepressant,  even after applying propensity scores. </a:t>
            </a:r>
          </a:p>
        </p:txBody>
      </p:sp>
    </p:spTree>
    <p:extLst>
      <p:ext uri="{BB962C8B-B14F-4D97-AF65-F5344CB8AC3E}">
        <p14:creationId xmlns:p14="http://schemas.microsoft.com/office/powerpoint/2010/main" val="2099047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in propensity score matching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1679098"/>
            <a:ext cx="10241280" cy="504174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Select and list the covariates/variables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 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Inverse probability of treatment weighting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score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5: Create graphical presentation 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6: Outcome analysis with matched data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954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6: Outcome analysis with matched data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524001"/>
            <a:ext cx="11917680" cy="182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regression of </a:t>
            </a:r>
            <a:r>
              <a:rPr lang="en-US" b="1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remission rates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various covariates/variables and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antidepressant </a:t>
            </a:r>
          </a:p>
          <a:p>
            <a:pPr marL="180000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Dependent variable: </a:t>
            </a:r>
            <a:r>
              <a:rPr lang="en-US" b="1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Remission rates</a:t>
            </a:r>
          </a:p>
          <a:p>
            <a:pPr marL="180000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Independent variable: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Buspirone antidepressant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3B63BC-A97A-8448-3ADB-7282F1372E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297" y="3429000"/>
            <a:ext cx="9229725" cy="320992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9DAECA63-E7F4-4CEF-49CB-A7CBC489B4D4}"/>
              </a:ext>
            </a:extLst>
          </p:cNvPr>
          <p:cNvSpPr/>
          <p:nvPr/>
        </p:nvSpPr>
        <p:spPr>
          <a:xfrm>
            <a:off x="5841243" y="4012405"/>
            <a:ext cx="1255593" cy="313935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B659508-9E48-BF9D-70FE-CB0C84E099C5}"/>
              </a:ext>
            </a:extLst>
          </p:cNvPr>
          <p:cNvSpPr/>
          <p:nvPr/>
        </p:nvSpPr>
        <p:spPr>
          <a:xfrm>
            <a:off x="3523399" y="4012405"/>
            <a:ext cx="2317844" cy="31393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035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38" y="1825625"/>
            <a:ext cx="5699761" cy="435133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balancing vs after balancing with propensity score: changed the impact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statistically significant relationship between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 (Use of Buspirone antidepressant)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Outcome: Remission rate of depressive symptoms,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balancing the effect of covariates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BC0AF7-1A36-6F6A-9233-0A8EAE658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195" y="150312"/>
            <a:ext cx="6048375" cy="660082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A2AF7F8-5A79-7862-E166-5C64F6F61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6: Outcome analysis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matched data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433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remarks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92" y="1679098"/>
            <a:ext cx="9908274" cy="504174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we calculate propensity score if we have missing values for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b="1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108000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Drop those observations with missing values, cleaning is important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before analysis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have more that two treatment groups, can we calculate propensity score? </a:t>
            </a:r>
          </a:p>
          <a:p>
            <a:pPr marL="108000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Of course, with a multinomial regression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331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Austin PC. A tutorial and case study in propensity score analysis: an application to estimating the effect of in-hospital smoking cessation counseling on mortality. Multivariate behavioral research. 2011 Feb 7;46(1):119-51.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Alemi F. Big Data in Healthcare: Statistical Analysis of the Electronic Health Record. Health Administration Press; 2020.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80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 score: Assignment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508760"/>
            <a:ext cx="11041721" cy="521208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source: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Institute of Mental Health, there are 22,254 records for about 4,000 patients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Treatment: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 patients received bupropion antidepressant OR patients did not receive bupropion (are assumed to have received an alternative antidepressant)</a:t>
            </a:r>
          </a:p>
          <a:p>
            <a:r>
              <a:rPr lang="en-US" b="1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Outcome: </a:t>
            </a:r>
            <a:r>
              <a:rPr lang="en-US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Remission of depression symptoms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Patients’ age, gender and medical history can affect the use of antidepressant and remission of depression symptoms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0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in propensity score matching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1679098"/>
            <a:ext cx="10241280" cy="504174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Select and list the covariates/variables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 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Inverse probability of treatment weighting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score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5: Create graphical presentation 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6: Outcome analysis with matched data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03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Select and list the covariates/variables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920" y="1920240"/>
            <a:ext cx="4358640" cy="425672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covariates that are related to:</a:t>
            </a:r>
          </a:p>
          <a:p>
            <a:pPr marL="108000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</a:p>
          <a:p>
            <a:pPr marL="108000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Reviewing previous research to identify these variables/covariates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Excluding important variables may lead to biased results 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38AE2F-C903-44E6-0A25-E573323B8677}"/>
              </a:ext>
            </a:extLst>
          </p:cNvPr>
          <p:cNvSpPr/>
          <p:nvPr/>
        </p:nvSpPr>
        <p:spPr>
          <a:xfrm>
            <a:off x="6362700" y="3555364"/>
            <a:ext cx="187452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selected for PSM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A37A08-E6AC-6DEC-C28F-7B67BCB7D502}"/>
              </a:ext>
            </a:extLst>
          </p:cNvPr>
          <p:cNvSpPr/>
          <p:nvPr/>
        </p:nvSpPr>
        <p:spPr>
          <a:xfrm>
            <a:off x="8610600" y="1782206"/>
            <a:ext cx="2651760" cy="1709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Treatment: 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antidepressants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D4F0C5-1991-2460-5EAC-6CC880A0D879}"/>
              </a:ext>
            </a:extLst>
          </p:cNvPr>
          <p:cNvSpPr/>
          <p:nvPr/>
        </p:nvSpPr>
        <p:spPr>
          <a:xfrm>
            <a:off x="8641080" y="4995862"/>
            <a:ext cx="2834640" cy="1709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Outcome: </a:t>
            </a:r>
            <a:r>
              <a:rPr lang="en-US" sz="2400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Remission of depression symptoms </a:t>
            </a:r>
            <a:endParaRPr lang="en-GB" sz="2400" dirty="0">
              <a:solidFill>
                <a:srgbClr val="00CC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0A38CB1-DE12-BC90-839B-4BB3CA1F6F53}"/>
              </a:ext>
            </a:extLst>
          </p:cNvPr>
          <p:cNvCxnSpPr>
            <a:cxnSpLocks/>
          </p:cNvCxnSpPr>
          <p:nvPr/>
        </p:nvCxnSpPr>
        <p:spPr>
          <a:xfrm flipV="1">
            <a:off x="7376160" y="2410423"/>
            <a:ext cx="1143000" cy="10185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935CB64-F245-E3DA-F15A-130EF1A0B604}"/>
              </a:ext>
            </a:extLst>
          </p:cNvPr>
          <p:cNvCxnSpPr>
            <a:cxnSpLocks/>
          </p:cNvCxnSpPr>
          <p:nvPr/>
        </p:nvCxnSpPr>
        <p:spPr>
          <a:xfrm>
            <a:off x="7421880" y="5158386"/>
            <a:ext cx="1143000" cy="10185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411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D5EC997-E558-A147-1AD4-400697EE488A}"/>
              </a:ext>
            </a:extLst>
          </p:cNvPr>
          <p:cNvSpPr/>
          <p:nvPr/>
        </p:nvSpPr>
        <p:spPr>
          <a:xfrm>
            <a:off x="2331720" y="30480"/>
            <a:ext cx="713232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1: Variables selected for PSM</a:t>
            </a:r>
            <a:endParaRPr lang="en-GB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C648D5-E78C-3BA3-52EF-A6EDDA688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2033" y="737705"/>
            <a:ext cx="7247933" cy="612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4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experiment!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39" y="1825625"/>
            <a:ext cx="359956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us conduct ordinary outcome analysis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propensity scores: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Treatment: Use of antidepressant</a:t>
            </a:r>
          </a:p>
          <a:p>
            <a:pPr marL="0" indent="0">
              <a:buNone/>
            </a:pPr>
            <a:r>
              <a:rPr lang="en-US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Outcome: Remission rate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B20FFD-24F1-C879-2641-FF95B2066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3546" y="1825625"/>
            <a:ext cx="784860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9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experiment!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38" y="1825625"/>
            <a:ext cx="5699761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significant effect of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 (Use of antidepressant)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solidFill>
                  <a:srgbClr val="00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Outcome: Remission rates!!!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variables are confounded!!!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 score is necessary to remove the confounding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1CCCEA-7C1C-A5B4-4272-D5415CFF5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0390" y="100208"/>
            <a:ext cx="4965371" cy="675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024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9BF-8457-E7A8-7051-6F371F00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53535"/>
            <a:ext cx="1114044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in propensity score matching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601F-4C4F-B684-E708-F254125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1679098"/>
            <a:ext cx="10241280" cy="504174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Select and list the covariates/variables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Create propensity score 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Inverse probability of treatment weighting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4: Assess propensity score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5: Create graphical presentation  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6: Outcome analysis with matched data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95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1061</Words>
  <Application>Microsoft Office PowerPoint</Application>
  <PresentationFormat>Widescreen</PresentationFormat>
  <Paragraphs>219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Theme</vt:lpstr>
      <vt:lpstr>Propensity score matching</vt:lpstr>
      <vt:lpstr>Propensity score</vt:lpstr>
      <vt:lpstr>Propensity score: Assignment</vt:lpstr>
      <vt:lpstr>Steps in propensity score matching </vt:lpstr>
      <vt:lpstr>Step 1: Select and list the covariates/variables </vt:lpstr>
      <vt:lpstr>PowerPoint Presentation</vt:lpstr>
      <vt:lpstr>An experiment! </vt:lpstr>
      <vt:lpstr>An experiment! </vt:lpstr>
      <vt:lpstr>Steps in propensity score matching </vt:lpstr>
      <vt:lpstr>Step 2: Create propensity score</vt:lpstr>
      <vt:lpstr>Step 2: Create propensity score</vt:lpstr>
      <vt:lpstr>Step 2: Create propensity score</vt:lpstr>
      <vt:lpstr>Step 2: Create propensity score</vt:lpstr>
      <vt:lpstr>Steps in propensity score matching </vt:lpstr>
      <vt:lpstr>Step 3: Inverse probability of treatment weighting </vt:lpstr>
      <vt:lpstr>Steps in propensity score matching </vt:lpstr>
      <vt:lpstr>Step 4: Assess propensity score</vt:lpstr>
      <vt:lpstr>Step 4: Assess propensity score</vt:lpstr>
      <vt:lpstr>Step 4: Assess propensity  score</vt:lpstr>
      <vt:lpstr>Steps in propensity score matching </vt:lpstr>
      <vt:lpstr>Step 5: Create graphical presentation </vt:lpstr>
      <vt:lpstr>PowerPoint Presentation</vt:lpstr>
      <vt:lpstr>Steps in propensity score matching </vt:lpstr>
      <vt:lpstr>Step 6: Outcome analysis with matched data</vt:lpstr>
      <vt:lpstr>Step 6: Outcome analysis  with matched data</vt:lpstr>
      <vt:lpstr>Final remarks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Shaan</dc:creator>
  <cp:lastModifiedBy>Shaan</cp:lastModifiedBy>
  <cp:revision>179</cp:revision>
  <dcterms:created xsi:type="dcterms:W3CDTF">2023-09-20T15:08:10Z</dcterms:created>
  <dcterms:modified xsi:type="dcterms:W3CDTF">2023-09-22T22:20:07Z</dcterms:modified>
</cp:coreProperties>
</file>