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19"/>
  </p:notesMasterIdLst>
  <p:sldIdLst>
    <p:sldId id="268" r:id="rId2"/>
    <p:sldId id="410" r:id="rId3"/>
    <p:sldId id="411" r:id="rId4"/>
    <p:sldId id="431" r:id="rId5"/>
    <p:sldId id="428" r:id="rId6"/>
    <p:sldId id="432" r:id="rId7"/>
    <p:sldId id="429" r:id="rId8"/>
    <p:sldId id="434" r:id="rId9"/>
    <p:sldId id="413" r:id="rId10"/>
    <p:sldId id="433" r:id="rId11"/>
    <p:sldId id="415" r:id="rId12"/>
    <p:sldId id="439" r:id="rId13"/>
    <p:sldId id="440" r:id="rId14"/>
    <p:sldId id="437" r:id="rId15"/>
    <p:sldId id="438" r:id="rId16"/>
    <p:sldId id="441"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4"/>
    <p:restoredTop sz="71201" autoAdjust="0"/>
  </p:normalViewPr>
  <p:slideViewPr>
    <p:cSldViewPr snapToGrid="0" snapToObjects="1">
      <p:cViewPr varScale="1">
        <p:scale>
          <a:sx n="47" d="100"/>
          <a:sy n="47" d="100"/>
        </p:scale>
        <p:origin x="1180" y="32"/>
      </p:cViewPr>
      <p:guideLst>
        <p:guide orient="horz" pos="2160"/>
        <p:guide pos="3840"/>
      </p:guideLst>
    </p:cSldViewPr>
  </p:slideViewPr>
  <p:notesTextViewPr>
    <p:cViewPr>
      <p:scale>
        <a:sx n="1" d="1"/>
        <a:sy n="1" d="1"/>
      </p:scale>
      <p:origin x="0" y="0"/>
    </p:cViewPr>
  </p:notesTextViewPr>
  <p:sorterViewPr>
    <p:cViewPr>
      <p:scale>
        <a:sx n="66" d="100"/>
        <a:sy n="66" d="100"/>
      </p:scale>
      <p:origin x="0" y="-2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reviews treatment of missing values in regression analysis</a:t>
            </a:r>
            <a:r>
              <a:rPr lang="en-US" baseline="0" dirty="0"/>
              <a:t>.  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226430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1477034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393284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1531762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4096235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use ordinary regression, verify assumptions, transform data, then interpret the results.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value is missing, typically the case cannot be processed by regression methods that require full matrix format data.  The purpose of missing values is to replace the missing value with an estimated value that improves the accuracy of the fit of the model to the data</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effect of interaction </a:t>
                </a:r>
                <a:r>
                  <a:rPr lang="en-US" sz="1200" kern="1200" dirty="0">
                    <a:solidFill>
                      <a:schemeClr val="tx1"/>
                    </a:solidFill>
                    <a:effectLst/>
                    <a:latin typeface="+mn-lt"/>
                    <a:ea typeface="+mn-ea"/>
                    <a:cs typeface="+mn-cs"/>
                  </a:rPr>
                  <a:t>between the two variables, </a:t>
                </a:r>
                <a:r>
                  <a:rPr lang="en-US" sz="1200" kern="1200" dirty="0" smtClean="0">
                    <a:solidFill>
                      <a:schemeClr val="tx1"/>
                    </a:solidFill>
                    <a:effectLst/>
                    <a:latin typeface="+mn-lt"/>
                    <a:ea typeface="+mn-ea"/>
                    <a:cs typeface="+mn-cs"/>
                  </a:rPr>
                  <a:t>X1</a:t>
                </a:r>
                <a:r>
                  <a:rPr lang="en-US" sz="1200" b="0" i="0" kern="1200" smtClean="0">
                    <a:solidFill>
                      <a:schemeClr val="tx1"/>
                    </a:solidFill>
                    <a:effectLst/>
                    <a:latin typeface="Cambria Math" panose="02040503050406030204" pitchFamily="18" charset="0"/>
                    <a:ea typeface="+mn-ea"/>
                    <a:cs typeface="+mn-cs"/>
                  </a:rPr>
                  <a:t> and </a:t>
                </a:r>
                <a:r>
                  <a:rPr lang="en-US" sz="1200" i="0" kern="1200">
                    <a:solidFill>
                      <a:schemeClr val="tx1"/>
                    </a:solidFill>
                    <a:effectLst/>
                    <a:latin typeface="+mn-lt"/>
                    <a:ea typeface="+mn-ea"/>
                    <a:cs typeface="+mn-cs"/>
                  </a:rPr>
                  <a:t>X_(2</a:t>
                </a:r>
                <a:r>
                  <a:rPr lang="en-US" sz="1200" b="0" i="0" kern="1200" smtClean="0">
                    <a:solidFill>
                      <a:schemeClr val="tx1"/>
                    </a:solidFill>
                    <a:effectLst/>
                    <a:latin typeface="Cambria Math" panose="02040503050406030204" pitchFamily="18" charset="0"/>
                    <a:ea typeface="+mn-ea"/>
                    <a:cs typeface="+mn-cs"/>
                  </a:rPr>
                  <a:t> </a:t>
                </a:r>
                <a:r>
                  <a:rPr lang="en-US" sz="1200" b="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𝑖𝑠 𝑐𝑎𝑝𝑡𝑢𝑟𝑒𝑑 𝑏𝑦 the parameter b3</a:t>
                </a:r>
                <a:r>
                  <a:rPr lang="en-US" sz="1200" i="0" kern="1200">
                    <a:solidFill>
                      <a:schemeClr val="tx1"/>
                    </a:solidFill>
                    <a:effectLst/>
                    <a:latin typeface="+mn-lt"/>
                    <a:ea typeface="+mn-ea"/>
                    <a:cs typeface="+mn-cs"/>
                  </a:rPr>
                  <a:t>.</a:t>
                </a:r>
                <a:r>
                  <a:rPr lang="en-US" sz="1200" b="0" i="0" kern="1200" smtClean="0">
                    <a:solidFill>
                      <a:schemeClr val="tx1"/>
                    </a:solidFill>
                    <a:effectLst/>
                    <a:latin typeface="Cambria Math" panose="02040503050406030204" pitchFamily="18" charset="0"/>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interaction term </a:t>
                </a:r>
                <a:r>
                  <a:rPr lang="en-US" sz="1200" i="0" kern="1200">
                    <a:solidFill>
                      <a:schemeClr val="tx1"/>
                    </a:solidFill>
                    <a:effectLst/>
                    <a:latin typeface="+mn-lt"/>
                    <a:ea typeface="+mn-ea"/>
                    <a:cs typeface="+mn-cs"/>
                  </a:rPr>
                  <a:t>X_1 X_2</a:t>
                </a:r>
                <a:r>
                  <a:rPr lang="en-US" sz="1200" kern="1200" dirty="0">
                    <a:solidFill>
                      <a:schemeClr val="tx1"/>
                    </a:solidFill>
                    <a:effectLst/>
                    <a:latin typeface="+mn-lt"/>
                    <a:ea typeface="+mn-ea"/>
                    <a:cs typeface="+mn-cs"/>
                  </a:rPr>
                  <a:t> is the product of the two variables. </a:t>
                </a:r>
              </a:p>
            </p:txBody>
          </p:sp>
        </mc:Fallback>
      </mc:AlternateContent>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20866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information is missing at random, there are less concerns about how the missing variable is treated.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774744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Often variables are not missing at random.  What can be done in these situations is a lot more complex.</a:t>
            </a:r>
          </a:p>
        </p:txBody>
      </p:sp>
      <p:sp>
        <p:nvSpPr>
          <p:cNvPr id="4" name="Slide Number Placeholder 3"/>
          <p:cNvSpPr>
            <a:spLocks noGrp="1"/>
          </p:cNvSpPr>
          <p:nvPr>
            <p:ph type="sldNum" sz="quarter" idx="10"/>
          </p:nvPr>
        </p:nvSpPr>
        <p:spPr/>
        <p:txBody>
          <a:bodyPr/>
          <a:lstStyle/>
          <a:p>
            <a:fld id="{BC9CA3DE-F054-4279-AD1E-75CF0FCB9BEE}" type="slidenum">
              <a:rPr lang="en-US" smtClean="0"/>
              <a:pPr/>
              <a:t>4</a:t>
            </a:fld>
            <a:endParaRPr lang="en-US"/>
          </a:p>
        </p:txBody>
      </p:sp>
    </p:spTree>
    <p:extLst>
      <p:ext uri="{BB962C8B-B14F-4D97-AF65-F5344CB8AC3E}">
        <p14:creationId xmlns:p14="http://schemas.microsoft.com/office/powerpoint/2010/main" val="404510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would missing BP in ER indicate increased risk of mortality?</a:t>
            </a:r>
          </a:p>
        </p:txBody>
      </p:sp>
      <p:sp>
        <p:nvSpPr>
          <p:cNvPr id="4" name="Slide Number Placeholder 3"/>
          <p:cNvSpPr>
            <a:spLocks noGrp="1"/>
          </p:cNvSpPr>
          <p:nvPr>
            <p:ph type="sldNum" sz="quarter" idx="10"/>
          </p:nvPr>
        </p:nvSpPr>
        <p:spPr/>
        <p:txBody>
          <a:bodyPr/>
          <a:lstStyle/>
          <a:p>
            <a:fld id="{BC9CA3DE-F054-4279-AD1E-75CF0FCB9BEE}" type="slidenum">
              <a:rPr lang="en-US" smtClean="0"/>
              <a:pPr/>
              <a:t>5</a:t>
            </a:fld>
            <a:endParaRPr lang="en-US"/>
          </a:p>
        </p:txBody>
      </p:sp>
    </p:spTree>
    <p:extLst>
      <p:ext uri="{BB962C8B-B14F-4D97-AF65-F5344CB8AC3E}">
        <p14:creationId xmlns:p14="http://schemas.microsoft.com/office/powerpoint/2010/main" val="107573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would missing BP in ER indicate increased risk of mortality?</a:t>
            </a:r>
          </a:p>
        </p:txBody>
      </p:sp>
      <p:sp>
        <p:nvSpPr>
          <p:cNvPr id="4" name="Slide Number Placeholder 3"/>
          <p:cNvSpPr>
            <a:spLocks noGrp="1"/>
          </p:cNvSpPr>
          <p:nvPr>
            <p:ph type="sldNum" sz="quarter" idx="10"/>
          </p:nvPr>
        </p:nvSpPr>
        <p:spPr/>
        <p:txBody>
          <a:bodyPr/>
          <a:lstStyle/>
          <a:p>
            <a:fld id="{BC9CA3DE-F054-4279-AD1E-75CF0FCB9BEE}" type="slidenum">
              <a:rPr lang="en-US" smtClean="0"/>
              <a:pPr/>
              <a:t>6</a:t>
            </a:fld>
            <a:endParaRPr lang="en-US"/>
          </a:p>
        </p:txBody>
      </p:sp>
    </p:spTree>
    <p:extLst>
      <p:ext uri="{BB962C8B-B14F-4D97-AF65-F5344CB8AC3E}">
        <p14:creationId xmlns:p14="http://schemas.microsoft.com/office/powerpoint/2010/main" val="3410787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would missing BP in ER indicate increased risk of mortality?</a:t>
            </a:r>
          </a:p>
        </p:txBody>
      </p:sp>
      <p:sp>
        <p:nvSpPr>
          <p:cNvPr id="4" name="Slide Number Placeholder 3"/>
          <p:cNvSpPr>
            <a:spLocks noGrp="1"/>
          </p:cNvSpPr>
          <p:nvPr>
            <p:ph type="sldNum" sz="quarter" idx="10"/>
          </p:nvPr>
        </p:nvSpPr>
        <p:spPr/>
        <p:txBody>
          <a:bodyPr/>
          <a:lstStyle/>
          <a:p>
            <a:fld id="{BC9CA3DE-F054-4279-AD1E-75CF0FCB9BEE}" type="slidenum">
              <a:rPr lang="en-US" smtClean="0"/>
              <a:pPr/>
              <a:t>7</a:t>
            </a:fld>
            <a:endParaRPr lang="en-US"/>
          </a:p>
        </p:txBody>
      </p:sp>
    </p:spTree>
    <p:extLst>
      <p:ext uri="{BB962C8B-B14F-4D97-AF65-F5344CB8AC3E}">
        <p14:creationId xmlns:p14="http://schemas.microsoft.com/office/powerpoint/2010/main" val="305473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pPr/>
              <a:t>8</a:t>
            </a:fld>
            <a:endParaRPr lang="en-US"/>
          </a:p>
        </p:txBody>
      </p:sp>
    </p:spTree>
    <p:extLst>
      <p:ext uri="{BB962C8B-B14F-4D97-AF65-F5344CB8AC3E}">
        <p14:creationId xmlns:p14="http://schemas.microsoft.com/office/powerpoint/2010/main" val="2990190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9</a:t>
            </a:fld>
            <a:endParaRPr lang="en-US"/>
          </a:p>
        </p:txBody>
      </p:sp>
    </p:spTree>
    <p:extLst>
      <p:ext uri="{BB962C8B-B14F-4D97-AF65-F5344CB8AC3E}">
        <p14:creationId xmlns:p14="http://schemas.microsoft.com/office/powerpoint/2010/main" val="3500978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penonlinecourses.com/819/dictionary%20for%20diabetes%20data.csv" TargetMode="External"/><Relationship Id="rId2" Type="http://schemas.openxmlformats.org/officeDocument/2006/relationships/hyperlink" Target="http://openonlinecourses.com/causalanalysis/BodySystemTrainTable.zip"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a:t>Missing Values</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9DED38-F1A0-4244-A6E7-CBEAC6EBDAF2}"/>
              </a:ext>
            </a:extLst>
          </p:cNvPr>
          <p:cNvSpPr txBox="1"/>
          <p:nvPr/>
        </p:nvSpPr>
        <p:spPr>
          <a:xfrm>
            <a:off x="835926" y="662423"/>
            <a:ext cx="10259704" cy="2862322"/>
          </a:xfrm>
          <a:prstGeom prst="rect">
            <a:avLst/>
          </a:prstGeom>
          <a:noFill/>
        </p:spPr>
        <p:txBody>
          <a:bodyPr wrap="square">
            <a:spAutoFit/>
          </a:bodyPr>
          <a:lstStyle/>
          <a:p>
            <a:pPr algn="l"/>
            <a:r>
              <a:rPr lang="en-US" sz="3600" b="1" i="0" dirty="0">
                <a:solidFill>
                  <a:srgbClr val="000000"/>
                </a:solidFill>
                <a:effectLst/>
                <a:latin typeface="Arial" panose="020B0604020202020204" pitchFamily="34" charset="0"/>
              </a:rPr>
              <a:t>Question 1 Demo of Reasoning through Patterns of Missing Values:</a:t>
            </a:r>
            <a:r>
              <a:rPr lang="en-US" sz="3600" b="0" i="0" dirty="0">
                <a:solidFill>
                  <a:srgbClr val="000000"/>
                </a:solidFill>
                <a:effectLst/>
                <a:latin typeface="Arial" panose="020B0604020202020204" pitchFamily="34" charset="0"/>
              </a:rPr>
              <a:t> Regress incidence of diabetes on all other variables indicating progression of diseases in body systems. Data </a:t>
            </a:r>
            <a:r>
              <a:rPr lang="en-US" sz="3600" b="1" i="0" u="none" strike="noStrike" dirty="0">
                <a:solidFill>
                  <a:srgbClr val="006633"/>
                </a:solidFill>
                <a:effectLst/>
                <a:latin typeface="Arial" panose="020B0604020202020204" pitchFamily="34" charset="0"/>
                <a:hlinkClick r:id="rId2"/>
              </a:rPr>
              <a:t>Download►</a:t>
            </a:r>
            <a:r>
              <a:rPr lang="en-US" sz="3600" b="0" i="0" dirty="0">
                <a:solidFill>
                  <a:srgbClr val="000000"/>
                </a:solidFill>
                <a:effectLst/>
                <a:latin typeface="Arial" panose="020B0604020202020204" pitchFamily="34" charset="0"/>
              </a:rPr>
              <a:t> </a:t>
            </a:r>
            <a:r>
              <a:rPr lang="en-US" sz="3600" b="1" i="0" u="none" strike="noStrike" dirty="0">
                <a:solidFill>
                  <a:srgbClr val="006633"/>
                </a:solidFill>
                <a:effectLst/>
                <a:latin typeface="Arial" panose="020B0604020202020204" pitchFamily="34" charset="0"/>
                <a:hlinkClick r:id="rId3"/>
              </a:rPr>
              <a:t>Dictionary►</a:t>
            </a:r>
            <a:endParaRPr lang="en-US" sz="3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57652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4">
            <a:extLst>
              <a:ext uri="{FF2B5EF4-FFF2-40B4-BE49-F238E27FC236}">
                <a16:creationId xmlns:a16="http://schemas.microsoft.com/office/drawing/2014/main" id="{778FAE41-B00C-42EE-BBFC-3125B2C5936C}"/>
              </a:ext>
            </a:extLst>
          </p:cNvPr>
          <p:cNvSpPr/>
          <p:nvPr/>
        </p:nvSpPr>
        <p:spPr>
          <a:xfrm>
            <a:off x="300251" y="429906"/>
            <a:ext cx="2129054" cy="337782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Set to 1 when X is missing and 0, otherwise. Regress Y on binary </a:t>
            </a:r>
            <a:r>
              <a:rPr lang="en-US" sz="2800" b="1" dirty="0" err="1">
                <a:solidFill>
                  <a:srgbClr val="FF0000"/>
                </a:solidFill>
              </a:rPr>
              <a:t>Xs</a:t>
            </a:r>
            <a:r>
              <a:rPr lang="en-US" sz="2800" b="1" dirty="0">
                <a:solidFill>
                  <a:srgbClr val="FF0000"/>
                </a:solidFill>
              </a:rPr>
              <a:t>.</a:t>
            </a:r>
          </a:p>
        </p:txBody>
      </p:sp>
      <p:pic>
        <p:nvPicPr>
          <p:cNvPr id="3" name="Picture 2">
            <a:extLst>
              <a:ext uri="{FF2B5EF4-FFF2-40B4-BE49-F238E27FC236}">
                <a16:creationId xmlns:a16="http://schemas.microsoft.com/office/drawing/2014/main" id="{BE9D801E-8CC4-45A5-BE44-B5E852D60D98}"/>
              </a:ext>
            </a:extLst>
          </p:cNvPr>
          <p:cNvPicPr>
            <a:picLocks noChangeAspect="1"/>
          </p:cNvPicPr>
          <p:nvPr/>
        </p:nvPicPr>
        <p:blipFill rotWithShape="1">
          <a:blip r:embed="rId3"/>
          <a:srcRect l="48427" t="37148" r="28403" b="20664"/>
          <a:stretch/>
        </p:blipFill>
        <p:spPr>
          <a:xfrm>
            <a:off x="2729557" y="13161"/>
            <a:ext cx="6428092" cy="6583659"/>
          </a:xfrm>
          <a:prstGeom prst="rect">
            <a:avLst/>
          </a:prstGeom>
        </p:spPr>
      </p:pic>
    </p:spTree>
    <p:extLst>
      <p:ext uri="{BB962C8B-B14F-4D97-AF65-F5344CB8AC3E}">
        <p14:creationId xmlns:p14="http://schemas.microsoft.com/office/powerpoint/2010/main" val="165107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BE9D801E-8CC4-45A5-BE44-B5E852D60D98}"/>
              </a:ext>
            </a:extLst>
          </p:cNvPr>
          <p:cNvPicPr>
            <a:picLocks noChangeAspect="1"/>
          </p:cNvPicPr>
          <p:nvPr/>
        </p:nvPicPr>
        <p:blipFill rotWithShape="1">
          <a:blip r:embed="rId3"/>
          <a:srcRect l="48427" t="37148" r="28403" b="20664"/>
          <a:stretch/>
        </p:blipFill>
        <p:spPr>
          <a:xfrm>
            <a:off x="2729557" y="13161"/>
            <a:ext cx="6428092" cy="6583659"/>
          </a:xfrm>
          <a:prstGeom prst="rect">
            <a:avLst/>
          </a:prstGeom>
        </p:spPr>
      </p:pic>
      <p:sp>
        <p:nvSpPr>
          <p:cNvPr id="22" name="Rectangle 21">
            <a:extLst>
              <a:ext uri="{FF2B5EF4-FFF2-40B4-BE49-F238E27FC236}">
                <a16:creationId xmlns:a16="http://schemas.microsoft.com/office/drawing/2014/main" id="{F3ABB5C1-99C2-426B-92D7-0FC196A3E025}"/>
              </a:ext>
            </a:extLst>
          </p:cNvPr>
          <p:cNvSpPr/>
          <p:nvPr/>
        </p:nvSpPr>
        <p:spPr>
          <a:xfrm>
            <a:off x="300251" y="429906"/>
            <a:ext cx="5268036" cy="1726439"/>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Singularity means that X is always absent or always present.</a:t>
            </a:r>
          </a:p>
        </p:txBody>
      </p:sp>
      <p:sp>
        <p:nvSpPr>
          <p:cNvPr id="24" name="Arrow: Right 23">
            <a:extLst>
              <a:ext uri="{FF2B5EF4-FFF2-40B4-BE49-F238E27FC236}">
                <a16:creationId xmlns:a16="http://schemas.microsoft.com/office/drawing/2014/main" id="{D2761514-1921-4ED0-AF29-FD34F7AF9A6C}"/>
              </a:ext>
            </a:extLst>
          </p:cNvPr>
          <p:cNvSpPr/>
          <p:nvPr/>
        </p:nvSpPr>
        <p:spPr>
          <a:xfrm rot="12708446">
            <a:off x="9122820" y="2853376"/>
            <a:ext cx="914400" cy="573204"/>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102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BE9D801E-8CC4-45A5-BE44-B5E852D60D98}"/>
              </a:ext>
            </a:extLst>
          </p:cNvPr>
          <p:cNvPicPr>
            <a:picLocks noChangeAspect="1"/>
          </p:cNvPicPr>
          <p:nvPr/>
        </p:nvPicPr>
        <p:blipFill rotWithShape="1">
          <a:blip r:embed="rId3"/>
          <a:srcRect l="48427" t="37148" r="28403" b="20664"/>
          <a:stretch/>
        </p:blipFill>
        <p:spPr>
          <a:xfrm>
            <a:off x="2729557" y="13161"/>
            <a:ext cx="6428092" cy="6583659"/>
          </a:xfrm>
          <a:prstGeom prst="rect">
            <a:avLst/>
          </a:prstGeom>
        </p:spPr>
      </p:pic>
      <p:sp>
        <p:nvSpPr>
          <p:cNvPr id="21" name="Rectangle 20">
            <a:extLst>
              <a:ext uri="{FF2B5EF4-FFF2-40B4-BE49-F238E27FC236}">
                <a16:creationId xmlns:a16="http://schemas.microsoft.com/office/drawing/2014/main" id="{FA588EA4-554B-4C63-899B-7EFF99895F7D}"/>
              </a:ext>
            </a:extLst>
          </p:cNvPr>
          <p:cNvSpPr/>
          <p:nvPr/>
        </p:nvSpPr>
        <p:spPr>
          <a:xfrm>
            <a:off x="873457" y="4502851"/>
            <a:ext cx="5500048" cy="1589960"/>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Statistically significant indicators means not missing at random</a:t>
            </a:r>
          </a:p>
        </p:txBody>
      </p:sp>
      <p:sp>
        <p:nvSpPr>
          <p:cNvPr id="22" name="Arrow: Right 21">
            <a:extLst>
              <a:ext uri="{FF2B5EF4-FFF2-40B4-BE49-F238E27FC236}">
                <a16:creationId xmlns:a16="http://schemas.microsoft.com/office/drawing/2014/main" id="{A0E668CF-474B-4818-981D-7B8717E10797}"/>
              </a:ext>
            </a:extLst>
          </p:cNvPr>
          <p:cNvSpPr/>
          <p:nvPr/>
        </p:nvSpPr>
        <p:spPr>
          <a:xfrm rot="12708446">
            <a:off x="8727033" y="3822370"/>
            <a:ext cx="914400" cy="573204"/>
          </a:xfrm>
          <a:prstGeom prst="righ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526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BB059AE5-76FD-412A-8EB9-EAD46296A5A2}"/>
              </a:ext>
            </a:extLst>
          </p:cNvPr>
          <p:cNvSpPr/>
          <p:nvPr/>
        </p:nvSpPr>
        <p:spPr>
          <a:xfrm>
            <a:off x="4831310" y="4954136"/>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Infection</a:t>
            </a:r>
          </a:p>
        </p:txBody>
      </p:sp>
      <p:grpSp>
        <p:nvGrpSpPr>
          <p:cNvPr id="6" name="Group 5">
            <a:extLst>
              <a:ext uri="{FF2B5EF4-FFF2-40B4-BE49-F238E27FC236}">
                <a16:creationId xmlns:a16="http://schemas.microsoft.com/office/drawing/2014/main" id="{C594B21D-7B24-41CC-A96C-A3A94E23D364}"/>
              </a:ext>
            </a:extLst>
          </p:cNvPr>
          <p:cNvGrpSpPr/>
          <p:nvPr/>
        </p:nvGrpSpPr>
        <p:grpSpPr>
          <a:xfrm>
            <a:off x="955341" y="-109182"/>
            <a:ext cx="10181232" cy="7060435"/>
            <a:chOff x="1924335" y="-2307053"/>
            <a:chExt cx="10385946" cy="8483921"/>
          </a:xfrm>
        </p:grpSpPr>
        <p:pic>
          <p:nvPicPr>
            <p:cNvPr id="4" name="Picture 3">
              <a:extLst>
                <a:ext uri="{FF2B5EF4-FFF2-40B4-BE49-F238E27FC236}">
                  <a16:creationId xmlns:a16="http://schemas.microsoft.com/office/drawing/2014/main" id="{87C4B53A-3E9F-4B05-95C7-2DE4ACC7BEAB}"/>
                </a:ext>
              </a:extLst>
            </p:cNvPr>
            <p:cNvPicPr>
              <a:picLocks noChangeAspect="1"/>
            </p:cNvPicPr>
            <p:nvPr/>
          </p:nvPicPr>
          <p:blipFill rotWithShape="1">
            <a:blip r:embed="rId3"/>
            <a:srcRect l="31791" t="20417" r="17724" b="6268"/>
            <a:stretch/>
          </p:blipFill>
          <p:spPr>
            <a:xfrm>
              <a:off x="1924335" y="-2307053"/>
              <a:ext cx="10385946" cy="8483921"/>
            </a:xfrm>
            <a:prstGeom prst="rect">
              <a:avLst/>
            </a:prstGeom>
          </p:spPr>
        </p:pic>
        <p:grpSp>
          <p:nvGrpSpPr>
            <p:cNvPr id="5" name="Group 4">
              <a:extLst>
                <a:ext uri="{FF2B5EF4-FFF2-40B4-BE49-F238E27FC236}">
                  <a16:creationId xmlns:a16="http://schemas.microsoft.com/office/drawing/2014/main" id="{EEB1B9BC-05ED-46F9-A418-BD482BF811A0}"/>
                </a:ext>
              </a:extLst>
            </p:cNvPr>
            <p:cNvGrpSpPr/>
            <p:nvPr/>
          </p:nvGrpSpPr>
          <p:grpSpPr>
            <a:xfrm>
              <a:off x="3320951" y="4999621"/>
              <a:ext cx="7642760" cy="764281"/>
              <a:chOff x="3320951" y="4999621"/>
              <a:chExt cx="7642760" cy="764281"/>
            </a:xfrm>
          </p:grpSpPr>
          <p:sp>
            <p:nvSpPr>
              <p:cNvPr id="23" name="Rectangle 22">
                <a:extLst>
                  <a:ext uri="{FF2B5EF4-FFF2-40B4-BE49-F238E27FC236}">
                    <a16:creationId xmlns:a16="http://schemas.microsoft.com/office/drawing/2014/main" id="{060E17CC-FF62-476E-929B-D29403D43698}"/>
                  </a:ext>
                </a:extLst>
              </p:cNvPr>
              <p:cNvSpPr/>
              <p:nvPr/>
            </p:nvSpPr>
            <p:spPr>
              <a:xfrm>
                <a:off x="4069302" y="5338549"/>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Gender</a:t>
                </a:r>
              </a:p>
            </p:txBody>
          </p:sp>
          <p:sp>
            <p:nvSpPr>
              <p:cNvPr id="24" name="Rectangle 23">
                <a:extLst>
                  <a:ext uri="{FF2B5EF4-FFF2-40B4-BE49-F238E27FC236}">
                    <a16:creationId xmlns:a16="http://schemas.microsoft.com/office/drawing/2014/main" id="{C1FD8720-3060-4443-AAA9-412B932F1795}"/>
                  </a:ext>
                </a:extLst>
              </p:cNvPr>
              <p:cNvSpPr/>
              <p:nvPr/>
            </p:nvSpPr>
            <p:spPr>
              <a:xfrm>
                <a:off x="3320951" y="5040565"/>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Age</a:t>
                </a:r>
              </a:p>
            </p:txBody>
          </p:sp>
          <p:sp>
            <p:nvSpPr>
              <p:cNvPr id="25" name="Rectangle 24">
                <a:extLst>
                  <a:ext uri="{FF2B5EF4-FFF2-40B4-BE49-F238E27FC236}">
                    <a16:creationId xmlns:a16="http://schemas.microsoft.com/office/drawing/2014/main" id="{B7E4EB05-FED2-4018-AA3F-9152C6857C35}"/>
                  </a:ext>
                </a:extLst>
              </p:cNvPr>
              <p:cNvSpPr/>
              <p:nvPr/>
            </p:nvSpPr>
            <p:spPr>
              <a:xfrm>
                <a:off x="4808562" y="4999622"/>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Infection</a:t>
                </a:r>
              </a:p>
            </p:txBody>
          </p:sp>
          <p:sp>
            <p:nvSpPr>
              <p:cNvPr id="26" name="Rectangle 25">
                <a:extLst>
                  <a:ext uri="{FF2B5EF4-FFF2-40B4-BE49-F238E27FC236}">
                    <a16:creationId xmlns:a16="http://schemas.microsoft.com/office/drawing/2014/main" id="{C754939E-EF60-4238-8D59-909BE9B53E6C}"/>
                  </a:ext>
                </a:extLst>
              </p:cNvPr>
              <p:cNvSpPr/>
              <p:nvPr/>
            </p:nvSpPr>
            <p:spPr>
              <a:xfrm>
                <a:off x="5654726" y="5327173"/>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Cardiovascular</a:t>
                </a:r>
              </a:p>
            </p:txBody>
          </p:sp>
          <p:sp>
            <p:nvSpPr>
              <p:cNvPr id="27" name="Rectangle 26">
                <a:extLst>
                  <a:ext uri="{FF2B5EF4-FFF2-40B4-BE49-F238E27FC236}">
                    <a16:creationId xmlns:a16="http://schemas.microsoft.com/office/drawing/2014/main" id="{DE950BDC-AE7D-47C7-AF17-624721CA854C}"/>
                  </a:ext>
                </a:extLst>
              </p:cNvPr>
              <p:cNvSpPr/>
              <p:nvPr/>
            </p:nvSpPr>
            <p:spPr>
              <a:xfrm>
                <a:off x="6457661" y="4999621"/>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Blood</a:t>
                </a:r>
              </a:p>
            </p:txBody>
          </p:sp>
          <p:sp>
            <p:nvSpPr>
              <p:cNvPr id="28" name="Rectangle 27">
                <a:extLst>
                  <a:ext uri="{FF2B5EF4-FFF2-40B4-BE49-F238E27FC236}">
                    <a16:creationId xmlns:a16="http://schemas.microsoft.com/office/drawing/2014/main" id="{85EC4C4E-7DEA-4CAA-BE4E-B79791DEF00B}"/>
                  </a:ext>
                </a:extLst>
              </p:cNvPr>
              <p:cNvSpPr/>
              <p:nvPr/>
            </p:nvSpPr>
            <p:spPr>
              <a:xfrm>
                <a:off x="7251514" y="5299877"/>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Hormones</a:t>
                </a:r>
              </a:p>
            </p:txBody>
          </p:sp>
          <p:sp>
            <p:nvSpPr>
              <p:cNvPr id="29" name="Rectangle 28">
                <a:extLst>
                  <a:ext uri="{FF2B5EF4-FFF2-40B4-BE49-F238E27FC236}">
                    <a16:creationId xmlns:a16="http://schemas.microsoft.com/office/drawing/2014/main" id="{8A222F3B-077B-4208-B37D-A3D8C8E460BC}"/>
                  </a:ext>
                </a:extLst>
              </p:cNvPr>
              <p:cNvSpPr/>
              <p:nvPr/>
            </p:nvSpPr>
            <p:spPr>
              <a:xfrm>
                <a:off x="8070382" y="5040566"/>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Cancers</a:t>
                </a:r>
              </a:p>
            </p:txBody>
          </p:sp>
          <p:sp>
            <p:nvSpPr>
              <p:cNvPr id="30" name="Rectangle 29">
                <a:extLst>
                  <a:ext uri="{FF2B5EF4-FFF2-40B4-BE49-F238E27FC236}">
                    <a16:creationId xmlns:a16="http://schemas.microsoft.com/office/drawing/2014/main" id="{0C26EFE9-44DA-449C-A95C-1A30742F0FC5}"/>
                  </a:ext>
                </a:extLst>
              </p:cNvPr>
              <p:cNvSpPr/>
              <p:nvPr/>
            </p:nvSpPr>
            <p:spPr>
              <a:xfrm>
                <a:off x="8875600" y="5354469"/>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Social</a:t>
                </a:r>
              </a:p>
            </p:txBody>
          </p:sp>
          <p:sp>
            <p:nvSpPr>
              <p:cNvPr id="32" name="Rectangle 31">
                <a:extLst>
                  <a:ext uri="{FF2B5EF4-FFF2-40B4-BE49-F238E27FC236}">
                    <a16:creationId xmlns:a16="http://schemas.microsoft.com/office/drawing/2014/main" id="{82E2DBC0-94E9-451B-BFC9-A45BB0B4A235}"/>
                  </a:ext>
                </a:extLst>
              </p:cNvPr>
              <p:cNvSpPr/>
              <p:nvPr/>
            </p:nvSpPr>
            <p:spPr>
              <a:xfrm>
                <a:off x="9653526" y="5054218"/>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Other</a:t>
                </a:r>
              </a:p>
            </p:txBody>
          </p:sp>
        </p:grpSp>
      </p:grpSp>
    </p:spTree>
    <p:extLst>
      <p:ext uri="{BB962C8B-B14F-4D97-AF65-F5344CB8AC3E}">
        <p14:creationId xmlns:p14="http://schemas.microsoft.com/office/powerpoint/2010/main" val="291057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BB059AE5-76FD-412A-8EB9-EAD46296A5A2}"/>
              </a:ext>
            </a:extLst>
          </p:cNvPr>
          <p:cNvSpPr/>
          <p:nvPr/>
        </p:nvSpPr>
        <p:spPr>
          <a:xfrm>
            <a:off x="4831310" y="4954136"/>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solidFill>
              </a:rPr>
              <a:t>Infection</a:t>
            </a:r>
          </a:p>
        </p:txBody>
      </p:sp>
      <p:grpSp>
        <p:nvGrpSpPr>
          <p:cNvPr id="6" name="Group 5">
            <a:extLst>
              <a:ext uri="{FF2B5EF4-FFF2-40B4-BE49-F238E27FC236}">
                <a16:creationId xmlns:a16="http://schemas.microsoft.com/office/drawing/2014/main" id="{C594B21D-7B24-41CC-A96C-A3A94E23D364}"/>
              </a:ext>
            </a:extLst>
          </p:cNvPr>
          <p:cNvGrpSpPr/>
          <p:nvPr/>
        </p:nvGrpSpPr>
        <p:grpSpPr>
          <a:xfrm>
            <a:off x="955341" y="-109182"/>
            <a:ext cx="10181232" cy="7060435"/>
            <a:chOff x="1924335" y="-2307053"/>
            <a:chExt cx="10385946" cy="8483921"/>
          </a:xfrm>
        </p:grpSpPr>
        <p:pic>
          <p:nvPicPr>
            <p:cNvPr id="4" name="Picture 3">
              <a:extLst>
                <a:ext uri="{FF2B5EF4-FFF2-40B4-BE49-F238E27FC236}">
                  <a16:creationId xmlns:a16="http://schemas.microsoft.com/office/drawing/2014/main" id="{87C4B53A-3E9F-4B05-95C7-2DE4ACC7BEAB}"/>
                </a:ext>
              </a:extLst>
            </p:cNvPr>
            <p:cNvPicPr>
              <a:picLocks noChangeAspect="1"/>
            </p:cNvPicPr>
            <p:nvPr/>
          </p:nvPicPr>
          <p:blipFill rotWithShape="1">
            <a:blip r:embed="rId3"/>
            <a:srcRect l="31791" t="20417" r="17724" b="6268"/>
            <a:stretch/>
          </p:blipFill>
          <p:spPr>
            <a:xfrm>
              <a:off x="1924335" y="-2307053"/>
              <a:ext cx="10385946" cy="8483921"/>
            </a:xfrm>
            <a:prstGeom prst="rect">
              <a:avLst/>
            </a:prstGeom>
          </p:spPr>
        </p:pic>
        <p:grpSp>
          <p:nvGrpSpPr>
            <p:cNvPr id="5" name="Group 4">
              <a:extLst>
                <a:ext uri="{FF2B5EF4-FFF2-40B4-BE49-F238E27FC236}">
                  <a16:creationId xmlns:a16="http://schemas.microsoft.com/office/drawing/2014/main" id="{EEB1B9BC-05ED-46F9-A418-BD482BF811A0}"/>
                </a:ext>
              </a:extLst>
            </p:cNvPr>
            <p:cNvGrpSpPr/>
            <p:nvPr/>
          </p:nvGrpSpPr>
          <p:grpSpPr>
            <a:xfrm>
              <a:off x="3320951" y="4999621"/>
              <a:ext cx="7642760" cy="764281"/>
              <a:chOff x="3320951" y="4999621"/>
              <a:chExt cx="7642760" cy="764281"/>
            </a:xfrm>
          </p:grpSpPr>
          <p:sp>
            <p:nvSpPr>
              <p:cNvPr id="23" name="Rectangle 22">
                <a:extLst>
                  <a:ext uri="{FF2B5EF4-FFF2-40B4-BE49-F238E27FC236}">
                    <a16:creationId xmlns:a16="http://schemas.microsoft.com/office/drawing/2014/main" id="{060E17CC-FF62-476E-929B-D29403D43698}"/>
                  </a:ext>
                </a:extLst>
              </p:cNvPr>
              <p:cNvSpPr/>
              <p:nvPr/>
            </p:nvSpPr>
            <p:spPr>
              <a:xfrm>
                <a:off x="4069302" y="5338549"/>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Gender</a:t>
                </a:r>
              </a:p>
            </p:txBody>
          </p:sp>
          <p:sp>
            <p:nvSpPr>
              <p:cNvPr id="24" name="Rectangle 23">
                <a:extLst>
                  <a:ext uri="{FF2B5EF4-FFF2-40B4-BE49-F238E27FC236}">
                    <a16:creationId xmlns:a16="http://schemas.microsoft.com/office/drawing/2014/main" id="{C1FD8720-3060-4443-AAA9-412B932F1795}"/>
                  </a:ext>
                </a:extLst>
              </p:cNvPr>
              <p:cNvSpPr/>
              <p:nvPr/>
            </p:nvSpPr>
            <p:spPr>
              <a:xfrm>
                <a:off x="3320951" y="5040565"/>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Age</a:t>
                </a:r>
              </a:p>
            </p:txBody>
          </p:sp>
          <p:sp>
            <p:nvSpPr>
              <p:cNvPr id="25" name="Rectangle 24">
                <a:extLst>
                  <a:ext uri="{FF2B5EF4-FFF2-40B4-BE49-F238E27FC236}">
                    <a16:creationId xmlns:a16="http://schemas.microsoft.com/office/drawing/2014/main" id="{B7E4EB05-FED2-4018-AA3F-9152C6857C35}"/>
                  </a:ext>
                </a:extLst>
              </p:cNvPr>
              <p:cNvSpPr/>
              <p:nvPr/>
            </p:nvSpPr>
            <p:spPr>
              <a:xfrm>
                <a:off x="4808562" y="4999622"/>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Infection</a:t>
                </a:r>
              </a:p>
            </p:txBody>
          </p:sp>
          <p:sp>
            <p:nvSpPr>
              <p:cNvPr id="26" name="Rectangle 25">
                <a:extLst>
                  <a:ext uri="{FF2B5EF4-FFF2-40B4-BE49-F238E27FC236}">
                    <a16:creationId xmlns:a16="http://schemas.microsoft.com/office/drawing/2014/main" id="{C754939E-EF60-4238-8D59-909BE9B53E6C}"/>
                  </a:ext>
                </a:extLst>
              </p:cNvPr>
              <p:cNvSpPr/>
              <p:nvPr/>
            </p:nvSpPr>
            <p:spPr>
              <a:xfrm>
                <a:off x="5654726" y="5327173"/>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Cardiovascular</a:t>
                </a:r>
              </a:p>
            </p:txBody>
          </p:sp>
          <p:sp>
            <p:nvSpPr>
              <p:cNvPr id="27" name="Rectangle 26">
                <a:extLst>
                  <a:ext uri="{FF2B5EF4-FFF2-40B4-BE49-F238E27FC236}">
                    <a16:creationId xmlns:a16="http://schemas.microsoft.com/office/drawing/2014/main" id="{DE950BDC-AE7D-47C7-AF17-624721CA854C}"/>
                  </a:ext>
                </a:extLst>
              </p:cNvPr>
              <p:cNvSpPr/>
              <p:nvPr/>
            </p:nvSpPr>
            <p:spPr>
              <a:xfrm>
                <a:off x="6457661" y="4999621"/>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Blood</a:t>
                </a:r>
              </a:p>
            </p:txBody>
          </p:sp>
          <p:sp>
            <p:nvSpPr>
              <p:cNvPr id="28" name="Rectangle 27">
                <a:extLst>
                  <a:ext uri="{FF2B5EF4-FFF2-40B4-BE49-F238E27FC236}">
                    <a16:creationId xmlns:a16="http://schemas.microsoft.com/office/drawing/2014/main" id="{85EC4C4E-7DEA-4CAA-BE4E-B79791DEF00B}"/>
                  </a:ext>
                </a:extLst>
              </p:cNvPr>
              <p:cNvSpPr/>
              <p:nvPr/>
            </p:nvSpPr>
            <p:spPr>
              <a:xfrm>
                <a:off x="7251514" y="5299877"/>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Hormones</a:t>
                </a:r>
              </a:p>
            </p:txBody>
          </p:sp>
          <p:sp>
            <p:nvSpPr>
              <p:cNvPr id="29" name="Rectangle 28">
                <a:extLst>
                  <a:ext uri="{FF2B5EF4-FFF2-40B4-BE49-F238E27FC236}">
                    <a16:creationId xmlns:a16="http://schemas.microsoft.com/office/drawing/2014/main" id="{8A222F3B-077B-4208-B37D-A3D8C8E460BC}"/>
                  </a:ext>
                </a:extLst>
              </p:cNvPr>
              <p:cNvSpPr/>
              <p:nvPr/>
            </p:nvSpPr>
            <p:spPr>
              <a:xfrm>
                <a:off x="8070382" y="5040566"/>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Cancers</a:t>
                </a:r>
              </a:p>
            </p:txBody>
          </p:sp>
          <p:sp>
            <p:nvSpPr>
              <p:cNvPr id="30" name="Rectangle 29">
                <a:extLst>
                  <a:ext uri="{FF2B5EF4-FFF2-40B4-BE49-F238E27FC236}">
                    <a16:creationId xmlns:a16="http://schemas.microsoft.com/office/drawing/2014/main" id="{0C26EFE9-44DA-449C-A95C-1A30742F0FC5}"/>
                  </a:ext>
                </a:extLst>
              </p:cNvPr>
              <p:cNvSpPr/>
              <p:nvPr/>
            </p:nvSpPr>
            <p:spPr>
              <a:xfrm>
                <a:off x="8875600" y="5354469"/>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Social</a:t>
                </a:r>
              </a:p>
            </p:txBody>
          </p:sp>
          <p:sp>
            <p:nvSpPr>
              <p:cNvPr id="32" name="Rectangle 31">
                <a:extLst>
                  <a:ext uri="{FF2B5EF4-FFF2-40B4-BE49-F238E27FC236}">
                    <a16:creationId xmlns:a16="http://schemas.microsoft.com/office/drawing/2014/main" id="{82E2DBC0-94E9-451B-BFC9-A45BB0B4A235}"/>
                  </a:ext>
                </a:extLst>
              </p:cNvPr>
              <p:cNvSpPr/>
              <p:nvPr/>
            </p:nvSpPr>
            <p:spPr>
              <a:xfrm>
                <a:off x="9653526" y="5054218"/>
                <a:ext cx="1310185" cy="409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Other</a:t>
                </a:r>
              </a:p>
            </p:txBody>
          </p:sp>
        </p:grpSp>
      </p:grpSp>
      <p:sp>
        <p:nvSpPr>
          <p:cNvPr id="45" name="Rectangle 44">
            <a:extLst>
              <a:ext uri="{FF2B5EF4-FFF2-40B4-BE49-F238E27FC236}">
                <a16:creationId xmlns:a16="http://schemas.microsoft.com/office/drawing/2014/main" id="{39C921F3-E20C-409F-A24C-0DBD5E9674C9}"/>
              </a:ext>
            </a:extLst>
          </p:cNvPr>
          <p:cNvSpPr/>
          <p:nvPr/>
        </p:nvSpPr>
        <p:spPr>
          <a:xfrm>
            <a:off x="1310185" y="559558"/>
            <a:ext cx="6646460" cy="173326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Combinations of indicators show patterns of missing</a:t>
            </a:r>
          </a:p>
        </p:txBody>
      </p:sp>
    </p:spTree>
    <p:extLst>
      <p:ext uri="{BB962C8B-B14F-4D97-AF65-F5344CB8AC3E}">
        <p14:creationId xmlns:p14="http://schemas.microsoft.com/office/powerpoint/2010/main" val="167515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99876-BDE6-4227-A992-BBE41FB7831D}"/>
              </a:ext>
            </a:extLst>
          </p:cNvPr>
          <p:cNvSpPr/>
          <p:nvPr/>
        </p:nvSpPr>
        <p:spPr>
          <a:xfrm>
            <a:off x="2906973" y="1736677"/>
            <a:ext cx="6646460" cy="1733266"/>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5.65% of variation of diabetes explained by missing information</a:t>
            </a:r>
          </a:p>
        </p:txBody>
      </p:sp>
    </p:spTree>
    <p:extLst>
      <p:ext uri="{BB962C8B-B14F-4D97-AF65-F5344CB8AC3E}">
        <p14:creationId xmlns:p14="http://schemas.microsoft.com/office/powerpoint/2010/main" val="171730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rgbClr val="FF0000"/>
                </a:solidFill>
              </a:rPr>
              <a:t>Patterns of missing information is informative</a:t>
            </a:r>
          </a:p>
        </p:txBody>
      </p:sp>
    </p:spTree>
    <p:extLst>
      <p:ext uri="{BB962C8B-B14F-4D97-AF65-F5344CB8AC3E}">
        <p14:creationId xmlns:p14="http://schemas.microsoft.com/office/powerpoint/2010/main" val="25642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1066077" y="2586643"/>
            <a:ext cx="10174901" cy="1200329"/>
          </a:xfrm>
          <a:prstGeom prst="rect">
            <a:avLst/>
          </a:prstGeom>
        </p:spPr>
        <p:txBody>
          <a:bodyPr wrap="none">
            <a:spAutoFit/>
          </a:bodyPr>
          <a:lstStyle/>
          <a:p>
            <a:r>
              <a:rPr lang="en-US" sz="7200" b="1" dirty="0"/>
              <a:t>Purpose of Missing Values</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4496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228600"/>
            <a:ext cx="8484759" cy="2308324"/>
          </a:xfrm>
          <a:prstGeom prst="rect">
            <a:avLst/>
          </a:prstGeom>
        </p:spPr>
        <p:txBody>
          <a:bodyPr wrap="none">
            <a:spAutoFit/>
          </a:bodyPr>
          <a:lstStyle/>
          <a:p>
            <a:r>
              <a:rPr lang="en-US" sz="7200" b="1" dirty="0">
                <a:solidFill>
                  <a:srgbClr val="FF0000"/>
                </a:solidFill>
              </a:rPr>
              <a:t>Variables: </a:t>
            </a:r>
            <a:r>
              <a:rPr lang="en-US" sz="7200" b="1" dirty="0"/>
              <a:t>Missing at </a:t>
            </a:r>
          </a:p>
          <a:p>
            <a:r>
              <a:rPr lang="en-US" sz="7200" b="1" dirty="0"/>
              <a:t>Random</a:t>
            </a:r>
            <a:endParaRPr lang="en-US" sz="7200" b="1" dirty="0">
              <a:solidFill>
                <a:schemeClr val="tx2"/>
              </a:solidFill>
            </a:endParaRPr>
          </a:p>
        </p:txBody>
      </p:sp>
    </p:spTree>
    <p:extLst>
      <p:ext uri="{BB962C8B-B14F-4D97-AF65-F5344CB8AC3E}">
        <p14:creationId xmlns:p14="http://schemas.microsoft.com/office/powerpoint/2010/main" val="302360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228600"/>
            <a:ext cx="9909829" cy="2308324"/>
          </a:xfrm>
          <a:prstGeom prst="rect">
            <a:avLst/>
          </a:prstGeom>
        </p:spPr>
        <p:txBody>
          <a:bodyPr wrap="none">
            <a:spAutoFit/>
          </a:bodyPr>
          <a:lstStyle/>
          <a:p>
            <a:r>
              <a:rPr lang="en-US" sz="7200" b="1" dirty="0">
                <a:solidFill>
                  <a:srgbClr val="FF0000"/>
                </a:solidFill>
              </a:rPr>
              <a:t>Variables: </a:t>
            </a:r>
            <a:r>
              <a:rPr lang="en-US" sz="7200" b="1" dirty="0"/>
              <a:t>Not Missing at </a:t>
            </a:r>
          </a:p>
          <a:p>
            <a:r>
              <a:rPr lang="en-US" sz="7200" b="1" dirty="0"/>
              <a:t>Random</a:t>
            </a:r>
            <a:endParaRPr lang="en-US" sz="7200" b="1" dirty="0">
              <a:solidFill>
                <a:schemeClr val="tx2"/>
              </a:solidFill>
            </a:endParaRPr>
          </a:p>
        </p:txBody>
      </p:sp>
    </p:spTree>
    <p:extLst>
      <p:ext uri="{BB962C8B-B14F-4D97-AF65-F5344CB8AC3E}">
        <p14:creationId xmlns:p14="http://schemas.microsoft.com/office/powerpoint/2010/main" val="134592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804820" y="1085851"/>
            <a:ext cx="11858439" cy="2308324"/>
          </a:xfrm>
          <a:prstGeom prst="rect">
            <a:avLst/>
          </a:prstGeom>
        </p:spPr>
        <p:txBody>
          <a:bodyPr wrap="none">
            <a:spAutoFit/>
          </a:bodyPr>
          <a:lstStyle/>
          <a:p>
            <a:r>
              <a:rPr lang="en-US" sz="7200" b="1" dirty="0"/>
              <a:t>BP in ER increase risk of </a:t>
            </a:r>
          </a:p>
          <a:p>
            <a:r>
              <a:rPr lang="en-US" sz="7200" b="1" dirty="0"/>
              <a:t>mortality (e.g., Shock, Arrest)</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B5ACF5E4-49A2-4011-8CAB-CD432D31277B}"/>
              </a:ext>
            </a:extLst>
          </p:cNvPr>
          <p:cNvPicPr>
            <a:picLocks noChangeAspect="1"/>
          </p:cNvPicPr>
          <p:nvPr/>
        </p:nvPicPr>
        <p:blipFill rotWithShape="1">
          <a:blip r:embed="rId3"/>
          <a:srcRect l="10000" t="36806" r="33810" b="28889"/>
          <a:stretch/>
        </p:blipFill>
        <p:spPr>
          <a:xfrm>
            <a:off x="2670628" y="3774780"/>
            <a:ext cx="6850743" cy="2352675"/>
          </a:xfrm>
          <a:prstGeom prst="rect">
            <a:avLst/>
          </a:prstGeom>
        </p:spPr>
      </p:pic>
    </p:spTree>
    <p:extLst>
      <p:ext uri="{BB962C8B-B14F-4D97-AF65-F5344CB8AC3E}">
        <p14:creationId xmlns:p14="http://schemas.microsoft.com/office/powerpoint/2010/main" val="247201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804820" y="1085851"/>
            <a:ext cx="11156900" cy="2308324"/>
          </a:xfrm>
          <a:prstGeom prst="rect">
            <a:avLst/>
          </a:prstGeom>
        </p:spPr>
        <p:txBody>
          <a:bodyPr wrap="none">
            <a:spAutoFit/>
          </a:bodyPr>
          <a:lstStyle/>
          <a:p>
            <a:r>
              <a:rPr lang="en-US" sz="7200" b="1" dirty="0"/>
              <a:t>Why would missing BP in ER </a:t>
            </a:r>
          </a:p>
          <a:p>
            <a:r>
              <a:rPr lang="en-US" sz="7200" b="1" dirty="0"/>
              <a:t>increase risk of mortality?</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pic>
        <p:nvPicPr>
          <p:cNvPr id="4" name="Picture 3">
            <a:extLst>
              <a:ext uri="{FF2B5EF4-FFF2-40B4-BE49-F238E27FC236}">
                <a16:creationId xmlns:a16="http://schemas.microsoft.com/office/drawing/2014/main" id="{B5ACF5E4-49A2-4011-8CAB-CD432D31277B}"/>
              </a:ext>
            </a:extLst>
          </p:cNvPr>
          <p:cNvPicPr>
            <a:picLocks noChangeAspect="1"/>
          </p:cNvPicPr>
          <p:nvPr/>
        </p:nvPicPr>
        <p:blipFill rotWithShape="1">
          <a:blip r:embed="rId3"/>
          <a:srcRect l="10000" t="36806" r="33810" b="28889"/>
          <a:stretch/>
        </p:blipFill>
        <p:spPr>
          <a:xfrm>
            <a:off x="2670628" y="3774780"/>
            <a:ext cx="6850743" cy="2352675"/>
          </a:xfrm>
          <a:prstGeom prst="rect">
            <a:avLst/>
          </a:prstGeom>
        </p:spPr>
      </p:pic>
      <p:sp>
        <p:nvSpPr>
          <p:cNvPr id="25" name="Rectangle 24">
            <a:extLst>
              <a:ext uri="{FF2B5EF4-FFF2-40B4-BE49-F238E27FC236}">
                <a16:creationId xmlns:a16="http://schemas.microsoft.com/office/drawing/2014/main" id="{894E0BBA-6EF4-4FCC-81FD-3B47BC8DE4BC}"/>
              </a:ext>
            </a:extLst>
          </p:cNvPr>
          <p:cNvSpPr/>
          <p:nvPr/>
        </p:nvSpPr>
        <p:spPr>
          <a:xfrm>
            <a:off x="4339988" y="24106"/>
            <a:ext cx="3794078" cy="1364765"/>
          </a:xfrm>
          <a:prstGeom prst="rect">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Not Missing at Random</a:t>
            </a:r>
          </a:p>
        </p:txBody>
      </p:sp>
    </p:spTree>
    <p:extLst>
      <p:ext uri="{BB962C8B-B14F-4D97-AF65-F5344CB8AC3E}">
        <p14:creationId xmlns:p14="http://schemas.microsoft.com/office/powerpoint/2010/main" val="368205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804820" y="1085851"/>
            <a:ext cx="11635749" cy="4524315"/>
          </a:xfrm>
          <a:prstGeom prst="rect">
            <a:avLst/>
          </a:prstGeom>
        </p:spPr>
        <p:txBody>
          <a:bodyPr wrap="none">
            <a:spAutoFit/>
          </a:bodyPr>
          <a:lstStyle/>
          <a:p>
            <a:r>
              <a:rPr lang="en-US" sz="7200" b="1" dirty="0"/>
              <a:t>How would you estimate</a:t>
            </a:r>
          </a:p>
          <a:p>
            <a:r>
              <a:rPr lang="en-US" sz="7200" b="1" dirty="0"/>
              <a:t>missing values? What are </a:t>
            </a:r>
          </a:p>
          <a:p>
            <a:r>
              <a:rPr lang="en-US" sz="7200" b="1" dirty="0"/>
              <a:t>your ideas or what you have </a:t>
            </a:r>
          </a:p>
          <a:p>
            <a:r>
              <a:rPr lang="en-US" sz="7200" b="1" dirty="0"/>
              <a:t>seen in literature?</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6687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503415E-C1AB-4FA5-A4A5-B51049494500}"/>
              </a:ext>
            </a:extLst>
          </p:cNvPr>
          <p:cNvGrpSpPr/>
          <p:nvPr/>
        </p:nvGrpSpPr>
        <p:grpSpPr>
          <a:xfrm>
            <a:off x="790007" y="504967"/>
            <a:ext cx="11059232" cy="5568285"/>
            <a:chOff x="790007" y="504967"/>
            <a:chExt cx="11059232" cy="5568285"/>
          </a:xfrm>
        </p:grpSpPr>
        <p:pic>
          <p:nvPicPr>
            <p:cNvPr id="3" name="Picture 2">
              <a:extLst>
                <a:ext uri="{FF2B5EF4-FFF2-40B4-BE49-F238E27FC236}">
                  <a16:creationId xmlns:a16="http://schemas.microsoft.com/office/drawing/2014/main" id="{6176F0A4-7F1B-4F17-9CEE-BEBE427E15C2}"/>
                </a:ext>
              </a:extLst>
            </p:cNvPr>
            <p:cNvPicPr>
              <a:picLocks noChangeAspect="1"/>
            </p:cNvPicPr>
            <p:nvPr/>
          </p:nvPicPr>
          <p:blipFill>
            <a:blip r:embed="rId3"/>
            <a:stretch>
              <a:fillRect/>
            </a:stretch>
          </p:blipFill>
          <p:spPr>
            <a:xfrm>
              <a:off x="790007" y="504967"/>
              <a:ext cx="11059232" cy="5568285"/>
            </a:xfrm>
            <a:prstGeom prst="rect">
              <a:avLst/>
            </a:prstGeom>
          </p:spPr>
        </p:pic>
        <p:sp>
          <p:nvSpPr>
            <p:cNvPr id="2" name="Rectangle 1">
              <a:extLst>
                <a:ext uri="{FF2B5EF4-FFF2-40B4-BE49-F238E27FC236}">
                  <a16:creationId xmlns:a16="http://schemas.microsoft.com/office/drawing/2014/main" id="{1214E386-9EDF-4627-80AA-B2F460D83663}"/>
                </a:ext>
              </a:extLst>
            </p:cNvPr>
            <p:cNvSpPr/>
            <p:nvPr/>
          </p:nvSpPr>
          <p:spPr>
            <a:xfrm>
              <a:off x="928048" y="2511188"/>
              <a:ext cx="1228298" cy="586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BA1FE1-A70B-426F-9ECC-CEBD64D4E20E}"/>
                </a:ext>
              </a:extLst>
            </p:cNvPr>
            <p:cNvSpPr/>
            <p:nvPr/>
          </p:nvSpPr>
          <p:spPr>
            <a:xfrm>
              <a:off x="1148688" y="3318684"/>
              <a:ext cx="1228298" cy="586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grpSp>
    </p:spTree>
    <p:extLst>
      <p:ext uri="{BB962C8B-B14F-4D97-AF65-F5344CB8AC3E}">
        <p14:creationId xmlns:p14="http://schemas.microsoft.com/office/powerpoint/2010/main" val="15537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688441" y="228600"/>
            <a:ext cx="9053440" cy="1200329"/>
          </a:xfrm>
          <a:prstGeom prst="rect">
            <a:avLst/>
          </a:prstGeom>
        </p:spPr>
        <p:txBody>
          <a:bodyPr wrap="none">
            <a:spAutoFit/>
          </a:bodyPr>
          <a:lstStyle/>
          <a:p>
            <a:r>
              <a:rPr lang="en-US" sz="7200" b="1" dirty="0">
                <a:solidFill>
                  <a:srgbClr val="FF0000"/>
                </a:solidFill>
              </a:rPr>
              <a:t>Pattern of Missingness </a:t>
            </a:r>
          </a:p>
        </p:txBody>
      </p:sp>
      <p:sp>
        <p:nvSpPr>
          <p:cNvPr id="22" name="TextBox 21">
            <a:extLst>
              <a:ext uri="{FF2B5EF4-FFF2-40B4-BE49-F238E27FC236}">
                <a16:creationId xmlns:a16="http://schemas.microsoft.com/office/drawing/2014/main" id="{E2CC752F-261F-48A0-9469-1937159F7DEA}"/>
              </a:ext>
            </a:extLst>
          </p:cNvPr>
          <p:cNvSpPr txBox="1"/>
          <p:nvPr/>
        </p:nvSpPr>
        <p:spPr>
          <a:xfrm>
            <a:off x="822277" y="1816585"/>
            <a:ext cx="10423478" cy="3416320"/>
          </a:xfrm>
          <a:prstGeom prst="rect">
            <a:avLst/>
          </a:prstGeom>
          <a:noFill/>
        </p:spPr>
        <p:txBody>
          <a:bodyPr wrap="square">
            <a:spAutoFit/>
          </a:bodyPr>
          <a:lstStyle/>
          <a:p>
            <a:pPr marL="342900" indent="-342900">
              <a:buFont typeface="+mj-lt"/>
              <a:buAutoNum type="arabicPeriod"/>
            </a:pPr>
            <a:r>
              <a:rPr lang="en-US" sz="3600" b="1" dirty="0"/>
              <a:t> Create Indicators </a:t>
            </a:r>
          </a:p>
          <a:p>
            <a:pPr marL="342900" indent="-342900">
              <a:buFont typeface="+mj-lt"/>
              <a:buAutoNum type="arabicPeriod"/>
            </a:pPr>
            <a:r>
              <a:rPr lang="en-US" sz="3600" b="1" dirty="0"/>
              <a:t> Set missing values to 0</a:t>
            </a:r>
          </a:p>
          <a:p>
            <a:pPr marL="342900" indent="-342900">
              <a:buFont typeface="+mj-lt"/>
              <a:buAutoNum type="arabicPeriod"/>
            </a:pPr>
            <a:r>
              <a:rPr lang="en-US" sz="3600" b="1" dirty="0"/>
              <a:t> Regress on indicators</a:t>
            </a:r>
          </a:p>
          <a:p>
            <a:pPr marL="342900" indent="-342900">
              <a:buFont typeface="+mj-lt"/>
              <a:buAutoNum type="arabicPeriod"/>
            </a:pPr>
            <a:r>
              <a:rPr lang="en-US" sz="3600" b="1" dirty="0"/>
              <a:t> Adjust regression by using indicators</a:t>
            </a:r>
          </a:p>
          <a:p>
            <a:pPr marL="342900" indent="-342900">
              <a:buFont typeface="+mj-lt"/>
              <a:buAutoNum type="arabicPeriod"/>
            </a:pPr>
            <a:r>
              <a:rPr lang="en-US" sz="3600" b="1" dirty="0"/>
              <a:t> Use combination of indicators to adjust for pattern</a:t>
            </a:r>
          </a:p>
          <a:p>
            <a:endParaRPr lang="en-US" sz="3600" b="1" dirty="0">
              <a:solidFill>
                <a:schemeClr val="tx2"/>
              </a:solidFill>
            </a:endParaRPr>
          </a:p>
        </p:txBody>
      </p:sp>
    </p:spTree>
    <p:extLst>
      <p:ext uri="{BB962C8B-B14F-4D97-AF65-F5344CB8AC3E}">
        <p14:creationId xmlns:p14="http://schemas.microsoft.com/office/powerpoint/2010/main" val="1516833850"/>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9824</TotalTime>
  <Words>395</Words>
  <Application>Microsoft Office PowerPoint</Application>
  <PresentationFormat>Widescreen</PresentationFormat>
  <Paragraphs>72</Paragraphs>
  <Slides>17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Patterns of missing information is informative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285</cp:revision>
  <dcterms:created xsi:type="dcterms:W3CDTF">2017-05-23T16:09:18Z</dcterms:created>
  <dcterms:modified xsi:type="dcterms:W3CDTF">2023-10-23T19:54:14Z</dcterms:modified>
</cp:coreProperties>
</file>