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36"/>
  </p:notesMasterIdLst>
  <p:sldIdLst>
    <p:sldId id="268" r:id="rId2"/>
    <p:sldId id="451" r:id="rId3"/>
    <p:sldId id="453" r:id="rId4"/>
    <p:sldId id="458" r:id="rId5"/>
    <p:sldId id="468" r:id="rId6"/>
    <p:sldId id="459" r:id="rId7"/>
    <p:sldId id="454" r:id="rId8"/>
    <p:sldId id="469" r:id="rId9"/>
    <p:sldId id="455" r:id="rId10"/>
    <p:sldId id="467" r:id="rId11"/>
    <p:sldId id="460" r:id="rId12"/>
    <p:sldId id="456" r:id="rId13"/>
    <p:sldId id="457" r:id="rId14"/>
    <p:sldId id="461" r:id="rId15"/>
    <p:sldId id="462" r:id="rId16"/>
    <p:sldId id="463" r:id="rId17"/>
    <p:sldId id="470" r:id="rId18"/>
    <p:sldId id="464" r:id="rId19"/>
    <p:sldId id="466" r:id="rId20"/>
    <p:sldId id="256" r:id="rId21"/>
    <p:sldId id="471" r:id="rId22"/>
    <p:sldId id="257" r:id="rId23"/>
    <p:sldId id="266" r:id="rId24"/>
    <p:sldId id="258" r:id="rId25"/>
    <p:sldId id="259" r:id="rId26"/>
    <p:sldId id="263" r:id="rId27"/>
    <p:sldId id="260" r:id="rId28"/>
    <p:sldId id="261" r:id="rId29"/>
    <p:sldId id="262" r:id="rId30"/>
    <p:sldId id="264" r:id="rId31"/>
    <p:sldId id="265" r:id="rId32"/>
    <p:sldId id="472" r:id="rId33"/>
    <p:sldId id="387" r:id="rId34"/>
    <p:sldId id="46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99"/>
    <a:srgbClr val="FFCC33"/>
    <a:srgbClr val="00FFCC"/>
    <a:srgbClr val="00FF00"/>
    <a:srgbClr val="66FFCC"/>
    <a:srgbClr val="7D1219"/>
    <a:srgbClr val="006873"/>
    <a:srgbClr val="FFFF66"/>
    <a:srgbClr val="006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85"/>
    <p:restoredTop sz="78052" autoAdjust="0"/>
  </p:normalViewPr>
  <p:slideViewPr>
    <p:cSldViewPr snapToGrid="0" snapToObjects="1">
      <p:cViewPr varScale="1">
        <p:scale>
          <a:sx n="51" d="100"/>
          <a:sy n="51" d="100"/>
        </p:scale>
        <p:origin x="1020" y="4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pPr/>
              <a:t>3/17/2025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pPr/>
              <a:t>‹#›</a:t>
            </a:fld>
            <a:endParaRPr lang="en-US" dirty="0"/>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dirty="0"/>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 AI will suggest detailed text explaining the concept.  It will provide examples and exercises.  Modify its suggestions if you need to.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10</a:t>
            </a:fld>
            <a:endParaRPr lang="en-US" dirty="0">
              <a:cs typeface="Arial" charset="0"/>
            </a:endParaRPr>
          </a:p>
        </p:txBody>
      </p:sp>
    </p:spTree>
    <p:extLst>
      <p:ext uri="{BB962C8B-B14F-4D97-AF65-F5344CB8AC3E}">
        <p14:creationId xmlns:p14="http://schemas.microsoft.com/office/powerpoint/2010/main" val="452231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Create slides for the lecture notes. Use many slides to create a poor-man’s animation. Let the generated text guide the number of slides and the points made in the slides. Tell AI to make 1 point per slide.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11</a:t>
            </a:fld>
            <a:endParaRPr lang="en-US" dirty="0">
              <a:cs typeface="Arial" charset="0"/>
            </a:endParaRPr>
          </a:p>
        </p:txBody>
      </p:sp>
    </p:spTree>
    <p:extLst>
      <p:ext uri="{BB962C8B-B14F-4D97-AF65-F5344CB8AC3E}">
        <p14:creationId xmlns:p14="http://schemas.microsoft.com/office/powerpoint/2010/main" val="3830388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Ask AI to generate images for the slide. Be detailed.  Give instruction on style and content.  Here I told it to make a pencil drawing with professor putting out fires and graduate students running around</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12</a:t>
            </a:fld>
            <a:endParaRPr lang="en-US" dirty="0">
              <a:cs typeface="Arial" charset="0"/>
            </a:endParaRPr>
          </a:p>
        </p:txBody>
      </p:sp>
    </p:spTree>
    <p:extLst>
      <p:ext uri="{BB962C8B-B14F-4D97-AF65-F5344CB8AC3E}">
        <p14:creationId xmlns:p14="http://schemas.microsoft.com/office/powerpoint/2010/main" val="523384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Use text to speech technology to convert text, suggested by AI and improved by you, to script.   .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13</a:t>
            </a:fld>
            <a:endParaRPr lang="en-US" dirty="0">
              <a:cs typeface="Arial" charset="0"/>
            </a:endParaRPr>
          </a:p>
        </p:txBody>
      </p:sp>
    </p:spTree>
    <p:extLst>
      <p:ext uri="{BB962C8B-B14F-4D97-AF65-F5344CB8AC3E}">
        <p14:creationId xmlns:p14="http://schemas.microsoft.com/office/powerpoint/2010/main" val="1886786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You can do this by dragging and dropping your slides into a software such as: Heygen.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14</a:t>
            </a:fld>
            <a:endParaRPr lang="en-US" dirty="0">
              <a:cs typeface="Arial" charset="0"/>
            </a:endParaRPr>
          </a:p>
        </p:txBody>
      </p:sp>
    </p:spTree>
    <p:extLst>
      <p:ext uri="{BB962C8B-B14F-4D97-AF65-F5344CB8AC3E}">
        <p14:creationId xmlns:p14="http://schemas.microsoft.com/office/powerpoint/2010/main" val="938936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Add avatars. You can make your own Avatar or use AI generated avatars</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15</a:t>
            </a:fld>
            <a:endParaRPr lang="en-US" dirty="0">
              <a:cs typeface="Arial" charset="0"/>
            </a:endParaRPr>
          </a:p>
        </p:txBody>
      </p:sp>
    </p:spTree>
    <p:extLst>
      <p:ext uri="{BB962C8B-B14F-4D97-AF65-F5344CB8AC3E}">
        <p14:creationId xmlns:p14="http://schemas.microsoft.com/office/powerpoint/2010/main" val="3293913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Distribute the video through Canvas or other web sites.  Here all links with a star next to them were organized by AI.</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16</a:t>
            </a:fld>
            <a:endParaRPr lang="en-US" dirty="0">
              <a:cs typeface="Arial" charset="0"/>
            </a:endParaRPr>
          </a:p>
        </p:txBody>
      </p:sp>
    </p:spTree>
    <p:extLst>
      <p:ext uri="{BB962C8B-B14F-4D97-AF65-F5344CB8AC3E}">
        <p14:creationId xmlns:p14="http://schemas.microsoft.com/office/powerpoint/2010/main" val="2812873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 typical course may have in excess of 100 2 to 5 minute videos.</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17</a:t>
            </a:fld>
            <a:endParaRPr lang="en-US" dirty="0">
              <a:cs typeface="Arial" charset="0"/>
            </a:endParaRPr>
          </a:p>
        </p:txBody>
      </p:sp>
    </p:spTree>
    <p:extLst>
      <p:ext uri="{BB962C8B-B14F-4D97-AF65-F5344CB8AC3E}">
        <p14:creationId xmlns:p14="http://schemas.microsoft.com/office/powerpoint/2010/main" val="3144230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I like to do it through the open web because I can reach a broader audience and have constant improvements.  You do what works for you.  You do you.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18</a:t>
            </a:fld>
            <a:endParaRPr lang="en-US" dirty="0">
              <a:cs typeface="Arial" charset="0"/>
            </a:endParaRPr>
          </a:p>
        </p:txBody>
      </p:sp>
    </p:spTree>
    <p:extLst>
      <p:ext uri="{BB962C8B-B14F-4D97-AF65-F5344CB8AC3E}">
        <p14:creationId xmlns:p14="http://schemas.microsoft.com/office/powerpoint/2010/main" val="3132226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See an example of a course designed in this fashion online, at our open site.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19</a:t>
            </a:fld>
            <a:endParaRPr lang="en-US" dirty="0">
              <a:cs typeface="Arial" charset="0"/>
            </a:endParaRPr>
          </a:p>
        </p:txBody>
      </p:sp>
    </p:spTree>
    <p:extLst>
      <p:ext uri="{BB962C8B-B14F-4D97-AF65-F5344CB8AC3E}">
        <p14:creationId xmlns:p14="http://schemas.microsoft.com/office/powerpoint/2010/main" val="191840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This presentation is not about students using AI but the instructor doing so.  The idea is to put in less time and yet be more effective in teaching.  The goal is less work by you and more teaching and learning by the students.</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2</a:t>
            </a:fld>
            <a:endParaRPr lang="en-US" dirty="0">
              <a:cs typeface="Arial" charset="0"/>
            </a:endParaRPr>
          </a:p>
        </p:txBody>
      </p:sp>
    </p:spTree>
    <p:extLst>
      <p:ext uri="{BB962C8B-B14F-4D97-AF65-F5344CB8AC3E}">
        <p14:creationId xmlns:p14="http://schemas.microsoft.com/office/powerpoint/2010/main" val="1058457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like to focus on another component of AI delivery of course material.  The intelligent tutor works with students so that they learn the concepts behind the assignments</a:t>
            </a:r>
          </a:p>
        </p:txBody>
      </p:sp>
      <p:sp>
        <p:nvSpPr>
          <p:cNvPr id="4" name="Slide Number Placeholder 3"/>
          <p:cNvSpPr>
            <a:spLocks noGrp="1"/>
          </p:cNvSpPr>
          <p:nvPr>
            <p:ph type="sldNum" sz="quarter" idx="5"/>
          </p:nvPr>
        </p:nvSpPr>
        <p:spPr/>
        <p:txBody>
          <a:bodyPr/>
          <a:lstStyle/>
          <a:p>
            <a:fld id="{BC9CA3DE-F054-4279-AD1E-75CF0FCB9BEE}" type="slidenum">
              <a:rPr lang="en-US" smtClean="0"/>
              <a:pPr/>
              <a:t>20</a:t>
            </a:fld>
            <a:endParaRPr lang="en-US" dirty="0"/>
          </a:p>
        </p:txBody>
      </p:sp>
    </p:spTree>
    <p:extLst>
      <p:ext uri="{BB962C8B-B14F-4D97-AF65-F5344CB8AC3E}">
        <p14:creationId xmlns:p14="http://schemas.microsoft.com/office/powerpoint/2010/main" val="4085342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provides one on one interactions. It frees the instructor to do more with students who are having difficulties staying with the course.</a:t>
            </a:r>
          </a:p>
        </p:txBody>
      </p:sp>
      <p:sp>
        <p:nvSpPr>
          <p:cNvPr id="4" name="Slide Number Placeholder 3"/>
          <p:cNvSpPr>
            <a:spLocks noGrp="1"/>
          </p:cNvSpPr>
          <p:nvPr>
            <p:ph type="sldNum" sz="quarter" idx="5"/>
          </p:nvPr>
        </p:nvSpPr>
        <p:spPr/>
        <p:txBody>
          <a:bodyPr/>
          <a:lstStyle/>
          <a:p>
            <a:fld id="{BC9CA3DE-F054-4279-AD1E-75CF0FCB9BEE}" type="slidenum">
              <a:rPr lang="en-US" smtClean="0"/>
              <a:pPr/>
              <a:t>21</a:t>
            </a:fld>
            <a:endParaRPr lang="en-US" dirty="0"/>
          </a:p>
        </p:txBody>
      </p:sp>
    </p:spTree>
    <p:extLst>
      <p:ext uri="{BB962C8B-B14F-4D97-AF65-F5344CB8AC3E}">
        <p14:creationId xmlns:p14="http://schemas.microsoft.com/office/powerpoint/2010/main" val="2113704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do this through a string of prompts delivered through agent based applications to an API or you can just have the students copy paste the prompt into their chat.</a:t>
            </a:r>
          </a:p>
        </p:txBody>
      </p:sp>
      <p:sp>
        <p:nvSpPr>
          <p:cNvPr id="4" name="Slide Number Placeholder 3"/>
          <p:cNvSpPr>
            <a:spLocks noGrp="1"/>
          </p:cNvSpPr>
          <p:nvPr>
            <p:ph type="sldNum" sz="quarter" idx="5"/>
          </p:nvPr>
        </p:nvSpPr>
        <p:spPr/>
        <p:txBody>
          <a:bodyPr/>
          <a:lstStyle/>
          <a:p>
            <a:fld id="{BC9CA3DE-F054-4279-AD1E-75CF0FCB9BEE}" type="slidenum">
              <a:rPr lang="en-US" smtClean="0"/>
              <a:pPr/>
              <a:t>22</a:t>
            </a:fld>
            <a:endParaRPr lang="en-US" dirty="0"/>
          </a:p>
        </p:txBody>
      </p:sp>
    </p:spTree>
    <p:extLst>
      <p:ext uri="{BB962C8B-B14F-4D97-AF65-F5344CB8AC3E}">
        <p14:creationId xmlns:p14="http://schemas.microsoft.com/office/powerpoint/2010/main" val="744872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designing the prompt, first provide the AI’s role.  </a:t>
            </a:r>
          </a:p>
        </p:txBody>
      </p:sp>
      <p:sp>
        <p:nvSpPr>
          <p:cNvPr id="4" name="Slide Number Placeholder 3"/>
          <p:cNvSpPr>
            <a:spLocks noGrp="1"/>
          </p:cNvSpPr>
          <p:nvPr>
            <p:ph type="sldNum" sz="quarter" idx="5"/>
          </p:nvPr>
        </p:nvSpPr>
        <p:spPr/>
        <p:txBody>
          <a:bodyPr/>
          <a:lstStyle/>
          <a:p>
            <a:fld id="{BC9CA3DE-F054-4279-AD1E-75CF0FCB9BEE}" type="slidenum">
              <a:rPr lang="en-US" smtClean="0"/>
              <a:pPr/>
              <a:t>23</a:t>
            </a:fld>
            <a:endParaRPr lang="en-US" dirty="0"/>
          </a:p>
        </p:txBody>
      </p:sp>
    </p:spTree>
    <p:extLst>
      <p:ext uri="{BB962C8B-B14F-4D97-AF65-F5344CB8AC3E}">
        <p14:creationId xmlns:p14="http://schemas.microsoft.com/office/powerpoint/2010/main" val="3726906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ask the AI to verify what language the student wants to use.  </a:t>
            </a:r>
          </a:p>
        </p:txBody>
      </p:sp>
      <p:sp>
        <p:nvSpPr>
          <p:cNvPr id="4" name="Slide Number Placeholder 3"/>
          <p:cNvSpPr>
            <a:spLocks noGrp="1"/>
          </p:cNvSpPr>
          <p:nvPr>
            <p:ph type="sldNum" sz="quarter" idx="5"/>
          </p:nvPr>
        </p:nvSpPr>
        <p:spPr/>
        <p:txBody>
          <a:bodyPr/>
          <a:lstStyle/>
          <a:p>
            <a:fld id="{BC9CA3DE-F054-4279-AD1E-75CF0FCB9BEE}" type="slidenum">
              <a:rPr lang="en-US" smtClean="0"/>
              <a:pPr/>
              <a:t>24</a:t>
            </a:fld>
            <a:endParaRPr lang="en-US" dirty="0"/>
          </a:p>
        </p:txBody>
      </p:sp>
    </p:spTree>
    <p:extLst>
      <p:ext uri="{BB962C8B-B14F-4D97-AF65-F5344CB8AC3E}">
        <p14:creationId xmlns:p14="http://schemas.microsoft.com/office/powerpoint/2010/main" val="1719599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describe the problem the student needs to solve</a:t>
            </a:r>
          </a:p>
        </p:txBody>
      </p:sp>
      <p:sp>
        <p:nvSpPr>
          <p:cNvPr id="4" name="Slide Number Placeholder 3"/>
          <p:cNvSpPr>
            <a:spLocks noGrp="1"/>
          </p:cNvSpPr>
          <p:nvPr>
            <p:ph type="sldNum" sz="quarter" idx="5"/>
          </p:nvPr>
        </p:nvSpPr>
        <p:spPr/>
        <p:txBody>
          <a:bodyPr/>
          <a:lstStyle/>
          <a:p>
            <a:fld id="{BC9CA3DE-F054-4279-AD1E-75CF0FCB9BEE}" type="slidenum">
              <a:rPr lang="en-US" smtClean="0"/>
              <a:pPr/>
              <a:t>25</a:t>
            </a:fld>
            <a:endParaRPr lang="en-US" dirty="0"/>
          </a:p>
        </p:txBody>
      </p:sp>
    </p:spTree>
    <p:extLst>
      <p:ext uri="{BB962C8B-B14F-4D97-AF65-F5344CB8AC3E}">
        <p14:creationId xmlns:p14="http://schemas.microsoft.com/office/powerpoint/2010/main" val="1018219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provide the correct answer to the AI.  In some situations, when the answer is difficult to provide, we give the entire code for solving the problem.</a:t>
            </a:r>
          </a:p>
        </p:txBody>
      </p:sp>
      <p:sp>
        <p:nvSpPr>
          <p:cNvPr id="4" name="Slide Number Placeholder 3"/>
          <p:cNvSpPr>
            <a:spLocks noGrp="1"/>
          </p:cNvSpPr>
          <p:nvPr>
            <p:ph type="sldNum" sz="quarter" idx="5"/>
          </p:nvPr>
        </p:nvSpPr>
        <p:spPr/>
        <p:txBody>
          <a:bodyPr/>
          <a:lstStyle/>
          <a:p>
            <a:fld id="{BC9CA3DE-F054-4279-AD1E-75CF0FCB9BEE}" type="slidenum">
              <a:rPr lang="en-US" smtClean="0"/>
              <a:pPr/>
              <a:t>26</a:t>
            </a:fld>
            <a:endParaRPr lang="en-US" dirty="0"/>
          </a:p>
        </p:txBody>
      </p:sp>
    </p:spTree>
    <p:extLst>
      <p:ext uri="{BB962C8B-B14F-4D97-AF65-F5344CB8AC3E}">
        <p14:creationId xmlns:p14="http://schemas.microsoft.com/office/powerpoint/2010/main" val="193088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 the AI not to provide the answer and to check on student’s progress through intermediary steps.</a:t>
            </a:r>
          </a:p>
        </p:txBody>
      </p:sp>
      <p:sp>
        <p:nvSpPr>
          <p:cNvPr id="4" name="Slide Number Placeholder 3"/>
          <p:cNvSpPr>
            <a:spLocks noGrp="1"/>
          </p:cNvSpPr>
          <p:nvPr>
            <p:ph type="sldNum" sz="quarter" idx="5"/>
          </p:nvPr>
        </p:nvSpPr>
        <p:spPr/>
        <p:txBody>
          <a:bodyPr/>
          <a:lstStyle/>
          <a:p>
            <a:fld id="{BC9CA3DE-F054-4279-AD1E-75CF0FCB9BEE}" type="slidenum">
              <a:rPr lang="en-US" smtClean="0"/>
              <a:pPr/>
              <a:t>27</a:t>
            </a:fld>
            <a:endParaRPr lang="en-US" dirty="0"/>
          </a:p>
        </p:txBody>
      </p:sp>
    </p:spTree>
    <p:extLst>
      <p:ext uri="{BB962C8B-B14F-4D97-AF65-F5344CB8AC3E}">
        <p14:creationId xmlns:p14="http://schemas.microsoft.com/office/powerpoint/2010/main" val="206174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need to divide the problem and its solution into many steps.  The AI will check progress in every step.  </a:t>
            </a:r>
          </a:p>
        </p:txBody>
      </p:sp>
      <p:sp>
        <p:nvSpPr>
          <p:cNvPr id="4" name="Slide Number Placeholder 3"/>
          <p:cNvSpPr>
            <a:spLocks noGrp="1"/>
          </p:cNvSpPr>
          <p:nvPr>
            <p:ph type="sldNum" sz="quarter" idx="5"/>
          </p:nvPr>
        </p:nvSpPr>
        <p:spPr/>
        <p:txBody>
          <a:bodyPr/>
          <a:lstStyle/>
          <a:p>
            <a:fld id="{BC9CA3DE-F054-4279-AD1E-75CF0FCB9BEE}" type="slidenum">
              <a:rPr lang="en-US" smtClean="0"/>
              <a:pPr/>
              <a:t>28</a:t>
            </a:fld>
            <a:endParaRPr lang="en-US" dirty="0"/>
          </a:p>
        </p:txBody>
      </p:sp>
    </p:spTree>
    <p:extLst>
      <p:ext uri="{BB962C8B-B14F-4D97-AF65-F5344CB8AC3E}">
        <p14:creationId xmlns:p14="http://schemas.microsoft.com/office/powerpoint/2010/main" val="1319970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ask the AI to suggest the grade that the student should report to the instructor.  This is done subtly.  </a:t>
            </a:r>
          </a:p>
        </p:txBody>
      </p:sp>
      <p:sp>
        <p:nvSpPr>
          <p:cNvPr id="4" name="Slide Number Placeholder 3"/>
          <p:cNvSpPr>
            <a:spLocks noGrp="1"/>
          </p:cNvSpPr>
          <p:nvPr>
            <p:ph type="sldNum" sz="quarter" idx="5"/>
          </p:nvPr>
        </p:nvSpPr>
        <p:spPr/>
        <p:txBody>
          <a:bodyPr/>
          <a:lstStyle/>
          <a:p>
            <a:fld id="{BC9CA3DE-F054-4279-AD1E-75CF0FCB9BEE}" type="slidenum">
              <a:rPr lang="en-US" smtClean="0"/>
              <a:pPr/>
              <a:t>29</a:t>
            </a:fld>
            <a:endParaRPr lang="en-US" dirty="0"/>
          </a:p>
        </p:txBody>
      </p:sp>
    </p:spTree>
    <p:extLst>
      <p:ext uri="{BB962C8B-B14F-4D97-AF65-F5344CB8AC3E}">
        <p14:creationId xmlns:p14="http://schemas.microsoft.com/office/powerpoint/2010/main" val="3954858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This presentation is based on my experience developing a course in statistics using AI.</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3</a:t>
            </a:fld>
            <a:endParaRPr lang="en-US" dirty="0">
              <a:cs typeface="Arial" charset="0"/>
            </a:endParaRPr>
          </a:p>
        </p:txBody>
      </p:sp>
    </p:spTree>
    <p:extLst>
      <p:ext uri="{BB962C8B-B14F-4D97-AF65-F5344CB8AC3E}">
        <p14:creationId xmlns:p14="http://schemas.microsoft.com/office/powerpoint/2010/main" val="2630426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student has not completed the assignment, suggest contact with the instructor, which informs the instructor that the assignment was not completed.  </a:t>
            </a:r>
          </a:p>
        </p:txBody>
      </p:sp>
      <p:sp>
        <p:nvSpPr>
          <p:cNvPr id="4" name="Slide Number Placeholder 3"/>
          <p:cNvSpPr>
            <a:spLocks noGrp="1"/>
          </p:cNvSpPr>
          <p:nvPr>
            <p:ph type="sldNum" sz="quarter" idx="5"/>
          </p:nvPr>
        </p:nvSpPr>
        <p:spPr/>
        <p:txBody>
          <a:bodyPr/>
          <a:lstStyle/>
          <a:p>
            <a:fld id="{BC9CA3DE-F054-4279-AD1E-75CF0FCB9BEE}" type="slidenum">
              <a:rPr lang="en-US" smtClean="0"/>
              <a:pPr/>
              <a:t>30</a:t>
            </a:fld>
            <a:endParaRPr lang="en-US" dirty="0"/>
          </a:p>
        </p:txBody>
      </p:sp>
    </p:spTree>
    <p:extLst>
      <p:ext uri="{BB962C8B-B14F-4D97-AF65-F5344CB8AC3E}">
        <p14:creationId xmlns:p14="http://schemas.microsoft.com/office/powerpoint/2010/main" val="3556246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intelligent tutors.  </a:t>
            </a:r>
          </a:p>
        </p:txBody>
      </p:sp>
      <p:sp>
        <p:nvSpPr>
          <p:cNvPr id="4" name="Slide Number Placeholder 3"/>
          <p:cNvSpPr>
            <a:spLocks noGrp="1"/>
          </p:cNvSpPr>
          <p:nvPr>
            <p:ph type="sldNum" sz="quarter" idx="5"/>
          </p:nvPr>
        </p:nvSpPr>
        <p:spPr/>
        <p:txBody>
          <a:bodyPr/>
          <a:lstStyle/>
          <a:p>
            <a:fld id="{BC9CA3DE-F054-4279-AD1E-75CF0FCB9BEE}" type="slidenum">
              <a:rPr lang="en-US" smtClean="0"/>
              <a:pPr/>
              <a:t>31</a:t>
            </a:fld>
            <a:endParaRPr lang="en-US" dirty="0"/>
          </a:p>
        </p:txBody>
      </p:sp>
    </p:spTree>
    <p:extLst>
      <p:ext uri="{BB962C8B-B14F-4D97-AF65-F5344CB8AC3E}">
        <p14:creationId xmlns:p14="http://schemas.microsoft.com/office/powerpoint/2010/main" val="857646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single course with 8 sessions and 4 assignments per session will have 32 intelligent tutors.  </a:t>
            </a:r>
          </a:p>
        </p:txBody>
      </p:sp>
      <p:sp>
        <p:nvSpPr>
          <p:cNvPr id="4" name="Slide Number Placeholder 3"/>
          <p:cNvSpPr>
            <a:spLocks noGrp="1"/>
          </p:cNvSpPr>
          <p:nvPr>
            <p:ph type="sldNum" sz="quarter" idx="5"/>
          </p:nvPr>
        </p:nvSpPr>
        <p:spPr/>
        <p:txBody>
          <a:bodyPr/>
          <a:lstStyle/>
          <a:p>
            <a:fld id="{BC9CA3DE-F054-4279-AD1E-75CF0FCB9BEE}" type="slidenum">
              <a:rPr lang="en-US" smtClean="0"/>
              <a:pPr/>
              <a:t>32</a:t>
            </a:fld>
            <a:endParaRPr lang="en-US" dirty="0"/>
          </a:p>
        </p:txBody>
      </p:sp>
    </p:spTree>
    <p:extLst>
      <p:ext uri="{BB962C8B-B14F-4D97-AF65-F5344CB8AC3E}">
        <p14:creationId xmlns:p14="http://schemas.microsoft.com/office/powerpoint/2010/main" val="2143314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Use AI to improve the content of your courses.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33</a:t>
            </a:fld>
            <a:endParaRPr lang="en-US" dirty="0"/>
          </a:p>
        </p:txBody>
      </p:sp>
    </p:spTree>
    <p:extLst>
      <p:ext uri="{BB962C8B-B14F-4D97-AF65-F5344CB8AC3E}">
        <p14:creationId xmlns:p14="http://schemas.microsoft.com/office/powerpoint/2010/main" val="1967286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 Use AI to create intelligent tutors with suggested grades.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34</a:t>
            </a:fld>
            <a:endParaRPr lang="en-US" dirty="0"/>
          </a:p>
        </p:txBody>
      </p:sp>
    </p:spTree>
    <p:extLst>
      <p:ext uri="{BB962C8B-B14F-4D97-AF65-F5344CB8AC3E}">
        <p14:creationId xmlns:p14="http://schemas.microsoft.com/office/powerpoint/2010/main" val="3178377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Ask AI to develop the course outline. Be specific.  For example, if teaching online in 8 week session ask for the outline to have 8 sessions.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4</a:t>
            </a:fld>
            <a:endParaRPr lang="en-US" dirty="0">
              <a:cs typeface="Arial" charset="0"/>
            </a:endParaRPr>
          </a:p>
        </p:txBody>
      </p:sp>
    </p:spTree>
    <p:extLst>
      <p:ext uri="{BB962C8B-B14F-4D97-AF65-F5344CB8AC3E}">
        <p14:creationId xmlns:p14="http://schemas.microsoft.com/office/powerpoint/2010/main" val="3575726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Ask it to develop the topics covered in the course.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5</a:t>
            </a:fld>
            <a:endParaRPr lang="en-US" dirty="0">
              <a:cs typeface="Arial" charset="0"/>
            </a:endParaRPr>
          </a:p>
        </p:txBody>
      </p:sp>
    </p:spTree>
    <p:extLst>
      <p:ext uri="{BB962C8B-B14F-4D97-AF65-F5344CB8AC3E}">
        <p14:creationId xmlns:p14="http://schemas.microsoft.com/office/powerpoint/2010/main" val="3232395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It is usually helpful to tell the AI any book or reading material it should focus on. It is likely it already has the book it in its memory and can generate a session outline from it.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6</a:t>
            </a:fld>
            <a:endParaRPr lang="en-US" dirty="0">
              <a:cs typeface="Arial" charset="0"/>
            </a:endParaRPr>
          </a:p>
        </p:txBody>
      </p:sp>
    </p:spTree>
    <p:extLst>
      <p:ext uri="{BB962C8B-B14F-4D97-AF65-F5344CB8AC3E}">
        <p14:creationId xmlns:p14="http://schemas.microsoft.com/office/powerpoint/2010/main" val="1800017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Ask AI to suggest a topic outline for each session.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7</a:t>
            </a:fld>
            <a:endParaRPr lang="en-US" dirty="0">
              <a:cs typeface="Arial" charset="0"/>
            </a:endParaRPr>
          </a:p>
        </p:txBody>
      </p:sp>
    </p:spTree>
    <p:extLst>
      <p:ext uri="{BB962C8B-B14F-4D97-AF65-F5344CB8AC3E}">
        <p14:creationId xmlns:p14="http://schemas.microsoft.com/office/powerpoint/2010/main" val="2537646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Here is the topic outline for one of the sessions in HAP 710. Work with AI to improve the list of topics. Yes this is your product and AI is just an assistant.</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8</a:t>
            </a:fld>
            <a:endParaRPr lang="en-US" dirty="0">
              <a:cs typeface="Arial" charset="0"/>
            </a:endParaRPr>
          </a:p>
        </p:txBody>
      </p:sp>
    </p:spTree>
    <p:extLst>
      <p:ext uri="{BB962C8B-B14F-4D97-AF65-F5344CB8AC3E}">
        <p14:creationId xmlns:p14="http://schemas.microsoft.com/office/powerpoint/2010/main" val="940493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Ask AI to suggest how to teach key concepts within the topic to students at your course level.  Tell it what you do not like about the way it is teaching.  Here AI is teaching about McFadden R squared in logistic regressions.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9</a:t>
            </a:fld>
            <a:endParaRPr lang="en-US" dirty="0">
              <a:cs typeface="Arial" charset="0"/>
            </a:endParaRPr>
          </a:p>
        </p:txBody>
      </p:sp>
    </p:spTree>
    <p:extLst>
      <p:ext uri="{BB962C8B-B14F-4D97-AF65-F5344CB8AC3E}">
        <p14:creationId xmlns:p14="http://schemas.microsoft.com/office/powerpoint/2010/main" val="1970182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8357-0FB0-409F-9F02-DA5770E856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EE8D50-F8EF-435E-9D76-F7F942ADEA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259E20-ABED-4831-9A39-F95F21494BBA}"/>
              </a:ext>
            </a:extLst>
          </p:cNvPr>
          <p:cNvSpPr>
            <a:spLocks noGrp="1"/>
          </p:cNvSpPr>
          <p:nvPr>
            <p:ph type="dt" sz="half" idx="10"/>
          </p:nvPr>
        </p:nvSpPr>
        <p:spPr/>
        <p:txBody>
          <a:bodyPr/>
          <a:lstStyle/>
          <a:p>
            <a:fld id="{D8742CC3-B4AA-4921-BC2E-9BEBF36129E0}" type="datetimeFigureOut">
              <a:rPr lang="en-US" smtClean="0"/>
              <a:t>3/17/2025</a:t>
            </a:fld>
            <a:endParaRPr lang="en-US" dirty="0"/>
          </a:p>
        </p:txBody>
      </p:sp>
      <p:sp>
        <p:nvSpPr>
          <p:cNvPr id="5" name="Footer Placeholder 4">
            <a:extLst>
              <a:ext uri="{FF2B5EF4-FFF2-40B4-BE49-F238E27FC236}">
                <a16:creationId xmlns:a16="http://schemas.microsoft.com/office/drawing/2014/main" id="{6531935B-F717-4701-AC91-5C2AFBAEC4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632970-6492-4622-B371-F3B3CD6BEE46}"/>
              </a:ext>
            </a:extLst>
          </p:cNvPr>
          <p:cNvSpPr>
            <a:spLocks noGrp="1"/>
          </p:cNvSpPr>
          <p:nvPr>
            <p:ph type="sldNum" sz="quarter" idx="12"/>
          </p:nvPr>
        </p:nvSpPr>
        <p:spPr/>
        <p:txBody>
          <a:bodyPr/>
          <a:lstStyle/>
          <a:p>
            <a:fld id="{AC2BC0A9-EE88-4D3D-B5BD-E9E45F3A8A14}" type="slidenum">
              <a:rPr lang="en-US" smtClean="0"/>
              <a:t>‹#›</a:t>
            </a:fld>
            <a:endParaRPr lang="en-US" dirty="0"/>
          </a:p>
        </p:txBody>
      </p:sp>
    </p:spTree>
    <p:extLst>
      <p:ext uri="{BB962C8B-B14F-4D97-AF65-F5344CB8AC3E}">
        <p14:creationId xmlns:p14="http://schemas.microsoft.com/office/powerpoint/2010/main" val="2078382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3E9D8-D5AB-4A9B-BC7A-D94BA7DA1B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CD4097-ACA4-4041-A675-9F02F6EE2E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A12757-F9CE-4B3F-ACD0-796F40D4CF85}"/>
              </a:ext>
            </a:extLst>
          </p:cNvPr>
          <p:cNvSpPr>
            <a:spLocks noGrp="1"/>
          </p:cNvSpPr>
          <p:nvPr>
            <p:ph type="dt" sz="half" idx="10"/>
          </p:nvPr>
        </p:nvSpPr>
        <p:spPr/>
        <p:txBody>
          <a:bodyPr/>
          <a:lstStyle/>
          <a:p>
            <a:fld id="{D8742CC3-B4AA-4921-BC2E-9BEBF36129E0}" type="datetimeFigureOut">
              <a:rPr lang="en-US" smtClean="0"/>
              <a:t>3/17/2025</a:t>
            </a:fld>
            <a:endParaRPr lang="en-US" dirty="0"/>
          </a:p>
        </p:txBody>
      </p:sp>
      <p:sp>
        <p:nvSpPr>
          <p:cNvPr id="5" name="Footer Placeholder 4">
            <a:extLst>
              <a:ext uri="{FF2B5EF4-FFF2-40B4-BE49-F238E27FC236}">
                <a16:creationId xmlns:a16="http://schemas.microsoft.com/office/drawing/2014/main" id="{36C3D3CD-1F2C-4327-A659-FFE616AB65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88E6D0-06B5-4E95-8347-E90A3EA678CA}"/>
              </a:ext>
            </a:extLst>
          </p:cNvPr>
          <p:cNvSpPr>
            <a:spLocks noGrp="1"/>
          </p:cNvSpPr>
          <p:nvPr>
            <p:ph type="sldNum" sz="quarter" idx="12"/>
          </p:nvPr>
        </p:nvSpPr>
        <p:spPr/>
        <p:txBody>
          <a:bodyPr/>
          <a:lstStyle/>
          <a:p>
            <a:fld id="{AC2BC0A9-EE88-4D3D-B5BD-E9E45F3A8A14}" type="slidenum">
              <a:rPr lang="en-US" smtClean="0"/>
              <a:t>‹#›</a:t>
            </a:fld>
            <a:endParaRPr lang="en-US" dirty="0"/>
          </a:p>
        </p:txBody>
      </p:sp>
    </p:spTree>
    <p:extLst>
      <p:ext uri="{BB962C8B-B14F-4D97-AF65-F5344CB8AC3E}">
        <p14:creationId xmlns:p14="http://schemas.microsoft.com/office/powerpoint/2010/main" val="2775680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488DA-2A00-4AA5-8815-5B53BC97ED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9B520D-9B58-4AFD-BB44-90A864C650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BFFEEB-530F-43FF-A78E-851B9EF3F7AB}"/>
              </a:ext>
            </a:extLst>
          </p:cNvPr>
          <p:cNvSpPr>
            <a:spLocks noGrp="1"/>
          </p:cNvSpPr>
          <p:nvPr>
            <p:ph type="dt" sz="half" idx="10"/>
          </p:nvPr>
        </p:nvSpPr>
        <p:spPr/>
        <p:txBody>
          <a:bodyPr/>
          <a:lstStyle/>
          <a:p>
            <a:fld id="{D8742CC3-B4AA-4921-BC2E-9BEBF36129E0}" type="datetimeFigureOut">
              <a:rPr lang="en-US" smtClean="0"/>
              <a:t>3/17/2025</a:t>
            </a:fld>
            <a:endParaRPr lang="en-US" dirty="0"/>
          </a:p>
        </p:txBody>
      </p:sp>
      <p:sp>
        <p:nvSpPr>
          <p:cNvPr id="5" name="Footer Placeholder 4">
            <a:extLst>
              <a:ext uri="{FF2B5EF4-FFF2-40B4-BE49-F238E27FC236}">
                <a16:creationId xmlns:a16="http://schemas.microsoft.com/office/drawing/2014/main" id="{A1FE9729-AFDC-4AD8-8593-7A89584123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2E32B7-4540-4B93-8F8E-591EDFC448EB}"/>
              </a:ext>
            </a:extLst>
          </p:cNvPr>
          <p:cNvSpPr>
            <a:spLocks noGrp="1"/>
          </p:cNvSpPr>
          <p:nvPr>
            <p:ph type="sldNum" sz="quarter" idx="12"/>
          </p:nvPr>
        </p:nvSpPr>
        <p:spPr/>
        <p:txBody>
          <a:bodyPr/>
          <a:lstStyle/>
          <a:p>
            <a:fld id="{AC2BC0A9-EE88-4D3D-B5BD-E9E45F3A8A14}" type="slidenum">
              <a:rPr lang="en-US" smtClean="0"/>
              <a:t>‹#›</a:t>
            </a:fld>
            <a:endParaRPr lang="en-US" dirty="0"/>
          </a:p>
        </p:txBody>
      </p:sp>
    </p:spTree>
    <p:extLst>
      <p:ext uri="{BB962C8B-B14F-4D97-AF65-F5344CB8AC3E}">
        <p14:creationId xmlns:p14="http://schemas.microsoft.com/office/powerpoint/2010/main" val="2179356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8" descr="GMUgreengold.eps">
            <a:extLst>
              <a:ext uri="{FF2B5EF4-FFF2-40B4-BE49-F238E27FC236}">
                <a16:creationId xmlns:a16="http://schemas.microsoft.com/office/drawing/2014/main"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4">
            <a:extLst>
              <a:ext uri="{FF2B5EF4-FFF2-40B4-BE49-F238E27FC236}">
                <a16:creationId xmlns:a16="http://schemas.microsoft.com/office/drawing/2014/main"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a:t>Click to edit title text</a:t>
            </a:r>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a:t>Click to edit </a:t>
            </a:r>
            <a:r>
              <a:rPr lang="en-US" dirty="0" err="1"/>
              <a:t>subheader</a:t>
            </a:r>
            <a:r>
              <a:rPr lang="en-US" dirty="0"/>
              <a:t> text</a:t>
            </a:r>
          </a:p>
        </p:txBody>
      </p:sp>
    </p:spTree>
    <p:extLst>
      <p:ext uri="{BB962C8B-B14F-4D97-AF65-F5344CB8AC3E}">
        <p14:creationId xmlns:p14="http://schemas.microsoft.com/office/powerpoint/2010/main" val="1892561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extLst>
      <p:ext uri="{BB962C8B-B14F-4D97-AF65-F5344CB8AC3E}">
        <p14:creationId xmlns:p14="http://schemas.microsoft.com/office/powerpoint/2010/main" val="4127225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3E7EF-F9B1-44EA-AD19-CC4F1308C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CE838-DAD6-4A64-82A1-BF98A36725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7EF492-F8A2-4FE9-8C1D-312FD7AE0C02}"/>
              </a:ext>
            </a:extLst>
          </p:cNvPr>
          <p:cNvSpPr>
            <a:spLocks noGrp="1"/>
          </p:cNvSpPr>
          <p:nvPr>
            <p:ph type="dt" sz="half" idx="10"/>
          </p:nvPr>
        </p:nvSpPr>
        <p:spPr/>
        <p:txBody>
          <a:bodyPr/>
          <a:lstStyle/>
          <a:p>
            <a:fld id="{D8742CC3-B4AA-4921-BC2E-9BEBF36129E0}" type="datetimeFigureOut">
              <a:rPr lang="en-US" smtClean="0"/>
              <a:t>3/17/2025</a:t>
            </a:fld>
            <a:endParaRPr lang="en-US" dirty="0"/>
          </a:p>
        </p:txBody>
      </p:sp>
      <p:sp>
        <p:nvSpPr>
          <p:cNvPr id="5" name="Footer Placeholder 4">
            <a:extLst>
              <a:ext uri="{FF2B5EF4-FFF2-40B4-BE49-F238E27FC236}">
                <a16:creationId xmlns:a16="http://schemas.microsoft.com/office/drawing/2014/main" id="{86D0FC72-41DE-4E51-B935-348A783A7E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4BA739-07C1-4C69-9DE8-2AAD2817C752}"/>
              </a:ext>
            </a:extLst>
          </p:cNvPr>
          <p:cNvSpPr>
            <a:spLocks noGrp="1"/>
          </p:cNvSpPr>
          <p:nvPr>
            <p:ph type="sldNum" sz="quarter" idx="12"/>
          </p:nvPr>
        </p:nvSpPr>
        <p:spPr/>
        <p:txBody>
          <a:bodyPr/>
          <a:lstStyle/>
          <a:p>
            <a:fld id="{AC2BC0A9-EE88-4D3D-B5BD-E9E45F3A8A14}" type="slidenum">
              <a:rPr lang="en-US" smtClean="0"/>
              <a:t>‹#›</a:t>
            </a:fld>
            <a:endParaRPr lang="en-US" dirty="0"/>
          </a:p>
        </p:txBody>
      </p:sp>
    </p:spTree>
    <p:extLst>
      <p:ext uri="{BB962C8B-B14F-4D97-AF65-F5344CB8AC3E}">
        <p14:creationId xmlns:p14="http://schemas.microsoft.com/office/powerpoint/2010/main" val="507506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31496-3C54-4C27-AC09-B0541ECA86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555E36-EF35-4FD9-B285-4F6618726A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9393B2-3B66-4FF8-88A5-C7C912C07BA3}"/>
              </a:ext>
            </a:extLst>
          </p:cNvPr>
          <p:cNvSpPr>
            <a:spLocks noGrp="1"/>
          </p:cNvSpPr>
          <p:nvPr>
            <p:ph type="dt" sz="half" idx="10"/>
          </p:nvPr>
        </p:nvSpPr>
        <p:spPr/>
        <p:txBody>
          <a:bodyPr/>
          <a:lstStyle/>
          <a:p>
            <a:pPr>
              <a:defRPr/>
            </a:pPr>
            <a:fld id="{31F599D8-CBEB-4D30-9232-C78F6171182E}" type="datetimeFigureOut">
              <a:rPr lang="en-US" smtClean="0"/>
              <a:pPr>
                <a:defRPr/>
              </a:pPr>
              <a:t>3/17/2025</a:t>
            </a:fld>
            <a:endParaRPr lang="en-US" dirty="0"/>
          </a:p>
        </p:txBody>
      </p:sp>
      <p:sp>
        <p:nvSpPr>
          <p:cNvPr id="5" name="Footer Placeholder 4">
            <a:extLst>
              <a:ext uri="{FF2B5EF4-FFF2-40B4-BE49-F238E27FC236}">
                <a16:creationId xmlns:a16="http://schemas.microsoft.com/office/drawing/2014/main" id="{FF1DD087-5866-45CD-B334-A6BE6660A09B}"/>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D9660B60-07E0-460A-B948-B431F1AD2532}"/>
              </a:ext>
            </a:extLst>
          </p:cNvPr>
          <p:cNvSpPr>
            <a:spLocks noGrp="1"/>
          </p:cNvSpPr>
          <p:nvPr>
            <p:ph type="sldNum" sz="quarter" idx="12"/>
          </p:nvPr>
        </p:nvSpPr>
        <p:spPr/>
        <p:txBody>
          <a:bodyPr/>
          <a:lstStyle/>
          <a:p>
            <a:pPr>
              <a:defRPr/>
            </a:pPr>
            <a:fld id="{80FAB293-4F1A-4F25-BEE4-1FC3BD08C6C0}" type="slidenum">
              <a:rPr lang="en-US" smtClean="0"/>
              <a:pPr>
                <a:defRPr/>
              </a:pPr>
              <a:t>‹#›</a:t>
            </a:fld>
            <a:endParaRPr lang="en-US" dirty="0"/>
          </a:p>
        </p:txBody>
      </p:sp>
    </p:spTree>
    <p:extLst>
      <p:ext uri="{BB962C8B-B14F-4D97-AF65-F5344CB8AC3E}">
        <p14:creationId xmlns:p14="http://schemas.microsoft.com/office/powerpoint/2010/main" val="1943246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C96C7-E978-416E-9126-876B94F0D9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3BF8F9-2252-48D1-B649-0CAA0F1282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41F52F-C85B-46A3-9606-C4C7FAED9F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288C36-88E9-4481-BBC3-A620F4E96CD2}"/>
              </a:ext>
            </a:extLst>
          </p:cNvPr>
          <p:cNvSpPr>
            <a:spLocks noGrp="1"/>
          </p:cNvSpPr>
          <p:nvPr>
            <p:ph type="dt" sz="half" idx="10"/>
          </p:nvPr>
        </p:nvSpPr>
        <p:spPr/>
        <p:txBody>
          <a:bodyPr/>
          <a:lstStyle/>
          <a:p>
            <a:fld id="{D8742CC3-B4AA-4921-BC2E-9BEBF36129E0}" type="datetimeFigureOut">
              <a:rPr lang="en-US" smtClean="0"/>
              <a:t>3/17/2025</a:t>
            </a:fld>
            <a:endParaRPr lang="en-US" dirty="0"/>
          </a:p>
        </p:txBody>
      </p:sp>
      <p:sp>
        <p:nvSpPr>
          <p:cNvPr id="6" name="Footer Placeholder 5">
            <a:extLst>
              <a:ext uri="{FF2B5EF4-FFF2-40B4-BE49-F238E27FC236}">
                <a16:creationId xmlns:a16="http://schemas.microsoft.com/office/drawing/2014/main" id="{8A92F8C0-38CA-4C04-B0AF-DE698840AC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39707E-D55B-4ADF-A82D-113BDEC09B44}"/>
              </a:ext>
            </a:extLst>
          </p:cNvPr>
          <p:cNvSpPr>
            <a:spLocks noGrp="1"/>
          </p:cNvSpPr>
          <p:nvPr>
            <p:ph type="sldNum" sz="quarter" idx="12"/>
          </p:nvPr>
        </p:nvSpPr>
        <p:spPr/>
        <p:txBody>
          <a:bodyPr/>
          <a:lstStyle/>
          <a:p>
            <a:fld id="{AC2BC0A9-EE88-4D3D-B5BD-E9E45F3A8A14}" type="slidenum">
              <a:rPr lang="en-US" smtClean="0"/>
              <a:t>‹#›</a:t>
            </a:fld>
            <a:endParaRPr lang="en-US" dirty="0"/>
          </a:p>
        </p:txBody>
      </p:sp>
    </p:spTree>
    <p:extLst>
      <p:ext uri="{BB962C8B-B14F-4D97-AF65-F5344CB8AC3E}">
        <p14:creationId xmlns:p14="http://schemas.microsoft.com/office/powerpoint/2010/main" val="770065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29328-3402-4227-A577-AF51A3E186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0ECF7A-B45A-4520-9506-E74FD8A665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C8EF36-FD48-454A-87BC-AC0D3B5933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BAB9F0-05F2-4B23-8D0B-7A95F88900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8AC9D5-D7C3-4E89-BFDC-9E897C11B2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B2BE71-2435-494D-B1A0-13FC05072DF7}"/>
              </a:ext>
            </a:extLst>
          </p:cNvPr>
          <p:cNvSpPr>
            <a:spLocks noGrp="1"/>
          </p:cNvSpPr>
          <p:nvPr>
            <p:ph type="dt" sz="half" idx="10"/>
          </p:nvPr>
        </p:nvSpPr>
        <p:spPr/>
        <p:txBody>
          <a:bodyPr/>
          <a:lstStyle/>
          <a:p>
            <a:fld id="{D8742CC3-B4AA-4921-BC2E-9BEBF36129E0}" type="datetimeFigureOut">
              <a:rPr lang="en-US" smtClean="0"/>
              <a:t>3/17/2025</a:t>
            </a:fld>
            <a:endParaRPr lang="en-US" dirty="0"/>
          </a:p>
        </p:txBody>
      </p:sp>
      <p:sp>
        <p:nvSpPr>
          <p:cNvPr id="8" name="Footer Placeholder 7">
            <a:extLst>
              <a:ext uri="{FF2B5EF4-FFF2-40B4-BE49-F238E27FC236}">
                <a16:creationId xmlns:a16="http://schemas.microsoft.com/office/drawing/2014/main" id="{AAEFDF78-47A5-4EA6-840A-6603E14637F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ECC265C-4B5F-4F93-9493-8828EEBB4959}"/>
              </a:ext>
            </a:extLst>
          </p:cNvPr>
          <p:cNvSpPr>
            <a:spLocks noGrp="1"/>
          </p:cNvSpPr>
          <p:nvPr>
            <p:ph type="sldNum" sz="quarter" idx="12"/>
          </p:nvPr>
        </p:nvSpPr>
        <p:spPr/>
        <p:txBody>
          <a:bodyPr/>
          <a:lstStyle/>
          <a:p>
            <a:fld id="{AC2BC0A9-EE88-4D3D-B5BD-E9E45F3A8A14}" type="slidenum">
              <a:rPr lang="en-US" smtClean="0"/>
              <a:t>‹#›</a:t>
            </a:fld>
            <a:endParaRPr lang="en-US" dirty="0"/>
          </a:p>
        </p:txBody>
      </p:sp>
    </p:spTree>
    <p:extLst>
      <p:ext uri="{BB962C8B-B14F-4D97-AF65-F5344CB8AC3E}">
        <p14:creationId xmlns:p14="http://schemas.microsoft.com/office/powerpoint/2010/main" val="137607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FCD7-3F2C-4091-BF64-519E503443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12965B-373F-4CB9-87A8-FAE46D489678}"/>
              </a:ext>
            </a:extLst>
          </p:cNvPr>
          <p:cNvSpPr>
            <a:spLocks noGrp="1"/>
          </p:cNvSpPr>
          <p:nvPr>
            <p:ph type="dt" sz="half" idx="10"/>
          </p:nvPr>
        </p:nvSpPr>
        <p:spPr/>
        <p:txBody>
          <a:bodyPr/>
          <a:lstStyle/>
          <a:p>
            <a:fld id="{D8742CC3-B4AA-4921-BC2E-9BEBF36129E0}" type="datetimeFigureOut">
              <a:rPr lang="en-US" smtClean="0"/>
              <a:t>3/17/2025</a:t>
            </a:fld>
            <a:endParaRPr lang="en-US" dirty="0"/>
          </a:p>
        </p:txBody>
      </p:sp>
      <p:sp>
        <p:nvSpPr>
          <p:cNvPr id="4" name="Footer Placeholder 3">
            <a:extLst>
              <a:ext uri="{FF2B5EF4-FFF2-40B4-BE49-F238E27FC236}">
                <a16:creationId xmlns:a16="http://schemas.microsoft.com/office/drawing/2014/main" id="{1798714F-2BA0-439F-9E85-9CC94553938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5D7D519-7BD2-41C5-ADB1-78696077907E}"/>
              </a:ext>
            </a:extLst>
          </p:cNvPr>
          <p:cNvSpPr>
            <a:spLocks noGrp="1"/>
          </p:cNvSpPr>
          <p:nvPr>
            <p:ph type="sldNum" sz="quarter" idx="12"/>
          </p:nvPr>
        </p:nvSpPr>
        <p:spPr/>
        <p:txBody>
          <a:bodyPr/>
          <a:lstStyle/>
          <a:p>
            <a:fld id="{AC2BC0A9-EE88-4D3D-B5BD-E9E45F3A8A14}" type="slidenum">
              <a:rPr lang="en-US" smtClean="0"/>
              <a:t>‹#›</a:t>
            </a:fld>
            <a:endParaRPr lang="en-US" dirty="0"/>
          </a:p>
        </p:txBody>
      </p:sp>
    </p:spTree>
    <p:extLst>
      <p:ext uri="{BB962C8B-B14F-4D97-AF65-F5344CB8AC3E}">
        <p14:creationId xmlns:p14="http://schemas.microsoft.com/office/powerpoint/2010/main" val="1016816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C8AC71-FA87-4BCC-85E2-5D7931484EA1}"/>
              </a:ext>
            </a:extLst>
          </p:cNvPr>
          <p:cNvSpPr>
            <a:spLocks noGrp="1"/>
          </p:cNvSpPr>
          <p:nvPr>
            <p:ph type="dt" sz="half" idx="10"/>
          </p:nvPr>
        </p:nvSpPr>
        <p:spPr/>
        <p:txBody>
          <a:bodyPr/>
          <a:lstStyle/>
          <a:p>
            <a:fld id="{D8742CC3-B4AA-4921-BC2E-9BEBF36129E0}" type="datetimeFigureOut">
              <a:rPr lang="en-US" smtClean="0"/>
              <a:t>3/17/2025</a:t>
            </a:fld>
            <a:endParaRPr lang="en-US" dirty="0"/>
          </a:p>
        </p:txBody>
      </p:sp>
      <p:sp>
        <p:nvSpPr>
          <p:cNvPr id="3" name="Footer Placeholder 2">
            <a:extLst>
              <a:ext uri="{FF2B5EF4-FFF2-40B4-BE49-F238E27FC236}">
                <a16:creationId xmlns:a16="http://schemas.microsoft.com/office/drawing/2014/main" id="{1E2F19AB-4FF6-4BA3-BDA8-FC4643A63AE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3DCF458-18A6-4259-9263-55762606E4F9}"/>
              </a:ext>
            </a:extLst>
          </p:cNvPr>
          <p:cNvSpPr>
            <a:spLocks noGrp="1"/>
          </p:cNvSpPr>
          <p:nvPr>
            <p:ph type="sldNum" sz="quarter" idx="12"/>
          </p:nvPr>
        </p:nvSpPr>
        <p:spPr/>
        <p:txBody>
          <a:bodyPr/>
          <a:lstStyle/>
          <a:p>
            <a:fld id="{AC2BC0A9-EE88-4D3D-B5BD-E9E45F3A8A14}" type="slidenum">
              <a:rPr lang="en-US" smtClean="0"/>
              <a:t>‹#›</a:t>
            </a:fld>
            <a:endParaRPr lang="en-US" dirty="0"/>
          </a:p>
        </p:txBody>
      </p:sp>
    </p:spTree>
    <p:extLst>
      <p:ext uri="{BB962C8B-B14F-4D97-AF65-F5344CB8AC3E}">
        <p14:creationId xmlns:p14="http://schemas.microsoft.com/office/powerpoint/2010/main" val="353824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46234-9E18-4F22-99BC-A44F899D73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7BC2E9-15A1-43AF-B543-DB465BBDA5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CCD372-8F4C-4412-ADF6-35B81672A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CDB6DD-ECC4-476E-8095-F8D69551E24B}"/>
              </a:ext>
            </a:extLst>
          </p:cNvPr>
          <p:cNvSpPr>
            <a:spLocks noGrp="1"/>
          </p:cNvSpPr>
          <p:nvPr>
            <p:ph type="dt" sz="half" idx="10"/>
          </p:nvPr>
        </p:nvSpPr>
        <p:spPr/>
        <p:txBody>
          <a:bodyPr/>
          <a:lstStyle/>
          <a:p>
            <a:fld id="{D8742CC3-B4AA-4921-BC2E-9BEBF36129E0}" type="datetimeFigureOut">
              <a:rPr lang="en-US" smtClean="0"/>
              <a:t>3/17/2025</a:t>
            </a:fld>
            <a:endParaRPr lang="en-US" dirty="0"/>
          </a:p>
        </p:txBody>
      </p:sp>
      <p:sp>
        <p:nvSpPr>
          <p:cNvPr id="6" name="Footer Placeholder 5">
            <a:extLst>
              <a:ext uri="{FF2B5EF4-FFF2-40B4-BE49-F238E27FC236}">
                <a16:creationId xmlns:a16="http://schemas.microsoft.com/office/drawing/2014/main" id="{40BB4CB0-F59C-4619-8541-55B2D6E7823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5CC174-FA2F-431A-B87A-3457F2993E14}"/>
              </a:ext>
            </a:extLst>
          </p:cNvPr>
          <p:cNvSpPr>
            <a:spLocks noGrp="1"/>
          </p:cNvSpPr>
          <p:nvPr>
            <p:ph type="sldNum" sz="quarter" idx="12"/>
          </p:nvPr>
        </p:nvSpPr>
        <p:spPr/>
        <p:txBody>
          <a:bodyPr/>
          <a:lstStyle/>
          <a:p>
            <a:fld id="{AC2BC0A9-EE88-4D3D-B5BD-E9E45F3A8A14}" type="slidenum">
              <a:rPr lang="en-US" smtClean="0"/>
              <a:t>‹#›</a:t>
            </a:fld>
            <a:endParaRPr lang="en-US" dirty="0"/>
          </a:p>
        </p:txBody>
      </p:sp>
    </p:spTree>
    <p:extLst>
      <p:ext uri="{BB962C8B-B14F-4D97-AF65-F5344CB8AC3E}">
        <p14:creationId xmlns:p14="http://schemas.microsoft.com/office/powerpoint/2010/main" val="220669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5AFDF-1681-4178-815A-07D93A4A5C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3CF669-F718-413E-B04F-A974F39B2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E2557D0-1B36-4607-876E-01FC98ED9E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25A705-56B1-4E09-BFD0-F98402C23495}"/>
              </a:ext>
            </a:extLst>
          </p:cNvPr>
          <p:cNvSpPr>
            <a:spLocks noGrp="1"/>
          </p:cNvSpPr>
          <p:nvPr>
            <p:ph type="dt" sz="half" idx="10"/>
          </p:nvPr>
        </p:nvSpPr>
        <p:spPr/>
        <p:txBody>
          <a:bodyPr/>
          <a:lstStyle/>
          <a:p>
            <a:fld id="{D8742CC3-B4AA-4921-BC2E-9BEBF36129E0}" type="datetimeFigureOut">
              <a:rPr lang="en-US" smtClean="0"/>
              <a:t>3/17/2025</a:t>
            </a:fld>
            <a:endParaRPr lang="en-US" dirty="0"/>
          </a:p>
        </p:txBody>
      </p:sp>
      <p:sp>
        <p:nvSpPr>
          <p:cNvPr id="6" name="Footer Placeholder 5">
            <a:extLst>
              <a:ext uri="{FF2B5EF4-FFF2-40B4-BE49-F238E27FC236}">
                <a16:creationId xmlns:a16="http://schemas.microsoft.com/office/drawing/2014/main" id="{C655D22C-ECE9-4C1A-AA78-E4BDFAAC88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738CA7-96FA-4363-B622-F7733155D2D8}"/>
              </a:ext>
            </a:extLst>
          </p:cNvPr>
          <p:cNvSpPr>
            <a:spLocks noGrp="1"/>
          </p:cNvSpPr>
          <p:nvPr>
            <p:ph type="sldNum" sz="quarter" idx="12"/>
          </p:nvPr>
        </p:nvSpPr>
        <p:spPr/>
        <p:txBody>
          <a:bodyPr/>
          <a:lstStyle/>
          <a:p>
            <a:fld id="{AC2BC0A9-EE88-4D3D-B5BD-E9E45F3A8A14}" type="slidenum">
              <a:rPr lang="en-US" smtClean="0"/>
              <a:t>‹#›</a:t>
            </a:fld>
            <a:endParaRPr lang="en-US" dirty="0"/>
          </a:p>
        </p:txBody>
      </p:sp>
    </p:spTree>
    <p:extLst>
      <p:ext uri="{BB962C8B-B14F-4D97-AF65-F5344CB8AC3E}">
        <p14:creationId xmlns:p14="http://schemas.microsoft.com/office/powerpoint/2010/main" val="39540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57AD50-95B8-44A4-B9B8-B5B64CF27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A1A448-2D93-4108-ACBD-558A441FF8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A7DEE0-1FAD-47A1-B300-39F80E5D5E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42CC3-B4AA-4921-BC2E-9BEBF36129E0}" type="datetimeFigureOut">
              <a:rPr lang="en-US" smtClean="0"/>
              <a:t>3/17/2025</a:t>
            </a:fld>
            <a:endParaRPr lang="en-US" dirty="0"/>
          </a:p>
        </p:txBody>
      </p:sp>
      <p:sp>
        <p:nvSpPr>
          <p:cNvPr id="5" name="Footer Placeholder 4">
            <a:extLst>
              <a:ext uri="{FF2B5EF4-FFF2-40B4-BE49-F238E27FC236}">
                <a16:creationId xmlns:a16="http://schemas.microsoft.com/office/drawing/2014/main" id="{3A02953A-3BE7-4AC8-AD3F-0DB1A7361E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FA46AD6-3558-4891-AC31-B7BF0B0926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BC0A9-EE88-4D3D-B5BD-E9E45F3A8A14}" type="slidenum">
              <a:rPr lang="en-US" smtClean="0"/>
              <a:t>‹#›</a:t>
            </a:fld>
            <a:endParaRPr lang="en-US" dirty="0"/>
          </a:p>
        </p:txBody>
      </p:sp>
    </p:spTree>
    <p:extLst>
      <p:ext uri="{BB962C8B-B14F-4D97-AF65-F5344CB8AC3E}">
        <p14:creationId xmlns:p14="http://schemas.microsoft.com/office/powerpoint/2010/main" val="5979608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2.sv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openonlinecourses.com/statistics/InterpretationOrdinaryRegression.mp4"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openonlinecourses.com/statistics/default.html"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openonlinecourses.com/statistics/default.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openonlinecourses.com/causalanalysis/intelligent%20tutor%20for%20assignment%201%20preliminary%20lecture.docx"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openonlinecourses.com/causalanalysis/Maria_itutor_Lasso_q3.docx"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openonlinecourses.com/statistics/OrdinaryRegressionAssumptions.html"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openonlinecourses.com/819/Chatgpt%20Instruction%20on%20How%20to%20Calculate%20McFadden%20R%20Squared.pdf"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pPr marL="0" indent="0">
              <a:buNone/>
            </a:pPr>
            <a:r>
              <a:rPr lang="en-US" sz="4800" dirty="0"/>
              <a:t>AI Guided Course Design &amp; Delivery</a:t>
            </a:r>
          </a:p>
        </p:txBody>
      </p:sp>
      <p:sp>
        <p:nvSpPr>
          <p:cNvPr id="4" name="Text Placeholder 3"/>
          <p:cNvSpPr>
            <a:spLocks noGrp="1"/>
          </p:cNvSpPr>
          <p:nvPr>
            <p:ph type="body" sz="quarter" idx="11"/>
          </p:nvPr>
        </p:nvSpPr>
        <p:spPr>
          <a:xfrm>
            <a:off x="823912" y="3287713"/>
            <a:ext cx="6246589" cy="1362075"/>
          </a:xfrm>
        </p:spPr>
        <p:txBody>
          <a:bodyPr/>
          <a:lstStyle/>
          <a:p>
            <a:r>
              <a:rPr lang="en-US" sz="2800" dirty="0"/>
              <a:t>Farrokh Alemi, Ph.D. &amp; Colleagues</a:t>
            </a:r>
          </a:p>
        </p:txBody>
      </p:sp>
    </p:spTree>
    <p:extLst>
      <p:ext uri="{BB962C8B-B14F-4D97-AF65-F5344CB8AC3E}">
        <p14:creationId xmlns:p14="http://schemas.microsoft.com/office/powerpoint/2010/main" val="118482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586086"/>
            <a:ext cx="12192000"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3. Ask AI to Teach Key Concepts</a:t>
            </a:r>
          </a:p>
        </p:txBody>
      </p:sp>
      <p:sp>
        <p:nvSpPr>
          <p:cNvPr id="3" name="Double Wave 2">
            <a:extLst>
              <a:ext uri="{FF2B5EF4-FFF2-40B4-BE49-F238E27FC236}">
                <a16:creationId xmlns:a16="http://schemas.microsoft.com/office/drawing/2014/main" id="{F19F689B-9C09-4347-9835-EC88CA27A838}"/>
              </a:ext>
            </a:extLst>
          </p:cNvPr>
          <p:cNvSpPr/>
          <p:nvPr/>
        </p:nvSpPr>
        <p:spPr>
          <a:xfrm>
            <a:off x="694267" y="2245556"/>
            <a:ext cx="10430933" cy="1663854"/>
          </a:xfrm>
          <a:prstGeom prst="doubleWav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Detailed Write Up</a:t>
            </a:r>
          </a:p>
        </p:txBody>
      </p:sp>
    </p:spTree>
    <p:extLst>
      <p:ext uri="{BB962C8B-B14F-4D97-AF65-F5344CB8AC3E}">
        <p14:creationId xmlns:p14="http://schemas.microsoft.com/office/powerpoint/2010/main" val="4093155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1889952"/>
            <a:ext cx="12192000"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4. Ask AI to Create Slides</a:t>
            </a:r>
          </a:p>
        </p:txBody>
      </p:sp>
      <p:sp>
        <p:nvSpPr>
          <p:cNvPr id="4" name="TextBox 3">
            <a:extLst>
              <a:ext uri="{FF2B5EF4-FFF2-40B4-BE49-F238E27FC236}">
                <a16:creationId xmlns:a16="http://schemas.microsoft.com/office/drawing/2014/main" id="{D796EE05-6055-4BB9-9E1F-E1C75D6FA630}"/>
              </a:ext>
            </a:extLst>
          </p:cNvPr>
          <p:cNvSpPr txBox="1"/>
          <p:nvPr/>
        </p:nvSpPr>
        <p:spPr>
          <a:xfrm>
            <a:off x="1056363" y="4524407"/>
            <a:ext cx="11135637" cy="646331"/>
          </a:xfrm>
          <a:prstGeom prst="rect">
            <a:avLst/>
          </a:prstGeom>
          <a:noFill/>
        </p:spPr>
        <p:txBody>
          <a:bodyPr wrap="square">
            <a:spAutoFit/>
          </a:bodyPr>
          <a:lstStyle/>
          <a:p>
            <a:r>
              <a:rPr lang="en-US" sz="3600" dirty="0"/>
              <a:t>Generated text </a:t>
            </a:r>
            <a:r>
              <a:rPr lang="en-US" sz="3600" dirty="0">
                <a:sym typeface="Wingdings" panose="05000000000000000000" pitchFamily="2" charset="2"/>
              </a:rPr>
              <a:t> #</a:t>
            </a:r>
            <a:r>
              <a:rPr lang="en-US" sz="3600" dirty="0"/>
              <a:t> slides &amp; 1 point/slide</a:t>
            </a:r>
          </a:p>
        </p:txBody>
      </p:sp>
    </p:spTree>
    <p:extLst>
      <p:ext uri="{BB962C8B-B14F-4D97-AF65-F5344CB8AC3E}">
        <p14:creationId xmlns:p14="http://schemas.microsoft.com/office/powerpoint/2010/main" val="1191894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416752"/>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4. Create Images for Slides</a:t>
            </a:r>
          </a:p>
        </p:txBody>
      </p:sp>
      <p:pic>
        <p:nvPicPr>
          <p:cNvPr id="4" name="Picture 3">
            <a:extLst>
              <a:ext uri="{FF2B5EF4-FFF2-40B4-BE49-F238E27FC236}">
                <a16:creationId xmlns:a16="http://schemas.microsoft.com/office/drawing/2014/main" id="{7BB5D5D1-3A49-437A-8811-424284923E89}"/>
              </a:ext>
            </a:extLst>
          </p:cNvPr>
          <p:cNvPicPr>
            <a:picLocks noChangeAspect="1"/>
          </p:cNvPicPr>
          <p:nvPr/>
        </p:nvPicPr>
        <p:blipFill rotWithShape="1">
          <a:blip r:embed="rId3"/>
          <a:srcRect l="32816" t="13750" r="17272" b="36767"/>
          <a:stretch/>
        </p:blipFill>
        <p:spPr>
          <a:xfrm>
            <a:off x="3640667" y="2251880"/>
            <a:ext cx="4974496" cy="4931796"/>
          </a:xfrm>
          <a:prstGeom prst="rect">
            <a:avLst/>
          </a:prstGeom>
        </p:spPr>
      </p:pic>
    </p:spTree>
    <p:extLst>
      <p:ext uri="{BB962C8B-B14F-4D97-AF65-F5344CB8AC3E}">
        <p14:creationId xmlns:p14="http://schemas.microsoft.com/office/powerpoint/2010/main" val="869422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1889952"/>
            <a:ext cx="12192000"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5. Convert Slides to Video</a:t>
            </a:r>
          </a:p>
        </p:txBody>
      </p:sp>
    </p:spTree>
    <p:extLst>
      <p:ext uri="{BB962C8B-B14F-4D97-AF65-F5344CB8AC3E}">
        <p14:creationId xmlns:p14="http://schemas.microsoft.com/office/powerpoint/2010/main" val="3211253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50104"/>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5. Convert Slides to Video</a:t>
            </a:r>
          </a:p>
        </p:txBody>
      </p:sp>
      <p:pic>
        <p:nvPicPr>
          <p:cNvPr id="3" name="Picture 2">
            <a:extLst>
              <a:ext uri="{FF2B5EF4-FFF2-40B4-BE49-F238E27FC236}">
                <a16:creationId xmlns:a16="http://schemas.microsoft.com/office/drawing/2014/main" id="{EE2F6FE3-9150-4649-BA83-14C27AB27C19}"/>
              </a:ext>
            </a:extLst>
          </p:cNvPr>
          <p:cNvPicPr>
            <a:picLocks noChangeAspect="1"/>
          </p:cNvPicPr>
          <p:nvPr/>
        </p:nvPicPr>
        <p:blipFill rotWithShape="1">
          <a:blip r:embed="rId3"/>
          <a:srcRect t="18272" b="15840"/>
          <a:stretch/>
        </p:blipFill>
        <p:spPr>
          <a:xfrm>
            <a:off x="440267" y="2132800"/>
            <a:ext cx="11311466" cy="4192292"/>
          </a:xfrm>
          <a:prstGeom prst="rect">
            <a:avLst/>
          </a:prstGeom>
        </p:spPr>
      </p:pic>
      <p:pic>
        <p:nvPicPr>
          <p:cNvPr id="4" name="Graphic 3" descr="Back with solid fill">
            <a:extLst>
              <a:ext uri="{FF2B5EF4-FFF2-40B4-BE49-F238E27FC236}">
                <a16:creationId xmlns:a16="http://schemas.microsoft.com/office/drawing/2014/main" id="{47625BEC-9E4F-4655-9165-8A8BA42EAC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57397" y="3771746"/>
            <a:ext cx="914400" cy="914400"/>
          </a:xfrm>
          <a:prstGeom prst="rect">
            <a:avLst/>
          </a:prstGeom>
        </p:spPr>
      </p:pic>
    </p:spTree>
    <p:extLst>
      <p:ext uri="{BB962C8B-B14F-4D97-AF65-F5344CB8AC3E}">
        <p14:creationId xmlns:p14="http://schemas.microsoft.com/office/powerpoint/2010/main" val="2153201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175364"/>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5. Convert Slides to Video</a:t>
            </a:r>
          </a:p>
        </p:txBody>
      </p:sp>
      <p:pic>
        <p:nvPicPr>
          <p:cNvPr id="4" name="Picture 3">
            <a:extLst>
              <a:ext uri="{FF2B5EF4-FFF2-40B4-BE49-F238E27FC236}">
                <a16:creationId xmlns:a16="http://schemas.microsoft.com/office/drawing/2014/main" id="{D4970D5D-DF1C-4F5B-8557-D320C0C5BFE7}"/>
              </a:ext>
            </a:extLst>
          </p:cNvPr>
          <p:cNvPicPr>
            <a:picLocks noChangeAspect="1"/>
          </p:cNvPicPr>
          <p:nvPr/>
        </p:nvPicPr>
        <p:blipFill rotWithShape="1">
          <a:blip r:embed="rId3"/>
          <a:srcRect t="17284" b="7654"/>
          <a:stretch/>
        </p:blipFill>
        <p:spPr>
          <a:xfrm>
            <a:off x="1024813" y="2127975"/>
            <a:ext cx="10142371" cy="4282336"/>
          </a:xfrm>
          <a:prstGeom prst="rect">
            <a:avLst/>
          </a:prstGeom>
        </p:spPr>
      </p:pic>
    </p:spTree>
    <p:extLst>
      <p:ext uri="{BB962C8B-B14F-4D97-AF65-F5344CB8AC3E}">
        <p14:creationId xmlns:p14="http://schemas.microsoft.com/office/powerpoint/2010/main" val="2143416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200417"/>
            <a:ext cx="12192000" cy="1741118"/>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6. See an Example Video</a:t>
            </a:r>
          </a:p>
        </p:txBody>
      </p:sp>
      <p:pic>
        <p:nvPicPr>
          <p:cNvPr id="4" name="Picture 3">
            <a:hlinkClick r:id="rId3"/>
            <a:extLst>
              <a:ext uri="{FF2B5EF4-FFF2-40B4-BE49-F238E27FC236}">
                <a16:creationId xmlns:a16="http://schemas.microsoft.com/office/drawing/2014/main" id="{0BD4239F-46E2-4958-926C-0B97227DFC85}"/>
              </a:ext>
            </a:extLst>
          </p:cNvPr>
          <p:cNvPicPr>
            <a:picLocks noChangeAspect="1"/>
          </p:cNvPicPr>
          <p:nvPr/>
        </p:nvPicPr>
        <p:blipFill rotWithShape="1">
          <a:blip r:embed="rId4"/>
          <a:srcRect l="8732" t="44200" r="49041" b="17261"/>
          <a:stretch/>
        </p:blipFill>
        <p:spPr>
          <a:xfrm>
            <a:off x="2192053" y="2217107"/>
            <a:ext cx="7628352" cy="3916258"/>
          </a:xfrm>
          <a:prstGeom prst="rect">
            <a:avLst/>
          </a:prstGeom>
        </p:spPr>
      </p:pic>
      <p:sp>
        <p:nvSpPr>
          <p:cNvPr id="7" name="Arrow: Left 6">
            <a:extLst>
              <a:ext uri="{FF2B5EF4-FFF2-40B4-BE49-F238E27FC236}">
                <a16:creationId xmlns:a16="http://schemas.microsoft.com/office/drawing/2014/main" id="{D53AB772-6FEF-4377-88B2-5F4FEA7BB592}"/>
              </a:ext>
            </a:extLst>
          </p:cNvPr>
          <p:cNvSpPr/>
          <p:nvPr/>
        </p:nvSpPr>
        <p:spPr>
          <a:xfrm rot="19802817">
            <a:off x="9720197" y="2127450"/>
            <a:ext cx="1139868" cy="1089765"/>
          </a:xfrm>
          <a:prstGeom prst="lef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8095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300624"/>
            <a:ext cx="12192000" cy="2304789"/>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7. Distribute the Video</a:t>
            </a:r>
          </a:p>
        </p:txBody>
      </p:sp>
      <p:sp>
        <p:nvSpPr>
          <p:cNvPr id="3" name="Double Wave 2">
            <a:extLst>
              <a:ext uri="{FF2B5EF4-FFF2-40B4-BE49-F238E27FC236}">
                <a16:creationId xmlns:a16="http://schemas.microsoft.com/office/drawing/2014/main" id="{AD57BBF8-EA48-4986-8110-6F8AD66FF8BC}"/>
              </a:ext>
            </a:extLst>
          </p:cNvPr>
          <p:cNvSpPr/>
          <p:nvPr/>
        </p:nvSpPr>
        <p:spPr>
          <a:xfrm>
            <a:off x="0" y="2958229"/>
            <a:ext cx="12192000" cy="2304789"/>
          </a:xfrm>
          <a:prstGeom prst="doubleWav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&gt; 100 Videos from AI Text</a:t>
            </a:r>
          </a:p>
        </p:txBody>
      </p:sp>
    </p:spTree>
    <p:extLst>
      <p:ext uri="{BB962C8B-B14F-4D97-AF65-F5344CB8AC3E}">
        <p14:creationId xmlns:p14="http://schemas.microsoft.com/office/powerpoint/2010/main" val="2599622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163922"/>
            <a:ext cx="12192000"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7. Distribute the Video</a:t>
            </a:r>
          </a:p>
        </p:txBody>
      </p:sp>
      <p:pic>
        <p:nvPicPr>
          <p:cNvPr id="3" name="Picture 2">
            <a:extLst>
              <a:ext uri="{FF2B5EF4-FFF2-40B4-BE49-F238E27FC236}">
                <a16:creationId xmlns:a16="http://schemas.microsoft.com/office/drawing/2014/main" id="{D5294835-FC2C-46AD-9FC7-D5F6BC96E33B}"/>
              </a:ext>
            </a:extLst>
          </p:cNvPr>
          <p:cNvPicPr>
            <a:picLocks noChangeAspect="1"/>
          </p:cNvPicPr>
          <p:nvPr/>
        </p:nvPicPr>
        <p:blipFill rotWithShape="1">
          <a:blip r:embed="rId3"/>
          <a:srcRect t="5028" b="21188"/>
          <a:stretch/>
        </p:blipFill>
        <p:spPr>
          <a:xfrm>
            <a:off x="1778000" y="2354893"/>
            <a:ext cx="8873067" cy="3682652"/>
          </a:xfrm>
          <a:prstGeom prst="rect">
            <a:avLst/>
          </a:prstGeom>
        </p:spPr>
      </p:pic>
    </p:spTree>
    <p:extLst>
      <p:ext uri="{BB962C8B-B14F-4D97-AF65-F5344CB8AC3E}">
        <p14:creationId xmlns:p14="http://schemas.microsoft.com/office/powerpoint/2010/main" val="1087036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138870"/>
            <a:ext cx="12192000"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8. See an Example</a:t>
            </a:r>
          </a:p>
        </p:txBody>
      </p:sp>
      <p:pic>
        <p:nvPicPr>
          <p:cNvPr id="4" name="Picture 3">
            <a:hlinkClick r:id="rId3"/>
            <a:extLst>
              <a:ext uri="{FF2B5EF4-FFF2-40B4-BE49-F238E27FC236}">
                <a16:creationId xmlns:a16="http://schemas.microsoft.com/office/drawing/2014/main" id="{F63495C1-14E2-4B3B-BC2A-0CE9814C081B}"/>
              </a:ext>
            </a:extLst>
          </p:cNvPr>
          <p:cNvPicPr>
            <a:picLocks noChangeAspect="1"/>
          </p:cNvPicPr>
          <p:nvPr/>
        </p:nvPicPr>
        <p:blipFill rotWithShape="1">
          <a:blip r:embed="rId4"/>
          <a:srcRect l="12083" t="5678" r="13195" b="31112"/>
          <a:stretch/>
        </p:blipFill>
        <p:spPr>
          <a:xfrm>
            <a:off x="1540933" y="2217571"/>
            <a:ext cx="9110133" cy="4334934"/>
          </a:xfrm>
          <a:prstGeom prst="rect">
            <a:avLst/>
          </a:prstGeom>
        </p:spPr>
      </p:pic>
      <p:sp>
        <p:nvSpPr>
          <p:cNvPr id="5" name="Arrow: Left 4">
            <a:extLst>
              <a:ext uri="{FF2B5EF4-FFF2-40B4-BE49-F238E27FC236}">
                <a16:creationId xmlns:a16="http://schemas.microsoft.com/office/drawing/2014/main" id="{70185105-07D7-4ECF-A19B-36E86A65D168}"/>
              </a:ext>
            </a:extLst>
          </p:cNvPr>
          <p:cNvSpPr/>
          <p:nvPr/>
        </p:nvSpPr>
        <p:spPr>
          <a:xfrm rot="19802817">
            <a:off x="5526065" y="3394553"/>
            <a:ext cx="1139868" cy="1089765"/>
          </a:xfrm>
          <a:prstGeom prst="lef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975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6C00AB-AF58-4BBE-9B95-08365EC5B0F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06078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a:extLst>
              <a:ext uri="{FF2B5EF4-FFF2-40B4-BE49-F238E27FC236}">
                <a16:creationId xmlns:a16="http://schemas.microsoft.com/office/drawing/2014/main" id="{A730F4BE-F768-4494-AF47-5163BD2624E2}"/>
              </a:ext>
            </a:extLst>
          </p:cNvPr>
          <p:cNvSpPr/>
          <p:nvPr/>
        </p:nvSpPr>
        <p:spPr>
          <a:xfrm>
            <a:off x="1" y="1340285"/>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Intelligent Tutor</a:t>
            </a:r>
          </a:p>
        </p:txBody>
      </p:sp>
    </p:spTree>
    <p:extLst>
      <p:ext uri="{BB962C8B-B14F-4D97-AF65-F5344CB8AC3E}">
        <p14:creationId xmlns:p14="http://schemas.microsoft.com/office/powerpoint/2010/main" val="3373636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a:extLst>
              <a:ext uri="{FF2B5EF4-FFF2-40B4-BE49-F238E27FC236}">
                <a16:creationId xmlns:a16="http://schemas.microsoft.com/office/drawing/2014/main" id="{A730F4BE-F768-4494-AF47-5163BD2624E2}"/>
              </a:ext>
            </a:extLst>
          </p:cNvPr>
          <p:cNvSpPr/>
          <p:nvPr/>
        </p:nvSpPr>
        <p:spPr>
          <a:xfrm>
            <a:off x="1" y="1340285"/>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One on One Interaction</a:t>
            </a:r>
          </a:p>
        </p:txBody>
      </p:sp>
      <p:sp>
        <p:nvSpPr>
          <p:cNvPr id="3" name="Double Wave 2">
            <a:extLst>
              <a:ext uri="{FF2B5EF4-FFF2-40B4-BE49-F238E27FC236}">
                <a16:creationId xmlns:a16="http://schemas.microsoft.com/office/drawing/2014/main" id="{F267E0BB-CC6F-41B6-83F0-B8E7B6E86471}"/>
              </a:ext>
            </a:extLst>
          </p:cNvPr>
          <p:cNvSpPr/>
          <p:nvPr/>
        </p:nvSpPr>
        <p:spPr>
          <a:xfrm>
            <a:off x="-35489" y="3421689"/>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Repeated One-on-One</a:t>
            </a:r>
          </a:p>
        </p:txBody>
      </p:sp>
      <p:sp>
        <p:nvSpPr>
          <p:cNvPr id="2" name="Arrow: Up 1">
            <a:extLst>
              <a:ext uri="{FF2B5EF4-FFF2-40B4-BE49-F238E27FC236}">
                <a16:creationId xmlns:a16="http://schemas.microsoft.com/office/drawing/2014/main" id="{B9002B93-3842-40AC-9C94-64EC788E02D6}"/>
              </a:ext>
            </a:extLst>
          </p:cNvPr>
          <p:cNvSpPr/>
          <p:nvPr/>
        </p:nvSpPr>
        <p:spPr>
          <a:xfrm>
            <a:off x="1189973" y="1828800"/>
            <a:ext cx="764087" cy="739036"/>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Up 4">
            <a:extLst>
              <a:ext uri="{FF2B5EF4-FFF2-40B4-BE49-F238E27FC236}">
                <a16:creationId xmlns:a16="http://schemas.microsoft.com/office/drawing/2014/main" id="{19B6B179-6367-4C3A-BE52-E5ECABD70F11}"/>
              </a:ext>
            </a:extLst>
          </p:cNvPr>
          <p:cNvSpPr/>
          <p:nvPr/>
        </p:nvSpPr>
        <p:spPr>
          <a:xfrm rot="10800000">
            <a:off x="1189972" y="3711880"/>
            <a:ext cx="764087" cy="739036"/>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9025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90B25C0-C908-4F00-8F10-8B3F8E16D4E6}"/>
              </a:ext>
            </a:extLst>
          </p:cNvPr>
          <p:cNvGrpSpPr/>
          <p:nvPr/>
        </p:nvGrpSpPr>
        <p:grpSpPr>
          <a:xfrm>
            <a:off x="1" y="262291"/>
            <a:ext cx="12191999" cy="3881315"/>
            <a:chOff x="1" y="262291"/>
            <a:chExt cx="12191999" cy="3881315"/>
          </a:xfrm>
        </p:grpSpPr>
        <p:sp>
          <p:nvSpPr>
            <p:cNvPr id="3" name="Double Wave 2">
              <a:extLst>
                <a:ext uri="{FF2B5EF4-FFF2-40B4-BE49-F238E27FC236}">
                  <a16:creationId xmlns:a16="http://schemas.microsoft.com/office/drawing/2014/main" id="{68F8E958-6246-437E-9FD2-5D0C9537B03F}"/>
                </a:ext>
              </a:extLst>
            </p:cNvPr>
            <p:cNvSpPr/>
            <p:nvPr/>
          </p:nvSpPr>
          <p:spPr>
            <a:xfrm>
              <a:off x="1" y="458254"/>
              <a:ext cx="12191999" cy="1663854"/>
            </a:xfrm>
            <a:prstGeom prst="doubleWav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Copy/Paste Prompts</a:t>
              </a:r>
            </a:p>
          </p:txBody>
        </p:sp>
        <p:sp>
          <p:nvSpPr>
            <p:cNvPr id="4" name="Double Wave 3">
              <a:extLst>
                <a:ext uri="{FF2B5EF4-FFF2-40B4-BE49-F238E27FC236}">
                  <a16:creationId xmlns:a16="http://schemas.microsoft.com/office/drawing/2014/main" id="{85044802-43C2-4FCD-9873-5F4E47123BC5}"/>
                </a:ext>
              </a:extLst>
            </p:cNvPr>
            <p:cNvSpPr/>
            <p:nvPr/>
          </p:nvSpPr>
          <p:spPr>
            <a:xfrm>
              <a:off x="1" y="2479752"/>
              <a:ext cx="12191999" cy="1663854"/>
            </a:xfrm>
            <a:prstGeom prst="double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API Access</a:t>
              </a:r>
            </a:p>
          </p:txBody>
        </p:sp>
        <p:sp>
          <p:nvSpPr>
            <p:cNvPr id="5" name="Arrow: Left 4">
              <a:extLst>
                <a:ext uri="{FF2B5EF4-FFF2-40B4-BE49-F238E27FC236}">
                  <a16:creationId xmlns:a16="http://schemas.microsoft.com/office/drawing/2014/main" id="{FEED2751-4CAB-44A1-B1CB-D8A74597C1E3}"/>
                </a:ext>
              </a:extLst>
            </p:cNvPr>
            <p:cNvSpPr/>
            <p:nvPr/>
          </p:nvSpPr>
          <p:spPr>
            <a:xfrm rot="19802817">
              <a:off x="9757776" y="262291"/>
              <a:ext cx="1139868" cy="1089765"/>
            </a:xfrm>
            <a:prstGeom prst="lef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Low $</a:t>
              </a:r>
            </a:p>
          </p:txBody>
        </p:sp>
      </p:grpSp>
    </p:spTree>
    <p:extLst>
      <p:ext uri="{BB962C8B-B14F-4D97-AF65-F5344CB8AC3E}">
        <p14:creationId xmlns:p14="http://schemas.microsoft.com/office/powerpoint/2010/main" val="2701632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BB4770-AD8B-46FE-8419-30A354742349}"/>
              </a:ext>
            </a:extLst>
          </p:cNvPr>
          <p:cNvSpPr txBox="1"/>
          <p:nvPr/>
        </p:nvSpPr>
        <p:spPr>
          <a:xfrm>
            <a:off x="818147" y="2237511"/>
            <a:ext cx="10905424" cy="1569660"/>
          </a:xfrm>
          <a:prstGeom prst="rect">
            <a:avLst/>
          </a:prstGeom>
          <a:noFill/>
        </p:spPr>
        <p:txBody>
          <a:bodyPr wrap="square">
            <a:spAutoFit/>
          </a:bodyPr>
          <a:lstStyle/>
          <a:p>
            <a:pPr marR="0" lvl="0">
              <a:spcBef>
                <a:spcPts val="0"/>
              </a:spcBef>
              <a:spcAft>
                <a:spcPts val="0"/>
              </a:spcAft>
            </a:pPr>
            <a:r>
              <a:rPr lang="en-US" sz="4800" dirty="0">
                <a:effectLst/>
                <a:highlight>
                  <a:srgbClr val="FFFF00"/>
                </a:highlight>
                <a:latin typeface="Calibri" panose="020F0502020204030204" pitchFamily="34" charset="0"/>
                <a:ea typeface="Times New Roman" panose="02020603050405020304" pitchFamily="18" charset="0"/>
              </a:rPr>
              <a:t>”You are a teacher and should assist the student in solving an assigned problem.</a:t>
            </a:r>
            <a:r>
              <a:rPr lang="en-US" sz="4800" dirty="0">
                <a:effectLst/>
                <a:latin typeface="Calibri" panose="020F0502020204030204" pitchFamily="34" charset="0"/>
                <a:ea typeface="Times New Roman" panose="02020603050405020304" pitchFamily="18" charset="0"/>
              </a:rPr>
              <a:t>” </a:t>
            </a:r>
            <a:endParaRPr lang="en-US" sz="4800" dirty="0">
              <a:effectLst/>
              <a:latin typeface="Times New Roman" panose="02020603050405020304" pitchFamily="18" charset="0"/>
              <a:ea typeface="Times New Roman" panose="02020603050405020304" pitchFamily="18" charset="0"/>
            </a:endParaRPr>
          </a:p>
        </p:txBody>
      </p:sp>
      <p:sp>
        <p:nvSpPr>
          <p:cNvPr id="3" name="Double Wave 2">
            <a:extLst>
              <a:ext uri="{FF2B5EF4-FFF2-40B4-BE49-F238E27FC236}">
                <a16:creationId xmlns:a16="http://schemas.microsoft.com/office/drawing/2014/main" id="{B50D12A3-AE4F-4005-B8D5-7204335B53C4}"/>
              </a:ext>
            </a:extLst>
          </p:cNvPr>
          <p:cNvSpPr/>
          <p:nvPr/>
        </p:nvSpPr>
        <p:spPr>
          <a:xfrm>
            <a:off x="1" y="250520"/>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1. Role </a:t>
            </a:r>
          </a:p>
        </p:txBody>
      </p:sp>
    </p:spTree>
    <p:extLst>
      <p:ext uri="{BB962C8B-B14F-4D97-AF65-F5344CB8AC3E}">
        <p14:creationId xmlns:p14="http://schemas.microsoft.com/office/powerpoint/2010/main" val="1900138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BB4770-AD8B-46FE-8419-30A354742349}"/>
              </a:ext>
            </a:extLst>
          </p:cNvPr>
          <p:cNvSpPr txBox="1"/>
          <p:nvPr/>
        </p:nvSpPr>
        <p:spPr>
          <a:xfrm>
            <a:off x="779645" y="2377465"/>
            <a:ext cx="10905424" cy="156966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4800" dirty="0">
                <a:solidFill>
                  <a:prstClr val="black"/>
                </a:solidFill>
                <a:highlight>
                  <a:srgbClr val="FFFF00"/>
                </a:highlight>
                <a:latin typeface="Calibri" panose="020F0502020204030204" pitchFamily="34" charset="0"/>
                <a:ea typeface="Times New Roman" panose="02020603050405020304" pitchFamily="18" charset="0"/>
              </a:rPr>
              <a:t>“</a:t>
            </a:r>
            <a:r>
              <a:rPr kumimoji="0" lang="en-US" sz="4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Times New Roman" panose="02020603050405020304" pitchFamily="18" charset="0"/>
                <a:cs typeface="+mn-cs"/>
              </a:rPr>
              <a:t>Ask the student if they prefer to solve the problem using R, Python, STATA, or SQL.” </a:t>
            </a:r>
            <a:endParaRPr lang="en-US" sz="4800" dirty="0">
              <a:effectLst/>
              <a:latin typeface="Times New Roman" panose="02020603050405020304" pitchFamily="18" charset="0"/>
              <a:ea typeface="Times New Roman" panose="02020603050405020304" pitchFamily="18" charset="0"/>
            </a:endParaRPr>
          </a:p>
        </p:txBody>
      </p:sp>
      <p:sp>
        <p:nvSpPr>
          <p:cNvPr id="3" name="Double Wave 2">
            <a:extLst>
              <a:ext uri="{FF2B5EF4-FFF2-40B4-BE49-F238E27FC236}">
                <a16:creationId xmlns:a16="http://schemas.microsoft.com/office/drawing/2014/main" id="{A405295D-9D38-41B0-98CB-6E240CA66A5C}"/>
              </a:ext>
            </a:extLst>
          </p:cNvPr>
          <p:cNvSpPr/>
          <p:nvPr/>
        </p:nvSpPr>
        <p:spPr>
          <a:xfrm>
            <a:off x="136358" y="508358"/>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2. Preferred Software</a:t>
            </a:r>
          </a:p>
        </p:txBody>
      </p:sp>
    </p:spTree>
    <p:extLst>
      <p:ext uri="{BB962C8B-B14F-4D97-AF65-F5344CB8AC3E}">
        <p14:creationId xmlns:p14="http://schemas.microsoft.com/office/powerpoint/2010/main" val="2523585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BB4770-AD8B-46FE-8419-30A354742349}"/>
              </a:ext>
            </a:extLst>
          </p:cNvPr>
          <p:cNvSpPr txBox="1"/>
          <p:nvPr/>
        </p:nvSpPr>
        <p:spPr>
          <a:xfrm>
            <a:off x="802984" y="2505700"/>
            <a:ext cx="10905424" cy="230832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Times New Roman" panose="02020603050405020304" pitchFamily="18" charset="0"/>
                <a:cs typeface="+mn-cs"/>
              </a:rPr>
              <a:t>“The student has been asked to complete the following assigned problem: [Include assigned problem verbatim.]”</a:t>
            </a:r>
            <a:r>
              <a:rPr lang="en-US" sz="4800" dirty="0">
                <a:solidFill>
                  <a:prstClr val="black"/>
                </a:solidFill>
                <a:latin typeface="Calibri" panose="020F0502020204030204" pitchFamily="34" charset="0"/>
                <a:ea typeface="Times New Roman" panose="02020603050405020304" pitchFamily="18" charset="0"/>
              </a:rPr>
              <a:t> </a:t>
            </a: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a:t>
            </a:r>
            <a:r>
              <a:rPr kumimoji="0" lang="en-US" sz="4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Times New Roman" panose="02020603050405020304" pitchFamily="18" charset="0"/>
                <a:cs typeface="+mn-cs"/>
              </a:rPr>
              <a:t> </a:t>
            </a:r>
            <a:endParaRPr lang="en-US" sz="4800" dirty="0">
              <a:effectLst/>
              <a:latin typeface="Times New Roman" panose="02020603050405020304" pitchFamily="18" charset="0"/>
              <a:ea typeface="Times New Roman" panose="02020603050405020304" pitchFamily="18" charset="0"/>
            </a:endParaRPr>
          </a:p>
        </p:txBody>
      </p:sp>
      <p:sp>
        <p:nvSpPr>
          <p:cNvPr id="3" name="Double Wave 2">
            <a:extLst>
              <a:ext uri="{FF2B5EF4-FFF2-40B4-BE49-F238E27FC236}">
                <a16:creationId xmlns:a16="http://schemas.microsoft.com/office/drawing/2014/main" id="{D2167362-5704-4D8D-B3E3-D8AE9A32D02C}"/>
              </a:ext>
            </a:extLst>
          </p:cNvPr>
          <p:cNvSpPr/>
          <p:nvPr/>
        </p:nvSpPr>
        <p:spPr>
          <a:xfrm>
            <a:off x="1" y="350729"/>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3. Describe Problem</a:t>
            </a:r>
          </a:p>
        </p:txBody>
      </p:sp>
    </p:spTree>
    <p:extLst>
      <p:ext uri="{BB962C8B-B14F-4D97-AF65-F5344CB8AC3E}">
        <p14:creationId xmlns:p14="http://schemas.microsoft.com/office/powerpoint/2010/main" val="1029439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BB4770-AD8B-46FE-8419-30A354742349}"/>
              </a:ext>
            </a:extLst>
          </p:cNvPr>
          <p:cNvSpPr txBox="1"/>
          <p:nvPr/>
        </p:nvSpPr>
        <p:spPr>
          <a:xfrm>
            <a:off x="643288" y="2292758"/>
            <a:ext cx="10905424" cy="3046988"/>
          </a:xfrm>
          <a:prstGeom prst="rect">
            <a:avLst/>
          </a:prstGeom>
          <a:noFill/>
        </p:spPr>
        <p:txBody>
          <a:bodyPr wrap="square">
            <a:spAutoFit/>
          </a:bodyPr>
          <a:lstStyle/>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Times New Roman" panose="02020603050405020304" pitchFamily="18" charset="0"/>
                <a:cs typeface="+mn-cs"/>
              </a:rPr>
              <a:t>“The correct answer for this step is the following: …”</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800" dirty="0">
                <a:solidFill>
                  <a:prstClr val="black"/>
                </a:solidFill>
                <a:highlight>
                  <a:srgbClr val="FFFF00"/>
                </a:highlight>
                <a:latin typeface="Calibri" panose="020F0502020204030204" pitchFamily="34" charset="0"/>
                <a:ea typeface="Times New Roman" panose="02020603050405020304" pitchFamily="18" charset="0"/>
              </a:rPr>
              <a:t>“This python code provides correct code for each step in the problem.</a:t>
            </a:r>
            <a:r>
              <a:rPr kumimoji="0" lang="en-US" sz="4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Times New Roman" panose="02020603050405020304" pitchFamily="18" charset="0"/>
                <a:cs typeface="+mn-cs"/>
              </a:rPr>
              <a:t>”</a:t>
            </a:r>
            <a:r>
              <a:rPr lang="en-US" sz="4800" dirty="0">
                <a:solidFill>
                  <a:prstClr val="black"/>
                </a:solidFill>
                <a:latin typeface="Calibri" panose="020F0502020204030204" pitchFamily="34" charset="0"/>
                <a:ea typeface="Times New Roman" panose="02020603050405020304" pitchFamily="18" charset="0"/>
              </a:rPr>
              <a:t> </a:t>
            </a:r>
          </a:p>
        </p:txBody>
      </p:sp>
      <p:sp>
        <p:nvSpPr>
          <p:cNvPr id="3" name="Double Wave 2">
            <a:extLst>
              <a:ext uri="{FF2B5EF4-FFF2-40B4-BE49-F238E27FC236}">
                <a16:creationId xmlns:a16="http://schemas.microsoft.com/office/drawing/2014/main" id="{B528BD9A-91D5-468E-AD98-EDD28ABD6316}"/>
              </a:ext>
            </a:extLst>
          </p:cNvPr>
          <p:cNvSpPr/>
          <p:nvPr/>
        </p:nvSpPr>
        <p:spPr>
          <a:xfrm>
            <a:off x="1" y="288099"/>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4. Include the Solution</a:t>
            </a:r>
          </a:p>
        </p:txBody>
      </p:sp>
    </p:spTree>
    <p:extLst>
      <p:ext uri="{BB962C8B-B14F-4D97-AF65-F5344CB8AC3E}">
        <p14:creationId xmlns:p14="http://schemas.microsoft.com/office/powerpoint/2010/main" val="3262664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BB4770-AD8B-46FE-8419-30A354742349}"/>
              </a:ext>
            </a:extLst>
          </p:cNvPr>
          <p:cNvSpPr txBox="1"/>
          <p:nvPr/>
        </p:nvSpPr>
        <p:spPr>
          <a:xfrm>
            <a:off x="779646" y="2563990"/>
            <a:ext cx="10905424" cy="3785652"/>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Times New Roman" panose="02020603050405020304" pitchFamily="18" charset="0"/>
                <a:cs typeface="+mn-cs"/>
              </a:rPr>
              <a:t>“Do not provide the answer but ask the student to do the work and provide you with their answers for each step. Proceed to next step only if the student’s answer is correct.”</a:t>
            </a: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a:t>
            </a:r>
            <a:endParaRPr lang="en-US" sz="4800" dirty="0">
              <a:effectLst/>
              <a:latin typeface="Times New Roman" panose="02020603050405020304" pitchFamily="18" charset="0"/>
              <a:ea typeface="Times New Roman" panose="02020603050405020304" pitchFamily="18" charset="0"/>
            </a:endParaRPr>
          </a:p>
        </p:txBody>
      </p:sp>
      <p:sp>
        <p:nvSpPr>
          <p:cNvPr id="3" name="Double Wave 2">
            <a:extLst>
              <a:ext uri="{FF2B5EF4-FFF2-40B4-BE49-F238E27FC236}">
                <a16:creationId xmlns:a16="http://schemas.microsoft.com/office/drawing/2014/main" id="{63EB0E25-1B52-4F1B-BA8D-BD4E29A518C6}"/>
              </a:ext>
            </a:extLst>
          </p:cNvPr>
          <p:cNvSpPr/>
          <p:nvPr/>
        </p:nvSpPr>
        <p:spPr>
          <a:xfrm>
            <a:off x="1" y="508358"/>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5. Constraints</a:t>
            </a:r>
          </a:p>
        </p:txBody>
      </p:sp>
    </p:spTree>
    <p:extLst>
      <p:ext uri="{BB962C8B-B14F-4D97-AF65-F5344CB8AC3E}">
        <p14:creationId xmlns:p14="http://schemas.microsoft.com/office/powerpoint/2010/main" val="2059808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BB4770-AD8B-46FE-8419-30A354742349}"/>
              </a:ext>
            </a:extLst>
          </p:cNvPr>
          <p:cNvSpPr txBox="1"/>
          <p:nvPr/>
        </p:nvSpPr>
        <p:spPr>
          <a:xfrm>
            <a:off x="779646" y="2371263"/>
            <a:ext cx="10905424" cy="3785652"/>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480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Times New Roman" panose="02020603050405020304" pitchFamily="18" charset="0"/>
                <a:cs typeface="+mn-cs"/>
              </a:rPr>
              <a:t>“First read the data. Second describe the data. Third prepare data.  Fourth, analyze data. Fifth, interpret findings. A</a:t>
            </a:r>
            <a:r>
              <a:rPr kumimoji="0" lang="en-US" sz="4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Times New Roman" panose="02020603050405020304" pitchFamily="18" charset="0"/>
                <a:cs typeface="+mn-cs"/>
              </a:rPr>
              <a:t>sk the student to report their progress in each step before showing them next step.”</a:t>
            </a: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a:t>
            </a:r>
            <a:endParaRPr lang="en-US" sz="4800" dirty="0">
              <a:effectLst/>
              <a:latin typeface="Times New Roman" panose="02020603050405020304" pitchFamily="18" charset="0"/>
              <a:ea typeface="Times New Roman" panose="02020603050405020304" pitchFamily="18" charset="0"/>
            </a:endParaRPr>
          </a:p>
        </p:txBody>
      </p:sp>
      <p:sp>
        <p:nvSpPr>
          <p:cNvPr id="3" name="Double Wave 2">
            <a:extLst>
              <a:ext uri="{FF2B5EF4-FFF2-40B4-BE49-F238E27FC236}">
                <a16:creationId xmlns:a16="http://schemas.microsoft.com/office/drawing/2014/main" id="{68814D5D-B3E0-4BCB-8EDE-B168F91444EB}"/>
              </a:ext>
            </a:extLst>
          </p:cNvPr>
          <p:cNvSpPr/>
          <p:nvPr/>
        </p:nvSpPr>
        <p:spPr>
          <a:xfrm>
            <a:off x="0" y="388307"/>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6. Step by Step Solution</a:t>
            </a:r>
          </a:p>
        </p:txBody>
      </p:sp>
    </p:spTree>
    <p:extLst>
      <p:ext uri="{BB962C8B-B14F-4D97-AF65-F5344CB8AC3E}">
        <p14:creationId xmlns:p14="http://schemas.microsoft.com/office/powerpoint/2010/main" val="2587338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BB4770-AD8B-46FE-8419-30A354742349}"/>
              </a:ext>
            </a:extLst>
          </p:cNvPr>
          <p:cNvSpPr txBox="1"/>
          <p:nvPr/>
        </p:nvSpPr>
        <p:spPr>
          <a:xfrm>
            <a:off x="840563" y="2518630"/>
            <a:ext cx="10905424" cy="452431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Times New Roman" panose="02020603050405020304" pitchFamily="18" charset="0"/>
                <a:cs typeface="+mn-cs"/>
              </a:rPr>
              <a:t>“Good work.  Please report your work through Canvas to the instructor.  At the very first sentence write that the AI system has checked the answer and the assignment is correct.”</a:t>
            </a: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a:t>
            </a:r>
          </a:p>
          <a:p>
            <a:pPr marR="0" lvl="0" algn="l" defTabSz="914400" rtl="0" eaLnBrk="1" fontAlgn="auto" latinLnBrk="0" hangingPunct="1">
              <a:lnSpc>
                <a:spcPct val="100000"/>
              </a:lnSpc>
              <a:spcBef>
                <a:spcPts val="0"/>
              </a:spcBef>
              <a:spcAft>
                <a:spcPts val="0"/>
              </a:spcAft>
              <a:buClrTx/>
              <a:buSzTx/>
              <a:tabLst/>
              <a:defRPr/>
            </a:pPr>
            <a:endPar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Double Wave 2">
            <a:extLst>
              <a:ext uri="{FF2B5EF4-FFF2-40B4-BE49-F238E27FC236}">
                <a16:creationId xmlns:a16="http://schemas.microsoft.com/office/drawing/2014/main" id="{49404F44-1EDB-468C-9F9D-09518C1BB152}"/>
              </a:ext>
            </a:extLst>
          </p:cNvPr>
          <p:cNvSpPr/>
          <p:nvPr/>
        </p:nvSpPr>
        <p:spPr>
          <a:xfrm>
            <a:off x="0" y="413359"/>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7. Suggested Grade</a:t>
            </a:r>
          </a:p>
        </p:txBody>
      </p:sp>
    </p:spTree>
    <p:extLst>
      <p:ext uri="{BB962C8B-B14F-4D97-AF65-F5344CB8AC3E}">
        <p14:creationId xmlns:p14="http://schemas.microsoft.com/office/powerpoint/2010/main" val="256562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315152"/>
            <a:ext cx="12192000"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1. Ask AI for Course Outline</a:t>
            </a:r>
          </a:p>
        </p:txBody>
      </p:sp>
      <p:pic>
        <p:nvPicPr>
          <p:cNvPr id="4" name="Picture 3">
            <a:hlinkClick r:id="rId3"/>
            <a:extLst>
              <a:ext uri="{FF2B5EF4-FFF2-40B4-BE49-F238E27FC236}">
                <a16:creationId xmlns:a16="http://schemas.microsoft.com/office/drawing/2014/main" id="{AF0AC879-D34E-4406-8B1E-CFB9666760E8}"/>
              </a:ext>
            </a:extLst>
          </p:cNvPr>
          <p:cNvPicPr>
            <a:picLocks noChangeAspect="1"/>
          </p:cNvPicPr>
          <p:nvPr/>
        </p:nvPicPr>
        <p:blipFill rotWithShape="1">
          <a:blip r:embed="rId4"/>
          <a:srcRect l="11529" t="4595" r="14027" b="32839"/>
          <a:stretch/>
        </p:blipFill>
        <p:spPr>
          <a:xfrm>
            <a:off x="1219199" y="2252133"/>
            <a:ext cx="9076267" cy="4290715"/>
          </a:xfrm>
          <a:prstGeom prst="rect">
            <a:avLst/>
          </a:prstGeom>
        </p:spPr>
      </p:pic>
    </p:spTree>
    <p:extLst>
      <p:ext uri="{BB962C8B-B14F-4D97-AF65-F5344CB8AC3E}">
        <p14:creationId xmlns:p14="http://schemas.microsoft.com/office/powerpoint/2010/main" val="3644726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BB4770-AD8B-46FE-8419-30A354742349}"/>
              </a:ext>
            </a:extLst>
          </p:cNvPr>
          <p:cNvSpPr txBox="1"/>
          <p:nvPr/>
        </p:nvSpPr>
        <p:spPr>
          <a:xfrm>
            <a:off x="643287" y="2402890"/>
            <a:ext cx="10905424" cy="3785652"/>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Times New Roman" panose="02020603050405020304" pitchFamily="18" charset="0"/>
                <a:cs typeface="+mn-cs"/>
              </a:rPr>
              <a:t>“You have made good progress. Please text your instructor (see Syllabus for contact information) soon so he can follow up with you further.”</a:t>
            </a: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a:t>
            </a:r>
          </a:p>
          <a:p>
            <a:pPr marR="0" lvl="0" algn="l" defTabSz="914400" rtl="0" eaLnBrk="1" fontAlgn="auto" latinLnBrk="0" hangingPunct="1">
              <a:lnSpc>
                <a:spcPct val="100000"/>
              </a:lnSpc>
              <a:spcBef>
                <a:spcPts val="0"/>
              </a:spcBef>
              <a:spcAft>
                <a:spcPts val="0"/>
              </a:spcAft>
              <a:buClrTx/>
              <a:buSzTx/>
              <a:tabLst/>
              <a:defRPr/>
            </a:pPr>
            <a:endPar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Double Wave 2">
            <a:extLst>
              <a:ext uri="{FF2B5EF4-FFF2-40B4-BE49-F238E27FC236}">
                <a16:creationId xmlns:a16="http://schemas.microsoft.com/office/drawing/2014/main" id="{3CCD5D1A-520E-4A27-BE8D-EE009F9DF419}"/>
              </a:ext>
            </a:extLst>
          </p:cNvPr>
          <p:cNvSpPr/>
          <p:nvPr/>
        </p:nvSpPr>
        <p:spPr>
          <a:xfrm>
            <a:off x="0" y="338203"/>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7. Suggested Grade</a:t>
            </a:r>
          </a:p>
        </p:txBody>
      </p:sp>
    </p:spTree>
    <p:extLst>
      <p:ext uri="{BB962C8B-B14F-4D97-AF65-F5344CB8AC3E}">
        <p14:creationId xmlns:p14="http://schemas.microsoft.com/office/powerpoint/2010/main" val="4224799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14E5F6-A489-4C34-A610-3703D2D6873C}"/>
              </a:ext>
            </a:extLst>
          </p:cNvPr>
          <p:cNvSpPr txBox="1"/>
          <p:nvPr/>
        </p:nvSpPr>
        <p:spPr>
          <a:xfrm>
            <a:off x="559496" y="2281523"/>
            <a:ext cx="11073008" cy="3785652"/>
          </a:xfrm>
          <a:prstGeom prst="rect">
            <a:avLst/>
          </a:prstGeom>
          <a:noFill/>
        </p:spPr>
        <p:txBody>
          <a:bodyPr wrap="square">
            <a:spAutoFit/>
          </a:bodyPr>
          <a:lstStyle/>
          <a:p>
            <a:r>
              <a:rPr lang="en-US" sz="4000" dirty="0">
                <a:hlinkClick r:id="rId3"/>
              </a:rPr>
              <a:t>http://openonlinecourses.com/causalanalysis/intelligent%20tutor%20for%20assignment%201%20preliminary%20lecture.docx</a:t>
            </a:r>
            <a:r>
              <a:rPr lang="en-US" sz="4000" dirty="0"/>
              <a:t> </a:t>
            </a:r>
          </a:p>
          <a:p>
            <a:endParaRPr lang="en-US" sz="4000" dirty="0"/>
          </a:p>
          <a:p>
            <a:r>
              <a:rPr lang="en-US" sz="4000" dirty="0">
                <a:hlinkClick r:id="rId4"/>
              </a:rPr>
              <a:t>http://openonlinecourses.com/causalanalysis/Maria_itutor_Lasso_q3.docx</a:t>
            </a:r>
            <a:r>
              <a:rPr lang="en-US" sz="4000" dirty="0"/>
              <a:t> </a:t>
            </a:r>
          </a:p>
        </p:txBody>
      </p:sp>
      <p:sp>
        <p:nvSpPr>
          <p:cNvPr id="5" name="Double Wave 4">
            <a:extLst>
              <a:ext uri="{FF2B5EF4-FFF2-40B4-BE49-F238E27FC236}">
                <a16:creationId xmlns:a16="http://schemas.microsoft.com/office/drawing/2014/main" id="{02DD5E57-428B-480A-8A13-6DDB257AD8E0}"/>
              </a:ext>
            </a:extLst>
          </p:cNvPr>
          <p:cNvSpPr/>
          <p:nvPr/>
        </p:nvSpPr>
        <p:spPr>
          <a:xfrm>
            <a:off x="1" y="338203"/>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Example Tutors</a:t>
            </a:r>
          </a:p>
        </p:txBody>
      </p:sp>
    </p:spTree>
    <p:extLst>
      <p:ext uri="{BB962C8B-B14F-4D97-AF65-F5344CB8AC3E}">
        <p14:creationId xmlns:p14="http://schemas.microsoft.com/office/powerpoint/2010/main" val="3079807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uble Wave 4">
            <a:extLst>
              <a:ext uri="{FF2B5EF4-FFF2-40B4-BE49-F238E27FC236}">
                <a16:creationId xmlns:a16="http://schemas.microsoft.com/office/drawing/2014/main" id="{02DD5E57-428B-480A-8A13-6DDB257AD8E0}"/>
              </a:ext>
            </a:extLst>
          </p:cNvPr>
          <p:cNvSpPr/>
          <p:nvPr/>
        </p:nvSpPr>
        <p:spPr>
          <a:xfrm>
            <a:off x="1" y="288099"/>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Example Tutors</a:t>
            </a:r>
          </a:p>
        </p:txBody>
      </p:sp>
      <p:sp>
        <p:nvSpPr>
          <p:cNvPr id="4" name="Double Wave 3">
            <a:extLst>
              <a:ext uri="{FF2B5EF4-FFF2-40B4-BE49-F238E27FC236}">
                <a16:creationId xmlns:a16="http://schemas.microsoft.com/office/drawing/2014/main" id="{A5CE54B1-C819-4FDA-9BA7-256B708CA9F0}"/>
              </a:ext>
            </a:extLst>
          </p:cNvPr>
          <p:cNvSpPr/>
          <p:nvPr/>
        </p:nvSpPr>
        <p:spPr>
          <a:xfrm>
            <a:off x="-48015" y="2645075"/>
            <a:ext cx="12191999" cy="1663854"/>
          </a:xfrm>
          <a:prstGeom prst="double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&gt; 32 Intelligent Tutors</a:t>
            </a:r>
          </a:p>
        </p:txBody>
      </p:sp>
    </p:spTree>
    <p:extLst>
      <p:ext uri="{BB962C8B-B14F-4D97-AF65-F5344CB8AC3E}">
        <p14:creationId xmlns:p14="http://schemas.microsoft.com/office/powerpoint/2010/main" val="3520089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9189" y="2399804"/>
            <a:ext cx="9652000" cy="2273795"/>
          </a:xfrm>
        </p:spPr>
        <p:txBody>
          <a:bodyPr>
            <a:noAutofit/>
          </a:bodyPr>
          <a:lstStyle/>
          <a:p>
            <a:r>
              <a:rPr lang="en-US" sz="7200" b="1" dirty="0">
                <a:solidFill>
                  <a:srgbClr val="C00000"/>
                </a:solidFill>
              </a:rPr>
              <a:t>AI can Improve the Content of Your Lectures</a:t>
            </a:r>
          </a:p>
        </p:txBody>
      </p:sp>
    </p:spTree>
    <p:extLst>
      <p:ext uri="{BB962C8B-B14F-4D97-AF65-F5344CB8AC3E}">
        <p14:creationId xmlns:p14="http://schemas.microsoft.com/office/powerpoint/2010/main" val="651684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9189" y="2399804"/>
            <a:ext cx="9652000" cy="2273795"/>
          </a:xfrm>
        </p:spPr>
        <p:txBody>
          <a:bodyPr>
            <a:noAutofit/>
          </a:bodyPr>
          <a:lstStyle/>
          <a:p>
            <a:r>
              <a:rPr lang="en-US" sz="7200" b="1" dirty="0">
                <a:solidFill>
                  <a:srgbClr val="C00000"/>
                </a:solidFill>
              </a:rPr>
              <a:t>Intelligent Tutor and Grading</a:t>
            </a:r>
          </a:p>
        </p:txBody>
      </p:sp>
    </p:spTree>
    <p:extLst>
      <p:ext uri="{BB962C8B-B14F-4D97-AF65-F5344CB8AC3E}">
        <p14:creationId xmlns:p14="http://schemas.microsoft.com/office/powerpoint/2010/main" val="4137160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382886"/>
            <a:ext cx="12192000"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1. Ask AI for Course Outline</a:t>
            </a:r>
          </a:p>
        </p:txBody>
      </p:sp>
      <p:sp>
        <p:nvSpPr>
          <p:cNvPr id="4" name="Double Wave 3">
            <a:extLst>
              <a:ext uri="{FF2B5EF4-FFF2-40B4-BE49-F238E27FC236}">
                <a16:creationId xmlns:a16="http://schemas.microsoft.com/office/drawing/2014/main" id="{BD293AF7-22E0-4A28-9D82-96EFC650F685}"/>
              </a:ext>
            </a:extLst>
          </p:cNvPr>
          <p:cNvSpPr/>
          <p:nvPr/>
        </p:nvSpPr>
        <p:spPr>
          <a:xfrm>
            <a:off x="711199" y="2199140"/>
            <a:ext cx="10430933" cy="1663854"/>
          </a:xfrm>
          <a:prstGeom prst="doubleWav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How Many Sessions?</a:t>
            </a:r>
          </a:p>
        </p:txBody>
      </p:sp>
    </p:spTree>
    <p:extLst>
      <p:ext uri="{BB962C8B-B14F-4D97-AF65-F5344CB8AC3E}">
        <p14:creationId xmlns:p14="http://schemas.microsoft.com/office/powerpoint/2010/main" val="3971949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382886"/>
            <a:ext cx="12192000"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1. Ask AI for Course Outline</a:t>
            </a:r>
          </a:p>
        </p:txBody>
      </p:sp>
      <p:sp>
        <p:nvSpPr>
          <p:cNvPr id="4" name="Double Wave 3">
            <a:extLst>
              <a:ext uri="{FF2B5EF4-FFF2-40B4-BE49-F238E27FC236}">
                <a16:creationId xmlns:a16="http://schemas.microsoft.com/office/drawing/2014/main" id="{BD293AF7-22E0-4A28-9D82-96EFC650F685}"/>
              </a:ext>
            </a:extLst>
          </p:cNvPr>
          <p:cNvSpPr/>
          <p:nvPr/>
        </p:nvSpPr>
        <p:spPr>
          <a:xfrm>
            <a:off x="711199" y="2199140"/>
            <a:ext cx="10430933" cy="1663854"/>
          </a:xfrm>
          <a:prstGeom prst="doubleWav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What Topics?</a:t>
            </a:r>
          </a:p>
        </p:txBody>
      </p:sp>
    </p:spTree>
    <p:extLst>
      <p:ext uri="{BB962C8B-B14F-4D97-AF65-F5344CB8AC3E}">
        <p14:creationId xmlns:p14="http://schemas.microsoft.com/office/powerpoint/2010/main" val="21597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315153"/>
            <a:ext cx="12192000"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1. Ask AI for Course Outline</a:t>
            </a:r>
          </a:p>
        </p:txBody>
      </p:sp>
      <p:sp>
        <p:nvSpPr>
          <p:cNvPr id="5" name="Double Wave 4">
            <a:extLst>
              <a:ext uri="{FF2B5EF4-FFF2-40B4-BE49-F238E27FC236}">
                <a16:creationId xmlns:a16="http://schemas.microsoft.com/office/drawing/2014/main" id="{0A2975D0-6320-4AD5-8DCC-0B09E7A3EDCF}"/>
              </a:ext>
            </a:extLst>
          </p:cNvPr>
          <p:cNvSpPr/>
          <p:nvPr/>
        </p:nvSpPr>
        <p:spPr>
          <a:xfrm>
            <a:off x="694267" y="2245556"/>
            <a:ext cx="10430933" cy="1663854"/>
          </a:xfrm>
          <a:prstGeom prst="doubleWav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Reference Required Book</a:t>
            </a:r>
          </a:p>
        </p:txBody>
      </p:sp>
    </p:spTree>
    <p:extLst>
      <p:ext uri="{BB962C8B-B14F-4D97-AF65-F5344CB8AC3E}">
        <p14:creationId xmlns:p14="http://schemas.microsoft.com/office/powerpoint/2010/main" val="1931624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484486"/>
            <a:ext cx="12192000"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2. Ask AI for Topic Outline</a:t>
            </a:r>
          </a:p>
        </p:txBody>
      </p:sp>
      <p:pic>
        <p:nvPicPr>
          <p:cNvPr id="3" name="Picture 2">
            <a:extLst>
              <a:ext uri="{FF2B5EF4-FFF2-40B4-BE49-F238E27FC236}">
                <a16:creationId xmlns:a16="http://schemas.microsoft.com/office/drawing/2014/main" id="{84EB88E9-06F1-4604-AB28-F5DB322211F0}"/>
              </a:ext>
            </a:extLst>
          </p:cNvPr>
          <p:cNvPicPr>
            <a:picLocks noChangeAspect="1"/>
          </p:cNvPicPr>
          <p:nvPr/>
        </p:nvPicPr>
        <p:blipFill rotWithShape="1">
          <a:blip r:embed="rId3"/>
          <a:srcRect t="5185" r="40833" b="30217"/>
          <a:stretch/>
        </p:blipFill>
        <p:spPr>
          <a:xfrm>
            <a:off x="2015066" y="2271261"/>
            <a:ext cx="7213600" cy="4430164"/>
          </a:xfrm>
          <a:prstGeom prst="rect">
            <a:avLst/>
          </a:prstGeom>
        </p:spPr>
      </p:pic>
    </p:spTree>
    <p:extLst>
      <p:ext uri="{BB962C8B-B14F-4D97-AF65-F5344CB8AC3E}">
        <p14:creationId xmlns:p14="http://schemas.microsoft.com/office/powerpoint/2010/main" val="2449259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484486"/>
            <a:ext cx="12192000"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2. Ask AI for Topic Outline</a:t>
            </a:r>
          </a:p>
        </p:txBody>
      </p:sp>
      <p:pic>
        <p:nvPicPr>
          <p:cNvPr id="4" name="Picture 3">
            <a:hlinkClick r:id="rId3"/>
            <a:extLst>
              <a:ext uri="{FF2B5EF4-FFF2-40B4-BE49-F238E27FC236}">
                <a16:creationId xmlns:a16="http://schemas.microsoft.com/office/drawing/2014/main" id="{86E6F33A-F009-4DB8-9EB9-E27915F25271}"/>
              </a:ext>
            </a:extLst>
          </p:cNvPr>
          <p:cNvPicPr>
            <a:picLocks noChangeAspect="1"/>
          </p:cNvPicPr>
          <p:nvPr/>
        </p:nvPicPr>
        <p:blipFill rotWithShape="1">
          <a:blip r:embed="rId4"/>
          <a:srcRect l="8630" t="5480" r="23253" b="17991"/>
          <a:stretch/>
        </p:blipFill>
        <p:spPr>
          <a:xfrm>
            <a:off x="1703540" y="2315315"/>
            <a:ext cx="7214992" cy="4559701"/>
          </a:xfrm>
          <a:prstGeom prst="rect">
            <a:avLst/>
          </a:prstGeom>
        </p:spPr>
      </p:pic>
    </p:spTree>
    <p:extLst>
      <p:ext uri="{BB962C8B-B14F-4D97-AF65-F5344CB8AC3E}">
        <p14:creationId xmlns:p14="http://schemas.microsoft.com/office/powerpoint/2010/main" val="3989769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374303"/>
            <a:ext cx="12192000"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3. Ask AI to Teach Key Concepts</a:t>
            </a:r>
          </a:p>
        </p:txBody>
      </p:sp>
      <p:pic>
        <p:nvPicPr>
          <p:cNvPr id="3" name="Picture 2">
            <a:hlinkClick r:id="rId3"/>
            <a:extLst>
              <a:ext uri="{FF2B5EF4-FFF2-40B4-BE49-F238E27FC236}">
                <a16:creationId xmlns:a16="http://schemas.microsoft.com/office/drawing/2014/main" id="{8EFAF8A9-EB5D-4F6C-A9FA-B35256C8C3DD}"/>
              </a:ext>
            </a:extLst>
          </p:cNvPr>
          <p:cNvPicPr>
            <a:picLocks noChangeAspect="1"/>
          </p:cNvPicPr>
          <p:nvPr/>
        </p:nvPicPr>
        <p:blipFill rotWithShape="1">
          <a:blip r:embed="rId4"/>
          <a:srcRect l="8836" t="53151" r="54075" b="24932"/>
          <a:stretch/>
        </p:blipFill>
        <p:spPr>
          <a:xfrm>
            <a:off x="1453018" y="2300174"/>
            <a:ext cx="8567803" cy="2848023"/>
          </a:xfrm>
          <a:prstGeom prst="rect">
            <a:avLst/>
          </a:prstGeom>
        </p:spPr>
      </p:pic>
      <p:sp>
        <p:nvSpPr>
          <p:cNvPr id="2" name="Arrow: Left 1">
            <a:extLst>
              <a:ext uri="{FF2B5EF4-FFF2-40B4-BE49-F238E27FC236}">
                <a16:creationId xmlns:a16="http://schemas.microsoft.com/office/drawing/2014/main" id="{785F29E9-0626-4E65-BD47-DD95CA4489DE}"/>
              </a:ext>
            </a:extLst>
          </p:cNvPr>
          <p:cNvSpPr/>
          <p:nvPr/>
        </p:nvSpPr>
        <p:spPr>
          <a:xfrm rot="19802817">
            <a:off x="6814159" y="2805830"/>
            <a:ext cx="1139868" cy="1089765"/>
          </a:xfrm>
          <a:prstGeom prst="lef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622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11241</TotalTime>
  <Words>1286</Words>
  <Application>Microsoft Office PowerPoint</Application>
  <PresentationFormat>Widescreen</PresentationFormat>
  <Paragraphs>123</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 can Improve the Content of Your Lectures</vt:lpstr>
      <vt:lpstr>Intelligent Tutor and Grading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Farrokh Alemi</cp:lastModifiedBy>
  <cp:revision>389</cp:revision>
  <dcterms:created xsi:type="dcterms:W3CDTF">2017-05-23T16:09:18Z</dcterms:created>
  <dcterms:modified xsi:type="dcterms:W3CDTF">2025-03-17T19:35:17Z</dcterms:modified>
</cp:coreProperties>
</file>