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7"/>
  </p:notesMasterIdLst>
  <p:sldIdLst>
    <p:sldId id="268" r:id="rId2"/>
    <p:sldId id="451" r:id="rId3"/>
    <p:sldId id="452" r:id="rId4"/>
    <p:sldId id="453" r:id="rId5"/>
    <p:sldId id="458" r:id="rId6"/>
    <p:sldId id="468" r:id="rId7"/>
    <p:sldId id="459" r:id="rId8"/>
    <p:sldId id="454" r:id="rId9"/>
    <p:sldId id="469" r:id="rId10"/>
    <p:sldId id="455" r:id="rId11"/>
    <p:sldId id="467" r:id="rId12"/>
    <p:sldId id="460" r:id="rId13"/>
    <p:sldId id="456" r:id="rId14"/>
    <p:sldId id="457" r:id="rId15"/>
    <p:sldId id="461" r:id="rId16"/>
    <p:sldId id="462" r:id="rId17"/>
    <p:sldId id="463" r:id="rId18"/>
    <p:sldId id="470" r:id="rId19"/>
    <p:sldId id="464" r:id="rId20"/>
    <p:sldId id="466" r:id="rId21"/>
    <p:sldId id="256" r:id="rId22"/>
    <p:sldId id="471" r:id="rId23"/>
    <p:sldId id="257" r:id="rId24"/>
    <p:sldId id="266" r:id="rId25"/>
    <p:sldId id="258" r:id="rId26"/>
    <p:sldId id="259" r:id="rId27"/>
    <p:sldId id="263" r:id="rId28"/>
    <p:sldId id="260" r:id="rId29"/>
    <p:sldId id="261" r:id="rId30"/>
    <p:sldId id="262" r:id="rId31"/>
    <p:sldId id="264" r:id="rId32"/>
    <p:sldId id="265" r:id="rId33"/>
    <p:sldId id="472" r:id="rId34"/>
    <p:sldId id="387" r:id="rId35"/>
    <p:sldId id="4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CC33"/>
    <a:srgbClr val="00FFCC"/>
    <a:srgbClr val="00FF00"/>
    <a:srgbClr val="66FFCC"/>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78052" autoAdjust="0"/>
  </p:normalViewPr>
  <p:slideViewPr>
    <p:cSldViewPr snapToGrid="0" snapToObjects="1">
      <p:cViewPr varScale="1">
        <p:scale>
          <a:sx n="51" d="100"/>
          <a:sy n="51" d="100"/>
        </p:scale>
        <p:origin x="1020"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3/7/2025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am an Avatar designed by Dr. Alemi and colleagues to describe how AI can help you design course content and delivery course material efficiently.</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how to teach key concepts within the topic to students at your course level.  Tell it what you do not like about the way it is teaching.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197018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It will suggest detailed text on the concept with examples and exercises.  Modify its suggestions if you need to.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45223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Create slides for your lecture.  Stay brief.  Use many slides to create a flow. Let the generated text guide the number of slides and the points made in the slides.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383038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generate images for the slide. Be detailed.  Give instruction on style and content.  Here I told it to make a pencil drawing with professor putting out fires and graduate students running around</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52338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Use text to speech technology to convert text, suggested by AI and improved by you, to script.   .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188678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You can do this by dragging and dropping your slides into a software such as: Heygen.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93893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 avatars to convert text to speech. You can make your own Avatar or use AI generated avatars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329391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Distribute the video through Canvas or other web sites.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281287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Distribute the video through Canvas or other web sites.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314423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 like to do it through the open web because I can reach a broader audience and have constant improvements.  You do what works for you.  You do you.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313222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presentation is not about students using AI but the instructor doing so.  The idea is to put in less time and yet be more effective in teaching.  The goal is less work by you and more teaching and learning by the students.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p14="http://schemas.microsoft.com/office/powerpoint/2010/main" val="105845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See an example of a course designed in this fashion online, at our open site.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19184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Use AI to improve the content of your courses.  Save time by using text to speech technology.  Have more time to spend with students one on one.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dirty="0"/>
          </a:p>
        </p:txBody>
      </p:sp>
    </p:spTree>
    <p:extLst>
      <p:ext uri="{BB962C8B-B14F-4D97-AF65-F5344CB8AC3E}">
        <p14:creationId xmlns:p14="http://schemas.microsoft.com/office/powerpoint/2010/main" val="1967286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dirty="0"/>
          </a:p>
        </p:txBody>
      </p:sp>
    </p:spTree>
    <p:extLst>
      <p:ext uri="{BB962C8B-B14F-4D97-AF65-F5344CB8AC3E}">
        <p14:creationId xmlns:p14="http://schemas.microsoft.com/office/powerpoint/2010/main" val="317837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video focusses on course design.  Other related videos focus on intelligent tutor and grading.</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p14="http://schemas.microsoft.com/office/powerpoint/2010/main" val="192851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use your required textbook and suggest the course outline.  There are lots of videos online on how to do this.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263042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Be specific.  For example, if teaching online in 8 week session ask for the outline to have 8 sessions.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p14="http://schemas.microsoft.com/office/powerpoint/2010/main" val="357572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Be specific.  For example, if teaching online in 8 week session ask for the outline to have 8 sessions.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p14="http://schemas.microsoft.com/office/powerpoint/2010/main" val="323239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Reference your required book. It is likely it already has it in its memory and can generate a session outline that fits it.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p14="http://schemas.microsoft.com/office/powerpoint/2010/main" val="18000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a topic outline for each session. Work with AI to improve it. Yes this is your product and AI is just an assistant.</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253764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a topic outline for each session. Work with AI to improve it. Yes this is your product and AI is just an assistant.</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94049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8357-0FB0-409F-9F02-DA5770E85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E8D50-F8EF-435E-9D76-F7F942ADE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59E20-ABED-4831-9A39-F95F21494BBA}"/>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5" name="Footer Placeholder 4">
            <a:extLst>
              <a:ext uri="{FF2B5EF4-FFF2-40B4-BE49-F238E27FC236}">
                <a16:creationId xmlns:a16="http://schemas.microsoft.com/office/drawing/2014/main" id="{6531935B-F717-4701-AC91-5C2AFBAEC4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32970-6492-4622-B371-F3B3CD6BEE46}"/>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07838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E9D8-D5AB-4A9B-BC7A-D94BA7DA1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D4097-ACA4-4041-A675-9F02F6EE2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2757-F9CE-4B3F-ACD0-796F40D4CF85}"/>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5" name="Footer Placeholder 4">
            <a:extLst>
              <a:ext uri="{FF2B5EF4-FFF2-40B4-BE49-F238E27FC236}">
                <a16:creationId xmlns:a16="http://schemas.microsoft.com/office/drawing/2014/main" id="{36C3D3CD-1F2C-4327-A659-FFE616AB65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88E6D0-06B5-4E95-8347-E90A3EA678CA}"/>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7756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488DA-2A00-4AA5-8815-5B53BC97E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B520D-9B58-4AFD-BB44-90A864C65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FFEEB-530F-43FF-A78E-851B9EF3F7AB}"/>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5" name="Footer Placeholder 4">
            <a:extLst>
              <a:ext uri="{FF2B5EF4-FFF2-40B4-BE49-F238E27FC236}">
                <a16:creationId xmlns:a16="http://schemas.microsoft.com/office/drawing/2014/main" id="{A1FE9729-AFDC-4AD8-8593-7A89584123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2E32B7-4540-4B93-8F8E-591EDFC448EB}"/>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17935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892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ext uri="{BB962C8B-B14F-4D97-AF65-F5344CB8AC3E}">
        <p14:creationId xmlns:p14="http://schemas.microsoft.com/office/powerpoint/2010/main" val="41272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E7EF-F9B1-44EA-AD19-CC4F1308C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CE838-DAD6-4A64-82A1-BF98A36725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EF492-F8A2-4FE9-8C1D-312FD7AE0C02}"/>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5" name="Footer Placeholder 4">
            <a:extLst>
              <a:ext uri="{FF2B5EF4-FFF2-40B4-BE49-F238E27FC236}">
                <a16:creationId xmlns:a16="http://schemas.microsoft.com/office/drawing/2014/main" id="{86D0FC72-41DE-4E51-B935-348A783A7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4BA739-07C1-4C69-9DE8-2AAD2817C752}"/>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50750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1496-3C54-4C27-AC09-B0541ECA8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555E36-EF35-4FD9-B285-4F661872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393B2-3B66-4FF8-88A5-C7C912C07BA3}"/>
              </a:ext>
            </a:extLst>
          </p:cNvPr>
          <p:cNvSpPr>
            <a:spLocks noGrp="1"/>
          </p:cNvSpPr>
          <p:nvPr>
            <p:ph type="dt" sz="half" idx="10"/>
          </p:nvPr>
        </p:nvSpPr>
        <p:spPr/>
        <p:txBody>
          <a:bodyPr/>
          <a:lstStyle/>
          <a:p>
            <a:pPr>
              <a:defRPr/>
            </a:pPr>
            <a:fld id="{31F599D8-CBEB-4D30-9232-C78F6171182E}" type="datetimeFigureOut">
              <a:rPr lang="en-US" smtClean="0"/>
              <a:pPr>
                <a:defRPr/>
              </a:pPr>
              <a:t>3/7/2025</a:t>
            </a:fld>
            <a:endParaRPr lang="en-US" dirty="0"/>
          </a:p>
        </p:txBody>
      </p:sp>
      <p:sp>
        <p:nvSpPr>
          <p:cNvPr id="5" name="Footer Placeholder 4">
            <a:extLst>
              <a:ext uri="{FF2B5EF4-FFF2-40B4-BE49-F238E27FC236}">
                <a16:creationId xmlns:a16="http://schemas.microsoft.com/office/drawing/2014/main" id="{FF1DD087-5866-45CD-B334-A6BE6660A09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9660B60-07E0-460A-B948-B431F1AD2532}"/>
              </a:ext>
            </a:extLst>
          </p:cNvPr>
          <p:cNvSpPr>
            <a:spLocks noGrp="1"/>
          </p:cNvSpPr>
          <p:nvPr>
            <p:ph type="sldNum" sz="quarter" idx="12"/>
          </p:nvPr>
        </p:nvSpPr>
        <p:spPr/>
        <p:txBody>
          <a:bodyPr/>
          <a:lstStyle/>
          <a:p>
            <a:pPr>
              <a:defRPr/>
            </a:pPr>
            <a:fld id="{80FAB293-4F1A-4F25-BEE4-1FC3BD08C6C0}" type="slidenum">
              <a:rPr lang="en-US" smtClean="0"/>
              <a:pPr>
                <a:defRPr/>
              </a:pPr>
              <a:t>‹#›</a:t>
            </a:fld>
            <a:endParaRPr lang="en-US" dirty="0"/>
          </a:p>
        </p:txBody>
      </p:sp>
    </p:spTree>
    <p:extLst>
      <p:ext uri="{BB962C8B-B14F-4D97-AF65-F5344CB8AC3E}">
        <p14:creationId xmlns:p14="http://schemas.microsoft.com/office/powerpoint/2010/main" val="194324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6C7-E978-416E-9126-876B94F0D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BF8F9-2252-48D1-B649-0CAA0F128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1F52F-C85B-46A3-9606-C4C7FAED9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88C36-88E9-4481-BBC3-A620F4E96CD2}"/>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6" name="Footer Placeholder 5">
            <a:extLst>
              <a:ext uri="{FF2B5EF4-FFF2-40B4-BE49-F238E27FC236}">
                <a16:creationId xmlns:a16="http://schemas.microsoft.com/office/drawing/2014/main" id="{8A92F8C0-38CA-4C04-B0AF-DE698840AC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39707E-D55B-4ADF-A82D-113BDEC09B44}"/>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77006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9328-3402-4227-A577-AF51A3E18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ECF7A-B45A-4520-9506-E74FD8A66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8EF36-FD48-454A-87BC-AC0D3B59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BAB9F0-05F2-4B23-8D0B-7A95F8890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AC9D5-D7C3-4E89-BFDC-9E897C11B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2BE71-2435-494D-B1A0-13FC05072DF7}"/>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8" name="Footer Placeholder 7">
            <a:extLst>
              <a:ext uri="{FF2B5EF4-FFF2-40B4-BE49-F238E27FC236}">
                <a16:creationId xmlns:a16="http://schemas.microsoft.com/office/drawing/2014/main" id="{AAEFDF78-47A5-4EA6-840A-6603E14637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CC265C-4B5F-4F93-9493-8828EEBB4959}"/>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13760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FCD7-3F2C-4091-BF64-519E50344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2965B-373F-4CB9-87A8-FAE46D489678}"/>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4" name="Footer Placeholder 3">
            <a:extLst>
              <a:ext uri="{FF2B5EF4-FFF2-40B4-BE49-F238E27FC236}">
                <a16:creationId xmlns:a16="http://schemas.microsoft.com/office/drawing/2014/main" id="{1798714F-2BA0-439F-9E85-9CC9455393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D7D519-7BD2-41C5-ADB1-78696077907E}"/>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101681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8AC71-FA87-4BCC-85E2-5D7931484EA1}"/>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3" name="Footer Placeholder 2">
            <a:extLst>
              <a:ext uri="{FF2B5EF4-FFF2-40B4-BE49-F238E27FC236}">
                <a16:creationId xmlns:a16="http://schemas.microsoft.com/office/drawing/2014/main" id="{1E2F19AB-4FF6-4BA3-BDA8-FC4643A63A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DCF458-18A6-4259-9263-55762606E4F9}"/>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35382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6234-9E18-4F22-99BC-A44F899D7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BC2E9-15A1-43AF-B543-DB465BBDA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CCD372-8F4C-4412-ADF6-35B81672A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DB6DD-ECC4-476E-8095-F8D69551E24B}"/>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6" name="Footer Placeholder 5">
            <a:extLst>
              <a:ext uri="{FF2B5EF4-FFF2-40B4-BE49-F238E27FC236}">
                <a16:creationId xmlns:a16="http://schemas.microsoft.com/office/drawing/2014/main" id="{40BB4CB0-F59C-4619-8541-55B2D6E782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CC174-FA2F-431A-B87A-3457F2993E14}"/>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22066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AFDF-1681-4178-815A-07D93A4A5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3CF669-F718-413E-B04F-A974F39B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557D0-1B36-4607-876E-01FC98ED9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5A705-56B1-4E09-BFD0-F98402C23495}"/>
              </a:ext>
            </a:extLst>
          </p:cNvPr>
          <p:cNvSpPr>
            <a:spLocks noGrp="1"/>
          </p:cNvSpPr>
          <p:nvPr>
            <p:ph type="dt" sz="half" idx="10"/>
          </p:nvPr>
        </p:nvSpPr>
        <p:spPr/>
        <p:txBody>
          <a:bodyPr/>
          <a:lstStyle/>
          <a:p>
            <a:fld id="{D8742CC3-B4AA-4921-BC2E-9BEBF36129E0}" type="datetimeFigureOut">
              <a:rPr lang="en-US" smtClean="0"/>
              <a:t>3/7/2025</a:t>
            </a:fld>
            <a:endParaRPr lang="en-US" dirty="0"/>
          </a:p>
        </p:txBody>
      </p:sp>
      <p:sp>
        <p:nvSpPr>
          <p:cNvPr id="6" name="Footer Placeholder 5">
            <a:extLst>
              <a:ext uri="{FF2B5EF4-FFF2-40B4-BE49-F238E27FC236}">
                <a16:creationId xmlns:a16="http://schemas.microsoft.com/office/drawing/2014/main" id="{C655D22C-ECE9-4C1A-AA78-E4BDFAAC88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738CA7-96FA-4363-B622-F7733155D2D8}"/>
              </a:ext>
            </a:extLst>
          </p:cNvPr>
          <p:cNvSpPr>
            <a:spLocks noGrp="1"/>
          </p:cNvSpPr>
          <p:nvPr>
            <p:ph type="sldNum" sz="quarter" idx="12"/>
          </p:nvPr>
        </p:nvSpPr>
        <p:spPr/>
        <p:txBody>
          <a:bodyPr/>
          <a:lstStyle/>
          <a:p>
            <a:fld id="{AC2BC0A9-EE88-4D3D-B5BD-E9E45F3A8A14}" type="slidenum">
              <a:rPr lang="en-US" smtClean="0"/>
              <a:t>‹#›</a:t>
            </a:fld>
            <a:endParaRPr lang="en-US" dirty="0"/>
          </a:p>
        </p:txBody>
      </p:sp>
    </p:spTree>
    <p:extLst>
      <p:ext uri="{BB962C8B-B14F-4D97-AF65-F5344CB8AC3E}">
        <p14:creationId xmlns:p14="http://schemas.microsoft.com/office/powerpoint/2010/main" val="39540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7AD50-95B8-44A4-B9B8-B5B64CF2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A1A448-2D93-4108-ACBD-558A441FF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7DEE0-1FAD-47A1-B300-39F80E5D5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42CC3-B4AA-4921-BC2E-9BEBF36129E0}" type="datetimeFigureOut">
              <a:rPr lang="en-US" smtClean="0"/>
              <a:t>3/7/2025</a:t>
            </a:fld>
            <a:endParaRPr lang="en-US" dirty="0"/>
          </a:p>
        </p:txBody>
      </p:sp>
      <p:sp>
        <p:nvSpPr>
          <p:cNvPr id="5" name="Footer Placeholder 4">
            <a:extLst>
              <a:ext uri="{FF2B5EF4-FFF2-40B4-BE49-F238E27FC236}">
                <a16:creationId xmlns:a16="http://schemas.microsoft.com/office/drawing/2014/main" id="{3A02953A-3BE7-4AC8-AD3F-0DB1A7361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A46AD6-3558-4891-AC31-B7BF0B092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BC0A9-EE88-4D3D-B5BD-E9E45F3A8A14}" type="slidenum">
              <a:rPr lang="en-US" smtClean="0"/>
              <a:t>‹#›</a:t>
            </a:fld>
            <a:endParaRPr lang="en-US" dirty="0"/>
          </a:p>
        </p:txBody>
      </p:sp>
    </p:spTree>
    <p:extLst>
      <p:ext uri="{BB962C8B-B14F-4D97-AF65-F5344CB8AC3E}">
        <p14:creationId xmlns:p14="http://schemas.microsoft.com/office/powerpoint/2010/main" val="597960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openonlinecourses.com/819/Chatgpt%20Instruction%20on%20How%20to%20Calculate%20McFadden%20R%20Squared.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openonlinecourses.com/statistics/InterpretationOrdinaryRegression.mp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openonlinecourses.com/statistics/default.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openonlinecourses.com/causalanalysis/Maria_itutor_Lasso_q3.docx" TargetMode="External"/><Relationship Id="rId2" Type="http://schemas.openxmlformats.org/officeDocument/2006/relationships/hyperlink" Target="http://openonlinecourses.com/causalanalysis/intelligent%20tutor%20for%20assignment%201%20preliminary%20lecture.docx"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openonlinecourses.com/statistics/default.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openonlinecourses.com/statistics/OrdinaryRegressionAssumption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buNone/>
            </a:pPr>
            <a:r>
              <a:rPr lang="en-US" sz="4800" dirty="0"/>
              <a:t>AI Guided Course Design &amp; Delivery</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 &amp; Colleagues</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74303"/>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Ask AI to Teach Key Concepts</a:t>
            </a:r>
          </a:p>
        </p:txBody>
      </p:sp>
      <p:pic>
        <p:nvPicPr>
          <p:cNvPr id="3" name="Picture 2">
            <a:hlinkClick r:id="rId3"/>
            <a:extLst>
              <a:ext uri="{FF2B5EF4-FFF2-40B4-BE49-F238E27FC236}">
                <a16:creationId xmlns:a16="http://schemas.microsoft.com/office/drawing/2014/main" id="{8EFAF8A9-EB5D-4F6C-A9FA-B35256C8C3DD}"/>
              </a:ext>
            </a:extLst>
          </p:cNvPr>
          <p:cNvPicPr>
            <a:picLocks noChangeAspect="1"/>
          </p:cNvPicPr>
          <p:nvPr/>
        </p:nvPicPr>
        <p:blipFill rotWithShape="1">
          <a:blip r:embed="rId4"/>
          <a:srcRect l="8836" t="53151" r="54075" b="24932"/>
          <a:stretch/>
        </p:blipFill>
        <p:spPr>
          <a:xfrm>
            <a:off x="1077237" y="2300174"/>
            <a:ext cx="8567803" cy="2848023"/>
          </a:xfrm>
          <a:prstGeom prst="rect">
            <a:avLst/>
          </a:prstGeom>
        </p:spPr>
      </p:pic>
    </p:spTree>
    <p:extLst>
      <p:ext uri="{BB962C8B-B14F-4D97-AF65-F5344CB8AC3E}">
        <p14:creationId xmlns:p14="http://schemas.microsoft.com/office/powerpoint/2010/main" val="13162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5860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Ask AI to Teach Key Concepts</a:t>
            </a:r>
          </a:p>
        </p:txBody>
      </p:sp>
      <p:sp>
        <p:nvSpPr>
          <p:cNvPr id="3" name="Double Wave 2">
            <a:extLst>
              <a:ext uri="{FF2B5EF4-FFF2-40B4-BE49-F238E27FC236}">
                <a16:creationId xmlns:a16="http://schemas.microsoft.com/office/drawing/2014/main" id="{F19F689B-9C09-4347-9835-EC88CA27A838}"/>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Detailed Write Up</a:t>
            </a:r>
          </a:p>
        </p:txBody>
      </p:sp>
    </p:spTree>
    <p:extLst>
      <p:ext uri="{BB962C8B-B14F-4D97-AF65-F5344CB8AC3E}">
        <p14:creationId xmlns:p14="http://schemas.microsoft.com/office/powerpoint/2010/main" val="409315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8899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Create Slides</a:t>
            </a:r>
          </a:p>
        </p:txBody>
      </p:sp>
      <p:sp>
        <p:nvSpPr>
          <p:cNvPr id="4" name="TextBox 3">
            <a:extLst>
              <a:ext uri="{FF2B5EF4-FFF2-40B4-BE49-F238E27FC236}">
                <a16:creationId xmlns:a16="http://schemas.microsoft.com/office/drawing/2014/main" id="{D796EE05-6055-4BB9-9E1F-E1C75D6FA630}"/>
              </a:ext>
            </a:extLst>
          </p:cNvPr>
          <p:cNvSpPr txBox="1"/>
          <p:nvPr/>
        </p:nvSpPr>
        <p:spPr>
          <a:xfrm>
            <a:off x="1056363" y="4524407"/>
            <a:ext cx="11135637" cy="646331"/>
          </a:xfrm>
          <a:prstGeom prst="rect">
            <a:avLst/>
          </a:prstGeom>
          <a:noFill/>
        </p:spPr>
        <p:txBody>
          <a:bodyPr wrap="square">
            <a:spAutoFit/>
          </a:bodyPr>
          <a:lstStyle/>
          <a:p>
            <a:r>
              <a:rPr lang="en-US" sz="3600" dirty="0"/>
              <a:t>Generated text </a:t>
            </a:r>
            <a:r>
              <a:rPr lang="en-US" sz="3600" dirty="0">
                <a:sym typeface="Wingdings" panose="05000000000000000000" pitchFamily="2" charset="2"/>
              </a:rPr>
              <a:t> #</a:t>
            </a:r>
            <a:r>
              <a:rPr lang="en-US" sz="3600" dirty="0"/>
              <a:t> slides &amp; 1 point/slide</a:t>
            </a:r>
          </a:p>
        </p:txBody>
      </p:sp>
    </p:spTree>
    <p:extLst>
      <p:ext uri="{BB962C8B-B14F-4D97-AF65-F5344CB8AC3E}">
        <p14:creationId xmlns:p14="http://schemas.microsoft.com/office/powerpoint/2010/main" val="119189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16752"/>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Create Images for Slides</a:t>
            </a:r>
          </a:p>
        </p:txBody>
      </p:sp>
      <p:pic>
        <p:nvPicPr>
          <p:cNvPr id="4" name="Picture 3">
            <a:extLst>
              <a:ext uri="{FF2B5EF4-FFF2-40B4-BE49-F238E27FC236}">
                <a16:creationId xmlns:a16="http://schemas.microsoft.com/office/drawing/2014/main" id="{7BB5D5D1-3A49-437A-8811-424284923E89}"/>
              </a:ext>
            </a:extLst>
          </p:cNvPr>
          <p:cNvPicPr>
            <a:picLocks noChangeAspect="1"/>
          </p:cNvPicPr>
          <p:nvPr/>
        </p:nvPicPr>
        <p:blipFill rotWithShape="1">
          <a:blip r:embed="rId3"/>
          <a:srcRect l="50088" t="7095" b="43422"/>
          <a:stretch/>
        </p:blipFill>
        <p:spPr>
          <a:xfrm>
            <a:off x="3640667" y="2502054"/>
            <a:ext cx="3945467" cy="3911600"/>
          </a:xfrm>
          <a:prstGeom prst="rect">
            <a:avLst/>
          </a:prstGeom>
        </p:spPr>
      </p:pic>
    </p:spTree>
    <p:extLst>
      <p:ext uri="{BB962C8B-B14F-4D97-AF65-F5344CB8AC3E}">
        <p14:creationId xmlns:p14="http://schemas.microsoft.com/office/powerpoint/2010/main" val="8694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8899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spTree>
    <p:extLst>
      <p:ext uri="{BB962C8B-B14F-4D97-AF65-F5344CB8AC3E}">
        <p14:creationId xmlns:p14="http://schemas.microsoft.com/office/powerpoint/2010/main" val="321125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50104"/>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pic>
        <p:nvPicPr>
          <p:cNvPr id="3" name="Picture 2">
            <a:extLst>
              <a:ext uri="{FF2B5EF4-FFF2-40B4-BE49-F238E27FC236}">
                <a16:creationId xmlns:a16="http://schemas.microsoft.com/office/drawing/2014/main" id="{EE2F6FE3-9150-4649-BA83-14C27AB27C19}"/>
              </a:ext>
            </a:extLst>
          </p:cNvPr>
          <p:cNvPicPr>
            <a:picLocks noChangeAspect="1"/>
          </p:cNvPicPr>
          <p:nvPr/>
        </p:nvPicPr>
        <p:blipFill rotWithShape="1">
          <a:blip r:embed="rId3"/>
          <a:srcRect t="18272" b="15840"/>
          <a:stretch/>
        </p:blipFill>
        <p:spPr>
          <a:xfrm>
            <a:off x="440267" y="2132800"/>
            <a:ext cx="11311466" cy="4192292"/>
          </a:xfrm>
          <a:prstGeom prst="rect">
            <a:avLst/>
          </a:prstGeom>
        </p:spPr>
      </p:pic>
      <p:pic>
        <p:nvPicPr>
          <p:cNvPr id="4" name="Graphic 3" descr="Back with solid fill">
            <a:extLst>
              <a:ext uri="{FF2B5EF4-FFF2-40B4-BE49-F238E27FC236}">
                <a16:creationId xmlns:a16="http://schemas.microsoft.com/office/drawing/2014/main" id="{47625BEC-9E4F-4655-9165-8A8BA42EAC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7397" y="3771746"/>
            <a:ext cx="914400" cy="914400"/>
          </a:xfrm>
          <a:prstGeom prst="rect">
            <a:avLst/>
          </a:prstGeom>
        </p:spPr>
      </p:pic>
    </p:spTree>
    <p:extLst>
      <p:ext uri="{BB962C8B-B14F-4D97-AF65-F5344CB8AC3E}">
        <p14:creationId xmlns:p14="http://schemas.microsoft.com/office/powerpoint/2010/main" val="215320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75364"/>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Convert Slides to Video</a:t>
            </a:r>
          </a:p>
        </p:txBody>
      </p:sp>
      <p:pic>
        <p:nvPicPr>
          <p:cNvPr id="4" name="Picture 3">
            <a:extLst>
              <a:ext uri="{FF2B5EF4-FFF2-40B4-BE49-F238E27FC236}">
                <a16:creationId xmlns:a16="http://schemas.microsoft.com/office/drawing/2014/main" id="{D4970D5D-DF1C-4F5B-8557-D320C0C5BFE7}"/>
              </a:ext>
            </a:extLst>
          </p:cNvPr>
          <p:cNvPicPr>
            <a:picLocks noChangeAspect="1"/>
          </p:cNvPicPr>
          <p:nvPr/>
        </p:nvPicPr>
        <p:blipFill rotWithShape="1">
          <a:blip r:embed="rId3"/>
          <a:srcRect t="17284" b="7654"/>
          <a:stretch/>
        </p:blipFill>
        <p:spPr>
          <a:xfrm>
            <a:off x="1024813" y="2127975"/>
            <a:ext cx="10142371" cy="4282336"/>
          </a:xfrm>
          <a:prstGeom prst="rect">
            <a:avLst/>
          </a:prstGeom>
        </p:spPr>
      </p:pic>
    </p:spTree>
    <p:extLst>
      <p:ext uri="{BB962C8B-B14F-4D97-AF65-F5344CB8AC3E}">
        <p14:creationId xmlns:p14="http://schemas.microsoft.com/office/powerpoint/2010/main" val="214341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200417"/>
            <a:ext cx="12192000" cy="1741118"/>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6. See an Example Video</a:t>
            </a:r>
          </a:p>
        </p:txBody>
      </p:sp>
      <p:pic>
        <p:nvPicPr>
          <p:cNvPr id="4" name="Picture 3">
            <a:hlinkClick r:id="rId3"/>
            <a:extLst>
              <a:ext uri="{FF2B5EF4-FFF2-40B4-BE49-F238E27FC236}">
                <a16:creationId xmlns:a16="http://schemas.microsoft.com/office/drawing/2014/main" id="{0BD4239F-46E2-4958-926C-0B97227DFC85}"/>
              </a:ext>
            </a:extLst>
          </p:cNvPr>
          <p:cNvPicPr>
            <a:picLocks noChangeAspect="1"/>
          </p:cNvPicPr>
          <p:nvPr/>
        </p:nvPicPr>
        <p:blipFill rotWithShape="1">
          <a:blip r:embed="rId4"/>
          <a:srcRect l="8732" t="44200" r="49041" b="17261"/>
          <a:stretch/>
        </p:blipFill>
        <p:spPr>
          <a:xfrm>
            <a:off x="2192053" y="2217107"/>
            <a:ext cx="7628352" cy="3916258"/>
          </a:xfrm>
          <a:prstGeom prst="rect">
            <a:avLst/>
          </a:prstGeom>
        </p:spPr>
      </p:pic>
      <p:sp>
        <p:nvSpPr>
          <p:cNvPr id="5" name="Arrow: Left 4">
            <a:extLst>
              <a:ext uri="{FF2B5EF4-FFF2-40B4-BE49-F238E27FC236}">
                <a16:creationId xmlns:a16="http://schemas.microsoft.com/office/drawing/2014/main" id="{95860868-8571-424A-BCBE-9050BB864965}"/>
              </a:ext>
            </a:extLst>
          </p:cNvPr>
          <p:cNvSpPr/>
          <p:nvPr/>
        </p:nvSpPr>
        <p:spPr>
          <a:xfrm>
            <a:off x="8480121" y="3983276"/>
            <a:ext cx="876822" cy="7515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09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00624"/>
            <a:ext cx="12192000" cy="2304789"/>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Distribute the Video</a:t>
            </a:r>
          </a:p>
        </p:txBody>
      </p:sp>
      <p:sp>
        <p:nvSpPr>
          <p:cNvPr id="3" name="Double Wave 2">
            <a:extLst>
              <a:ext uri="{FF2B5EF4-FFF2-40B4-BE49-F238E27FC236}">
                <a16:creationId xmlns:a16="http://schemas.microsoft.com/office/drawing/2014/main" id="{AD57BBF8-EA48-4986-8110-6F8AD66FF8BC}"/>
              </a:ext>
            </a:extLst>
          </p:cNvPr>
          <p:cNvSpPr/>
          <p:nvPr/>
        </p:nvSpPr>
        <p:spPr>
          <a:xfrm>
            <a:off x="0" y="2958229"/>
            <a:ext cx="12192000" cy="2304789"/>
          </a:xfrm>
          <a:prstGeom prst="doubleWav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&gt; 100 Videos from AI Text</a:t>
            </a:r>
          </a:p>
        </p:txBody>
      </p:sp>
    </p:spTree>
    <p:extLst>
      <p:ext uri="{BB962C8B-B14F-4D97-AF65-F5344CB8AC3E}">
        <p14:creationId xmlns:p14="http://schemas.microsoft.com/office/powerpoint/2010/main" val="259962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6392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Distribute the Video</a:t>
            </a:r>
          </a:p>
        </p:txBody>
      </p:sp>
      <p:pic>
        <p:nvPicPr>
          <p:cNvPr id="3" name="Picture 2">
            <a:extLst>
              <a:ext uri="{FF2B5EF4-FFF2-40B4-BE49-F238E27FC236}">
                <a16:creationId xmlns:a16="http://schemas.microsoft.com/office/drawing/2014/main" id="{D5294835-FC2C-46AD-9FC7-D5F6BC96E33B}"/>
              </a:ext>
            </a:extLst>
          </p:cNvPr>
          <p:cNvPicPr>
            <a:picLocks noChangeAspect="1"/>
          </p:cNvPicPr>
          <p:nvPr/>
        </p:nvPicPr>
        <p:blipFill rotWithShape="1">
          <a:blip r:embed="rId3"/>
          <a:srcRect t="5028" b="21188"/>
          <a:stretch/>
        </p:blipFill>
        <p:spPr>
          <a:xfrm>
            <a:off x="1778000" y="2354893"/>
            <a:ext cx="8873067" cy="3682652"/>
          </a:xfrm>
          <a:prstGeom prst="rect">
            <a:avLst/>
          </a:prstGeom>
        </p:spPr>
      </p:pic>
    </p:spTree>
    <p:extLst>
      <p:ext uri="{BB962C8B-B14F-4D97-AF65-F5344CB8AC3E}">
        <p14:creationId xmlns:p14="http://schemas.microsoft.com/office/powerpoint/2010/main" val="108703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6C00AB-AF58-4BBE-9B95-08365EC5B0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607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38870"/>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8. See an Example</a:t>
            </a:r>
          </a:p>
        </p:txBody>
      </p:sp>
      <p:pic>
        <p:nvPicPr>
          <p:cNvPr id="4" name="Picture 3">
            <a:hlinkClick r:id="rId3"/>
            <a:extLst>
              <a:ext uri="{FF2B5EF4-FFF2-40B4-BE49-F238E27FC236}">
                <a16:creationId xmlns:a16="http://schemas.microsoft.com/office/drawing/2014/main" id="{F63495C1-14E2-4B3B-BC2A-0CE9814C081B}"/>
              </a:ext>
            </a:extLst>
          </p:cNvPr>
          <p:cNvPicPr>
            <a:picLocks noChangeAspect="1"/>
          </p:cNvPicPr>
          <p:nvPr/>
        </p:nvPicPr>
        <p:blipFill rotWithShape="1">
          <a:blip r:embed="rId4"/>
          <a:srcRect l="12083" t="5678" r="13195" b="31112"/>
          <a:stretch/>
        </p:blipFill>
        <p:spPr>
          <a:xfrm>
            <a:off x="1540933" y="2217571"/>
            <a:ext cx="9110133" cy="4334934"/>
          </a:xfrm>
          <a:prstGeom prst="rect">
            <a:avLst/>
          </a:prstGeom>
        </p:spPr>
      </p:pic>
    </p:spTree>
    <p:extLst>
      <p:ext uri="{BB962C8B-B14F-4D97-AF65-F5344CB8AC3E}">
        <p14:creationId xmlns:p14="http://schemas.microsoft.com/office/powerpoint/2010/main" val="181497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A730F4BE-F768-4494-AF47-5163BD2624E2}"/>
              </a:ext>
            </a:extLst>
          </p:cNvPr>
          <p:cNvSpPr/>
          <p:nvPr/>
        </p:nvSpPr>
        <p:spPr>
          <a:xfrm>
            <a:off x="1" y="1340285"/>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Intelligent Tutor</a:t>
            </a:r>
          </a:p>
        </p:txBody>
      </p:sp>
    </p:spTree>
    <p:extLst>
      <p:ext uri="{BB962C8B-B14F-4D97-AF65-F5344CB8AC3E}">
        <p14:creationId xmlns:p14="http://schemas.microsoft.com/office/powerpoint/2010/main" val="337363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A730F4BE-F768-4494-AF47-5163BD2624E2}"/>
              </a:ext>
            </a:extLst>
          </p:cNvPr>
          <p:cNvSpPr/>
          <p:nvPr/>
        </p:nvSpPr>
        <p:spPr>
          <a:xfrm>
            <a:off x="1" y="1340285"/>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One on One Interaction</a:t>
            </a:r>
          </a:p>
        </p:txBody>
      </p:sp>
      <p:sp>
        <p:nvSpPr>
          <p:cNvPr id="3" name="Double Wave 2">
            <a:extLst>
              <a:ext uri="{FF2B5EF4-FFF2-40B4-BE49-F238E27FC236}">
                <a16:creationId xmlns:a16="http://schemas.microsoft.com/office/drawing/2014/main" id="{F267E0BB-CC6F-41B6-83F0-B8E7B6E86471}"/>
              </a:ext>
            </a:extLst>
          </p:cNvPr>
          <p:cNvSpPr/>
          <p:nvPr/>
        </p:nvSpPr>
        <p:spPr>
          <a:xfrm>
            <a:off x="-35489" y="342168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One on One Interaction</a:t>
            </a:r>
          </a:p>
        </p:txBody>
      </p:sp>
      <p:sp>
        <p:nvSpPr>
          <p:cNvPr id="2" name="Arrow: Up 1">
            <a:extLst>
              <a:ext uri="{FF2B5EF4-FFF2-40B4-BE49-F238E27FC236}">
                <a16:creationId xmlns:a16="http://schemas.microsoft.com/office/drawing/2014/main" id="{B9002B93-3842-40AC-9C94-64EC788E02D6}"/>
              </a:ext>
            </a:extLst>
          </p:cNvPr>
          <p:cNvSpPr/>
          <p:nvPr/>
        </p:nvSpPr>
        <p:spPr>
          <a:xfrm>
            <a:off x="1189973" y="1828800"/>
            <a:ext cx="764087" cy="73903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19B6B179-6367-4C3A-BE52-E5ECABD70F11}"/>
              </a:ext>
            </a:extLst>
          </p:cNvPr>
          <p:cNvSpPr/>
          <p:nvPr/>
        </p:nvSpPr>
        <p:spPr>
          <a:xfrm rot="10800000">
            <a:off x="1189972" y="3711880"/>
            <a:ext cx="764087" cy="73903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9025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a:extLst>
              <a:ext uri="{FF2B5EF4-FFF2-40B4-BE49-F238E27FC236}">
                <a16:creationId xmlns:a16="http://schemas.microsoft.com/office/drawing/2014/main" id="{68F8E958-6246-437E-9FD2-5D0C9537B03F}"/>
              </a:ext>
            </a:extLst>
          </p:cNvPr>
          <p:cNvSpPr/>
          <p:nvPr/>
        </p:nvSpPr>
        <p:spPr>
          <a:xfrm>
            <a:off x="1" y="458254"/>
            <a:ext cx="12191999" cy="1663854"/>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String of Prompts</a:t>
            </a:r>
          </a:p>
        </p:txBody>
      </p:sp>
      <p:sp>
        <p:nvSpPr>
          <p:cNvPr id="4" name="Double Wave 3">
            <a:extLst>
              <a:ext uri="{FF2B5EF4-FFF2-40B4-BE49-F238E27FC236}">
                <a16:creationId xmlns:a16="http://schemas.microsoft.com/office/drawing/2014/main" id="{85044802-43C2-4FCD-9873-5F4E47123BC5}"/>
              </a:ext>
            </a:extLst>
          </p:cNvPr>
          <p:cNvSpPr/>
          <p:nvPr/>
        </p:nvSpPr>
        <p:spPr>
          <a:xfrm>
            <a:off x="1" y="2479752"/>
            <a:ext cx="12191999" cy="1663854"/>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API Access</a:t>
            </a:r>
          </a:p>
        </p:txBody>
      </p:sp>
    </p:spTree>
    <p:extLst>
      <p:ext uri="{BB962C8B-B14F-4D97-AF65-F5344CB8AC3E}">
        <p14:creationId xmlns:p14="http://schemas.microsoft.com/office/powerpoint/2010/main" val="2701632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18147" y="2237511"/>
            <a:ext cx="10905424" cy="1569660"/>
          </a:xfrm>
          <a:prstGeom prst="rect">
            <a:avLst/>
          </a:prstGeom>
          <a:noFill/>
        </p:spPr>
        <p:txBody>
          <a:bodyPr wrap="square">
            <a:spAutoFit/>
          </a:bodyPr>
          <a:lstStyle/>
          <a:p>
            <a:pPr marR="0" lvl="0">
              <a:spcBef>
                <a:spcPts val="0"/>
              </a:spcBef>
              <a:spcAft>
                <a:spcPts val="0"/>
              </a:spcAft>
            </a:pPr>
            <a:r>
              <a:rPr lang="en-US" sz="4800" dirty="0">
                <a:effectLst/>
                <a:highlight>
                  <a:srgbClr val="FFFF00"/>
                </a:highlight>
                <a:latin typeface="Calibri" panose="020F0502020204030204" pitchFamily="34" charset="0"/>
                <a:ea typeface="Times New Roman" panose="02020603050405020304" pitchFamily="18" charset="0"/>
              </a:rPr>
              <a:t>”You are a teacher and should assist the student in solving an assigned problem.</a:t>
            </a:r>
            <a:r>
              <a:rPr lang="en-US" sz="4800" dirty="0">
                <a:effectLst/>
                <a:latin typeface="Calibri" panose="020F0502020204030204" pitchFamily="34"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B50D12A3-AE4F-4005-B8D5-7204335B53C4}"/>
              </a:ext>
            </a:extLst>
          </p:cNvPr>
          <p:cNvSpPr/>
          <p:nvPr/>
        </p:nvSpPr>
        <p:spPr>
          <a:xfrm>
            <a:off x="1" y="250520"/>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Role </a:t>
            </a:r>
          </a:p>
        </p:txBody>
      </p:sp>
    </p:spTree>
    <p:extLst>
      <p:ext uri="{BB962C8B-B14F-4D97-AF65-F5344CB8AC3E}">
        <p14:creationId xmlns:p14="http://schemas.microsoft.com/office/powerpoint/2010/main" val="190013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5" y="2377465"/>
            <a:ext cx="10905424"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4800" dirty="0">
                <a:solidFill>
                  <a:prstClr val="black"/>
                </a:solidFill>
                <a:highlight>
                  <a:srgbClr val="FFFF00"/>
                </a:highlight>
                <a:latin typeface="Calibri" panose="020F0502020204030204" pitchFamily="34" charset="0"/>
                <a:ea typeface="Times New Roman" panose="02020603050405020304" pitchFamily="18" charset="0"/>
              </a:rPr>
              <a:t>“</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Ask the student if they prefer to solve the problem using R, Python, STATA, or SQL.”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A405295D-9D38-41B0-98CB-6E240CA66A5C}"/>
              </a:ext>
            </a:extLst>
          </p:cNvPr>
          <p:cNvSpPr/>
          <p:nvPr/>
        </p:nvSpPr>
        <p:spPr>
          <a:xfrm>
            <a:off x="136358" y="508358"/>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Preferred Software</a:t>
            </a:r>
          </a:p>
        </p:txBody>
      </p:sp>
    </p:spTree>
    <p:extLst>
      <p:ext uri="{BB962C8B-B14F-4D97-AF65-F5344CB8AC3E}">
        <p14:creationId xmlns:p14="http://schemas.microsoft.com/office/powerpoint/2010/main" val="252358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02984" y="2505700"/>
            <a:ext cx="10905424" cy="23083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“The student has been asked to complete the following assigned problem: [Include assigned problem verbatim.]”</a:t>
            </a:r>
            <a:r>
              <a:rPr lang="en-US" sz="4800" dirty="0">
                <a:solidFill>
                  <a:prstClr val="black"/>
                </a:solidFill>
                <a:latin typeface="Calibri" panose="020F0502020204030204" pitchFamily="34" charset="0"/>
                <a:ea typeface="Times New Roman" panose="02020603050405020304" pitchFamily="18" charset="0"/>
              </a:rPr>
              <a:t> </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D2167362-5704-4D8D-B3E3-D8AE9A32D02C}"/>
              </a:ext>
            </a:extLst>
          </p:cNvPr>
          <p:cNvSpPr/>
          <p:nvPr/>
        </p:nvSpPr>
        <p:spPr>
          <a:xfrm>
            <a:off x="1" y="35072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3. Describe Problem</a:t>
            </a:r>
          </a:p>
        </p:txBody>
      </p:sp>
    </p:spTree>
    <p:extLst>
      <p:ext uri="{BB962C8B-B14F-4D97-AF65-F5344CB8AC3E}">
        <p14:creationId xmlns:p14="http://schemas.microsoft.com/office/powerpoint/2010/main" val="102943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643288" y="2292758"/>
            <a:ext cx="10905424" cy="3046988"/>
          </a:xfrm>
          <a:prstGeom prst="rect">
            <a:avLst/>
          </a:prstGeom>
          <a:noFill/>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“The correct answer for this step is the following: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dirty="0">
                <a:solidFill>
                  <a:prstClr val="black"/>
                </a:solidFill>
                <a:highlight>
                  <a:srgbClr val="FFFF00"/>
                </a:highlight>
                <a:latin typeface="Calibri" panose="020F0502020204030204" pitchFamily="34" charset="0"/>
                <a:ea typeface="Times New Roman" panose="02020603050405020304" pitchFamily="18" charset="0"/>
              </a:rPr>
              <a:t>“This python code provides correct code for each step in the problem.</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a:t>
            </a:r>
            <a:r>
              <a:rPr lang="en-US" sz="4800" dirty="0">
                <a:solidFill>
                  <a:prstClr val="black"/>
                </a:solidFill>
                <a:latin typeface="Calibri" panose="020F0502020204030204" pitchFamily="34" charset="0"/>
                <a:ea typeface="Times New Roman" panose="02020603050405020304" pitchFamily="18" charset="0"/>
              </a:rPr>
              <a:t> </a:t>
            </a:r>
          </a:p>
        </p:txBody>
      </p:sp>
      <p:sp>
        <p:nvSpPr>
          <p:cNvPr id="3" name="Double Wave 2">
            <a:extLst>
              <a:ext uri="{FF2B5EF4-FFF2-40B4-BE49-F238E27FC236}">
                <a16:creationId xmlns:a16="http://schemas.microsoft.com/office/drawing/2014/main" id="{B528BD9A-91D5-468E-AD98-EDD28ABD6316}"/>
              </a:ext>
            </a:extLst>
          </p:cNvPr>
          <p:cNvSpPr/>
          <p:nvPr/>
        </p:nvSpPr>
        <p:spPr>
          <a:xfrm>
            <a:off x="1" y="28809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4. Include the Solution</a:t>
            </a:r>
          </a:p>
        </p:txBody>
      </p:sp>
    </p:spTree>
    <p:extLst>
      <p:ext uri="{BB962C8B-B14F-4D97-AF65-F5344CB8AC3E}">
        <p14:creationId xmlns:p14="http://schemas.microsoft.com/office/powerpoint/2010/main" val="326266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6" y="2563990"/>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“Do not provide the answer but ask the student to do the work and provide you with their answers for each step. Proceed to next step only if the student’s answer is correct.”</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63EB0E25-1B52-4F1B-BA8D-BD4E29A518C6}"/>
              </a:ext>
            </a:extLst>
          </p:cNvPr>
          <p:cNvSpPr/>
          <p:nvPr/>
        </p:nvSpPr>
        <p:spPr>
          <a:xfrm>
            <a:off x="1" y="508358"/>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5. Constraints</a:t>
            </a:r>
          </a:p>
        </p:txBody>
      </p:sp>
    </p:spTree>
    <p:extLst>
      <p:ext uri="{BB962C8B-B14F-4D97-AF65-F5344CB8AC3E}">
        <p14:creationId xmlns:p14="http://schemas.microsoft.com/office/powerpoint/2010/main" val="205980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779646" y="2371263"/>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“First read the data. Second describe the data. Third prepare data.  Fourth, analyze data. Fifth, interpret findings. A</a:t>
            </a: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sk the student to report their progress in each step before showing them next step.”</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lang="en-US" sz="4800" dirty="0">
              <a:effectLst/>
              <a:latin typeface="Times New Roman" panose="02020603050405020304" pitchFamily="18" charset="0"/>
              <a:ea typeface="Times New Roman" panose="02020603050405020304" pitchFamily="18" charset="0"/>
            </a:endParaRPr>
          </a:p>
        </p:txBody>
      </p:sp>
      <p:sp>
        <p:nvSpPr>
          <p:cNvPr id="3" name="Double Wave 2">
            <a:extLst>
              <a:ext uri="{FF2B5EF4-FFF2-40B4-BE49-F238E27FC236}">
                <a16:creationId xmlns:a16="http://schemas.microsoft.com/office/drawing/2014/main" id="{68814D5D-B3E0-4BCB-8EDE-B168F91444EB}"/>
              </a:ext>
            </a:extLst>
          </p:cNvPr>
          <p:cNvSpPr/>
          <p:nvPr/>
        </p:nvSpPr>
        <p:spPr>
          <a:xfrm>
            <a:off x="0" y="388307"/>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6. Step by Step Solution</a:t>
            </a:r>
          </a:p>
        </p:txBody>
      </p:sp>
    </p:spTree>
    <p:extLst>
      <p:ext uri="{BB962C8B-B14F-4D97-AF65-F5344CB8AC3E}">
        <p14:creationId xmlns:p14="http://schemas.microsoft.com/office/powerpoint/2010/main" val="258733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18899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AI-Guided Video Lectures</a:t>
            </a:r>
          </a:p>
        </p:txBody>
      </p:sp>
    </p:spTree>
    <p:extLst>
      <p:ext uri="{BB962C8B-B14F-4D97-AF65-F5344CB8AC3E}">
        <p14:creationId xmlns:p14="http://schemas.microsoft.com/office/powerpoint/2010/main" val="95879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840563" y="2518630"/>
            <a:ext cx="10905424"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“Good work.  Please report your work through Canvas to the instructor.  At the very first sentence write that the AI system has checked the answer and the assignment is correct.”</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Double Wave 2">
            <a:extLst>
              <a:ext uri="{FF2B5EF4-FFF2-40B4-BE49-F238E27FC236}">
                <a16:creationId xmlns:a16="http://schemas.microsoft.com/office/drawing/2014/main" id="{49404F44-1EDB-468C-9F9D-09518C1BB152}"/>
              </a:ext>
            </a:extLst>
          </p:cNvPr>
          <p:cNvSpPr/>
          <p:nvPr/>
        </p:nvSpPr>
        <p:spPr>
          <a:xfrm>
            <a:off x="0" y="41335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Suggested Grade</a:t>
            </a:r>
          </a:p>
        </p:txBody>
      </p:sp>
    </p:spTree>
    <p:extLst>
      <p:ext uri="{BB962C8B-B14F-4D97-AF65-F5344CB8AC3E}">
        <p14:creationId xmlns:p14="http://schemas.microsoft.com/office/powerpoint/2010/main" val="256562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B4770-AD8B-46FE-8419-30A354742349}"/>
              </a:ext>
            </a:extLst>
          </p:cNvPr>
          <p:cNvSpPr txBox="1"/>
          <p:nvPr/>
        </p:nvSpPr>
        <p:spPr>
          <a:xfrm>
            <a:off x="643287" y="2402890"/>
            <a:ext cx="10905424"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mn-cs"/>
              </a:rPr>
              <a:t>“You have made good progress. Please text your instructor (see Syllabus for contact information) soon so he can follow up with you further.”</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Double Wave 2">
            <a:extLst>
              <a:ext uri="{FF2B5EF4-FFF2-40B4-BE49-F238E27FC236}">
                <a16:creationId xmlns:a16="http://schemas.microsoft.com/office/drawing/2014/main" id="{3CCD5D1A-520E-4A27-BE8D-EE009F9DF419}"/>
              </a:ext>
            </a:extLst>
          </p:cNvPr>
          <p:cNvSpPr/>
          <p:nvPr/>
        </p:nvSpPr>
        <p:spPr>
          <a:xfrm>
            <a:off x="0" y="338203"/>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7. Suggested Grade</a:t>
            </a:r>
          </a:p>
        </p:txBody>
      </p:sp>
    </p:spTree>
    <p:extLst>
      <p:ext uri="{BB962C8B-B14F-4D97-AF65-F5344CB8AC3E}">
        <p14:creationId xmlns:p14="http://schemas.microsoft.com/office/powerpoint/2010/main" val="422479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4E5F6-A489-4C34-A610-3703D2D6873C}"/>
              </a:ext>
            </a:extLst>
          </p:cNvPr>
          <p:cNvSpPr txBox="1"/>
          <p:nvPr/>
        </p:nvSpPr>
        <p:spPr>
          <a:xfrm>
            <a:off x="3048802" y="3108241"/>
            <a:ext cx="6097604" cy="1477328"/>
          </a:xfrm>
          <a:prstGeom prst="rect">
            <a:avLst/>
          </a:prstGeom>
          <a:noFill/>
        </p:spPr>
        <p:txBody>
          <a:bodyPr wrap="square">
            <a:spAutoFit/>
          </a:bodyPr>
          <a:lstStyle/>
          <a:p>
            <a:r>
              <a:rPr lang="en-US" dirty="0">
                <a:hlinkClick r:id="rId2"/>
              </a:rPr>
              <a:t>http://openonlinecourses.com/causalanalysis/intelligent%20tutor%20for%20assignment%201%20preliminary%20lecture.docx</a:t>
            </a:r>
            <a:r>
              <a:rPr lang="en-US" dirty="0"/>
              <a:t> </a:t>
            </a:r>
          </a:p>
          <a:p>
            <a:endParaRPr lang="en-US" dirty="0"/>
          </a:p>
          <a:p>
            <a:r>
              <a:rPr lang="en-US" dirty="0">
                <a:hlinkClick r:id="rId3"/>
              </a:rPr>
              <a:t>http://openonlinecourses.com/causalanalysis/Maria_itutor_Lasso_q3.docx</a:t>
            </a:r>
            <a:r>
              <a:rPr lang="en-US" dirty="0"/>
              <a:t> </a:t>
            </a:r>
          </a:p>
        </p:txBody>
      </p:sp>
      <p:sp>
        <p:nvSpPr>
          <p:cNvPr id="5" name="Double Wave 4">
            <a:extLst>
              <a:ext uri="{FF2B5EF4-FFF2-40B4-BE49-F238E27FC236}">
                <a16:creationId xmlns:a16="http://schemas.microsoft.com/office/drawing/2014/main" id="{02DD5E57-428B-480A-8A13-6DDB257AD8E0}"/>
              </a:ext>
            </a:extLst>
          </p:cNvPr>
          <p:cNvSpPr/>
          <p:nvPr/>
        </p:nvSpPr>
        <p:spPr>
          <a:xfrm>
            <a:off x="1" y="338203"/>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Example Tutors</a:t>
            </a:r>
          </a:p>
        </p:txBody>
      </p:sp>
    </p:spTree>
    <p:extLst>
      <p:ext uri="{BB962C8B-B14F-4D97-AF65-F5344CB8AC3E}">
        <p14:creationId xmlns:p14="http://schemas.microsoft.com/office/powerpoint/2010/main" val="307980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a:extLst>
              <a:ext uri="{FF2B5EF4-FFF2-40B4-BE49-F238E27FC236}">
                <a16:creationId xmlns:a16="http://schemas.microsoft.com/office/drawing/2014/main" id="{02DD5E57-428B-480A-8A13-6DDB257AD8E0}"/>
              </a:ext>
            </a:extLst>
          </p:cNvPr>
          <p:cNvSpPr/>
          <p:nvPr/>
        </p:nvSpPr>
        <p:spPr>
          <a:xfrm>
            <a:off x="1" y="288099"/>
            <a:ext cx="12191999"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Example Tutors</a:t>
            </a:r>
          </a:p>
        </p:txBody>
      </p:sp>
      <p:sp>
        <p:nvSpPr>
          <p:cNvPr id="4" name="Double Wave 3">
            <a:extLst>
              <a:ext uri="{FF2B5EF4-FFF2-40B4-BE49-F238E27FC236}">
                <a16:creationId xmlns:a16="http://schemas.microsoft.com/office/drawing/2014/main" id="{A5CE54B1-C819-4FDA-9BA7-256B708CA9F0}"/>
              </a:ext>
            </a:extLst>
          </p:cNvPr>
          <p:cNvSpPr/>
          <p:nvPr/>
        </p:nvSpPr>
        <p:spPr>
          <a:xfrm>
            <a:off x="-48015" y="2645075"/>
            <a:ext cx="12191999" cy="1663854"/>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&gt; 32 Intelligent Tutors</a:t>
            </a:r>
          </a:p>
        </p:txBody>
      </p:sp>
    </p:spTree>
    <p:extLst>
      <p:ext uri="{BB962C8B-B14F-4D97-AF65-F5344CB8AC3E}">
        <p14:creationId xmlns:p14="http://schemas.microsoft.com/office/powerpoint/2010/main" val="3520089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AI can Improve the Content of Your Lectures</a:t>
            </a:r>
          </a:p>
        </p:txBody>
      </p:sp>
    </p:spTree>
    <p:extLst>
      <p:ext uri="{BB962C8B-B14F-4D97-AF65-F5344CB8AC3E}">
        <p14:creationId xmlns:p14="http://schemas.microsoft.com/office/powerpoint/2010/main" val="651684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Intelligent Tutor and Grading</a:t>
            </a:r>
          </a:p>
        </p:txBody>
      </p:sp>
    </p:spTree>
    <p:extLst>
      <p:ext uri="{BB962C8B-B14F-4D97-AF65-F5344CB8AC3E}">
        <p14:creationId xmlns:p14="http://schemas.microsoft.com/office/powerpoint/2010/main" val="413716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15152"/>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pic>
        <p:nvPicPr>
          <p:cNvPr id="4" name="Picture 3">
            <a:hlinkClick r:id="rId3"/>
            <a:extLst>
              <a:ext uri="{FF2B5EF4-FFF2-40B4-BE49-F238E27FC236}">
                <a16:creationId xmlns:a16="http://schemas.microsoft.com/office/drawing/2014/main" id="{AF0AC879-D34E-4406-8B1E-CFB9666760E8}"/>
              </a:ext>
            </a:extLst>
          </p:cNvPr>
          <p:cNvPicPr>
            <a:picLocks noChangeAspect="1"/>
          </p:cNvPicPr>
          <p:nvPr/>
        </p:nvPicPr>
        <p:blipFill rotWithShape="1">
          <a:blip r:embed="rId4"/>
          <a:srcRect l="11529" t="4595" r="14027" b="32839"/>
          <a:stretch/>
        </p:blipFill>
        <p:spPr>
          <a:xfrm>
            <a:off x="1219199" y="2252133"/>
            <a:ext cx="9076267" cy="4290715"/>
          </a:xfrm>
          <a:prstGeom prst="rect">
            <a:avLst/>
          </a:prstGeom>
        </p:spPr>
      </p:pic>
    </p:spTree>
    <p:extLst>
      <p:ext uri="{BB962C8B-B14F-4D97-AF65-F5344CB8AC3E}">
        <p14:creationId xmlns:p14="http://schemas.microsoft.com/office/powerpoint/2010/main" val="364472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828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4" name="Double Wave 3">
            <a:extLst>
              <a:ext uri="{FF2B5EF4-FFF2-40B4-BE49-F238E27FC236}">
                <a16:creationId xmlns:a16="http://schemas.microsoft.com/office/drawing/2014/main" id="{BD293AF7-22E0-4A28-9D82-96EFC650F685}"/>
              </a:ext>
            </a:extLst>
          </p:cNvPr>
          <p:cNvSpPr/>
          <p:nvPr/>
        </p:nvSpPr>
        <p:spPr>
          <a:xfrm>
            <a:off x="711199" y="2199140"/>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How Many Sessions?</a:t>
            </a:r>
          </a:p>
        </p:txBody>
      </p:sp>
    </p:spTree>
    <p:extLst>
      <p:ext uri="{BB962C8B-B14F-4D97-AF65-F5344CB8AC3E}">
        <p14:creationId xmlns:p14="http://schemas.microsoft.com/office/powerpoint/2010/main" val="397194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828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4" name="Double Wave 3">
            <a:extLst>
              <a:ext uri="{FF2B5EF4-FFF2-40B4-BE49-F238E27FC236}">
                <a16:creationId xmlns:a16="http://schemas.microsoft.com/office/drawing/2014/main" id="{BD293AF7-22E0-4A28-9D82-96EFC650F685}"/>
              </a:ext>
            </a:extLst>
          </p:cNvPr>
          <p:cNvSpPr/>
          <p:nvPr/>
        </p:nvSpPr>
        <p:spPr>
          <a:xfrm>
            <a:off x="711199" y="2199140"/>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What Topics?</a:t>
            </a:r>
          </a:p>
        </p:txBody>
      </p:sp>
    </p:spTree>
    <p:extLst>
      <p:ext uri="{BB962C8B-B14F-4D97-AF65-F5344CB8AC3E}">
        <p14:creationId xmlns:p14="http://schemas.microsoft.com/office/powerpoint/2010/main" val="2159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315153"/>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 Ask AI for Course Outline</a:t>
            </a:r>
          </a:p>
        </p:txBody>
      </p:sp>
      <p:sp>
        <p:nvSpPr>
          <p:cNvPr id="5" name="Double Wave 4">
            <a:extLst>
              <a:ext uri="{FF2B5EF4-FFF2-40B4-BE49-F238E27FC236}">
                <a16:creationId xmlns:a16="http://schemas.microsoft.com/office/drawing/2014/main" id="{0A2975D0-6320-4AD5-8DCC-0B09E7A3EDCF}"/>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Reference Required Book</a:t>
            </a:r>
          </a:p>
        </p:txBody>
      </p:sp>
    </p:spTree>
    <p:extLst>
      <p:ext uri="{BB962C8B-B14F-4D97-AF65-F5344CB8AC3E}">
        <p14:creationId xmlns:p14="http://schemas.microsoft.com/office/powerpoint/2010/main" val="193162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844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Ask AI for Topic Outline</a:t>
            </a:r>
          </a:p>
        </p:txBody>
      </p:sp>
      <p:pic>
        <p:nvPicPr>
          <p:cNvPr id="3" name="Picture 2">
            <a:extLst>
              <a:ext uri="{FF2B5EF4-FFF2-40B4-BE49-F238E27FC236}">
                <a16:creationId xmlns:a16="http://schemas.microsoft.com/office/drawing/2014/main" id="{84EB88E9-06F1-4604-AB28-F5DB322211F0}"/>
              </a:ext>
            </a:extLst>
          </p:cNvPr>
          <p:cNvPicPr>
            <a:picLocks noChangeAspect="1"/>
          </p:cNvPicPr>
          <p:nvPr/>
        </p:nvPicPr>
        <p:blipFill rotWithShape="1">
          <a:blip r:embed="rId3"/>
          <a:srcRect t="5185" r="40833" b="30217"/>
          <a:stretch/>
        </p:blipFill>
        <p:spPr>
          <a:xfrm>
            <a:off x="2015066" y="2271261"/>
            <a:ext cx="7213600" cy="4430164"/>
          </a:xfrm>
          <a:prstGeom prst="rect">
            <a:avLst/>
          </a:prstGeom>
        </p:spPr>
      </p:pic>
    </p:spTree>
    <p:extLst>
      <p:ext uri="{BB962C8B-B14F-4D97-AF65-F5344CB8AC3E}">
        <p14:creationId xmlns:p14="http://schemas.microsoft.com/office/powerpoint/2010/main" val="244925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0" y="484486"/>
            <a:ext cx="12192000"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 Ask AI for Topic Outline</a:t>
            </a:r>
          </a:p>
        </p:txBody>
      </p:sp>
      <p:pic>
        <p:nvPicPr>
          <p:cNvPr id="4" name="Picture 3">
            <a:hlinkClick r:id="rId3"/>
            <a:extLst>
              <a:ext uri="{FF2B5EF4-FFF2-40B4-BE49-F238E27FC236}">
                <a16:creationId xmlns:a16="http://schemas.microsoft.com/office/drawing/2014/main" id="{86E6F33A-F009-4DB8-9EB9-E27915F25271}"/>
              </a:ext>
            </a:extLst>
          </p:cNvPr>
          <p:cNvPicPr>
            <a:picLocks noChangeAspect="1"/>
          </p:cNvPicPr>
          <p:nvPr/>
        </p:nvPicPr>
        <p:blipFill rotWithShape="1">
          <a:blip r:embed="rId4"/>
          <a:srcRect l="8630" t="5480" r="23253" b="17991"/>
          <a:stretch/>
        </p:blipFill>
        <p:spPr>
          <a:xfrm>
            <a:off x="1578279" y="2315315"/>
            <a:ext cx="7340253" cy="4638863"/>
          </a:xfrm>
          <a:prstGeom prst="rect">
            <a:avLst/>
          </a:prstGeom>
        </p:spPr>
      </p:pic>
    </p:spTree>
    <p:extLst>
      <p:ext uri="{BB962C8B-B14F-4D97-AF65-F5344CB8AC3E}">
        <p14:creationId xmlns:p14="http://schemas.microsoft.com/office/powerpoint/2010/main" val="3989769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11202</TotalTime>
  <Words>1032</Words>
  <Application>Microsoft Office PowerPoint</Application>
  <PresentationFormat>Widescreen</PresentationFormat>
  <Paragraphs>100</Paragraphs>
  <Slides>35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can Improve the Content of Your Lectures</vt:lpstr>
      <vt:lpstr>Intelligent Tutor and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383</cp:revision>
  <dcterms:created xsi:type="dcterms:W3CDTF">2017-05-23T16:09:18Z</dcterms:created>
  <dcterms:modified xsi:type="dcterms:W3CDTF">2025-03-07T16:36:06Z</dcterms:modified>
</cp:coreProperties>
</file>