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1"/>
  </p:notesMasterIdLst>
  <p:sldIdLst>
    <p:sldId id="268" r:id="rId2"/>
    <p:sldId id="451" r:id="rId3"/>
    <p:sldId id="452" r:id="rId4"/>
    <p:sldId id="453" r:id="rId5"/>
    <p:sldId id="458" r:id="rId6"/>
    <p:sldId id="459" r:id="rId7"/>
    <p:sldId id="454" r:id="rId8"/>
    <p:sldId id="455" r:id="rId9"/>
    <p:sldId id="467" r:id="rId10"/>
    <p:sldId id="460" r:id="rId11"/>
    <p:sldId id="456" r:id="rId12"/>
    <p:sldId id="457" r:id="rId13"/>
    <p:sldId id="461" r:id="rId14"/>
    <p:sldId id="462" r:id="rId15"/>
    <p:sldId id="463" r:id="rId16"/>
    <p:sldId id="464" r:id="rId17"/>
    <p:sldId id="466" r:id="rId18"/>
    <p:sldId id="387" r:id="rId19"/>
    <p:sldId id="4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33"/>
    <a:srgbClr val="FFFF99"/>
    <a:srgbClr val="00FFCC"/>
    <a:srgbClr val="00FF00"/>
    <a:srgbClr val="66FFCC"/>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58179" autoAdjust="0"/>
  </p:normalViewPr>
  <p:slideViewPr>
    <p:cSldViewPr snapToGrid="0" snapToObjects="1">
      <p:cViewPr varScale="1">
        <p:scale>
          <a:sx n="38" d="100"/>
          <a:sy n="38" d="100"/>
        </p:scale>
        <p:origin x="1528"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3/5/2025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am an Avatar designed by Dr. Alemi and colleagues to describe how AI can help you design course content and delivery course material efficiently.</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Create slides for your lecture.  Stay brief.  Use many slides to create a flow. Let the generated text guide the number of slides and the points made in the slides.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383038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generate images for the slide. Be detailed.  Give instruction on style and content.  Here I told it to make a pencil drawing with professor putting out fires and graduate students running around</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52338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Use text to speech technology to convert text, suggested by AI and improved by you, to script.   .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188678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You can do this by dragging and dropping your slides into a software such as: </a:t>
            </a:r>
            <a:r>
              <a:rPr lang="en-US" dirty="0" err="1"/>
              <a:t>Heygen</a:t>
            </a:r>
            <a:r>
              <a:rPr lang="en-US" dirty="0"/>
              <a:t>.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93893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Add avatars to convert text to speech. You can make your own Avatar or use AI generated avatars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329391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Distribute the video through Canvas or other web sites.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281287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I like to do it through the open web because I can reach a broader audience and have constant improvements.  You do what works for you.  You do you.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132226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See an example of a course designed in this fashion online, at our open site.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val="19184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Use AI to improve the content of your courses.  Save time by using text to speech technology.  Have more time to spend with students one on one.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dirty="0"/>
          </a:p>
        </p:txBody>
      </p:sp>
    </p:spTree>
    <p:extLst>
      <p:ext uri="{BB962C8B-B14F-4D97-AF65-F5344CB8AC3E}">
        <p14:creationId xmlns:p14="http://schemas.microsoft.com/office/powerpoint/2010/main" val="2995351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Make sure you also look at our video on intelligent tutors and AI-assisted grading of assignments, including grading of essays.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dirty="0"/>
          </a:p>
        </p:txBody>
      </p:sp>
    </p:spTree>
    <p:extLst>
      <p:ext uri="{BB962C8B-B14F-4D97-AF65-F5344CB8AC3E}">
        <p14:creationId xmlns:p14="http://schemas.microsoft.com/office/powerpoint/2010/main" val="317837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presentation is not about students using AI but the instructor doing so.  The idea is to put in less time and yet be more effective in teaching.  The goal is less work by you and more teaching and learning by the students.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105845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video focusses on course design.  Other related videos focus on intelligent tutor and grading.</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192851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use your required textbook and suggest the course outline.  There are lots of videos online on how to do this.</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2630426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Be specific.  For example, if teaching online in 8 week session ask for the outline to have 8 sessions.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357572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Reference your required book. It is likely it already has it in its memory and can generate a session outline that fits it.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180001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a topic outline for each session. Work with AI to improve it. Yes this is your product and AI is just an assistant.</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253764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Ask AI to suggest how to teach key concepts within the topic to students at your course level.  Tell it what you do not like about the way it is teaching.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1970182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It will suggest detailed text on the concept with examples and exercises.  Modify its suggestions if you need to.  </a:t>
            </a:r>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45223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8357-0FB0-409F-9F02-DA5770E856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E8D50-F8EF-435E-9D76-F7F942ADE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259E20-ABED-4831-9A39-F95F21494BBA}"/>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5" name="Footer Placeholder 4">
            <a:extLst>
              <a:ext uri="{FF2B5EF4-FFF2-40B4-BE49-F238E27FC236}">
                <a16:creationId xmlns:a16="http://schemas.microsoft.com/office/drawing/2014/main" id="{6531935B-F717-4701-AC91-5C2AFBAEC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32970-6492-4622-B371-F3B3CD6BEE46}"/>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2078382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E9D8-D5AB-4A9B-BC7A-D94BA7DA1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D4097-ACA4-4041-A675-9F02F6EE2E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2757-F9CE-4B3F-ACD0-796F40D4CF85}"/>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5" name="Footer Placeholder 4">
            <a:extLst>
              <a:ext uri="{FF2B5EF4-FFF2-40B4-BE49-F238E27FC236}">
                <a16:creationId xmlns:a16="http://schemas.microsoft.com/office/drawing/2014/main" id="{36C3D3CD-1F2C-4327-A659-FFE616AB6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8E6D0-06B5-4E95-8347-E90A3EA678CA}"/>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277568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488DA-2A00-4AA5-8815-5B53BC97ED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9B520D-9B58-4AFD-BB44-90A864C65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FFEEB-530F-43FF-A78E-851B9EF3F7AB}"/>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5" name="Footer Placeholder 4">
            <a:extLst>
              <a:ext uri="{FF2B5EF4-FFF2-40B4-BE49-F238E27FC236}">
                <a16:creationId xmlns:a16="http://schemas.microsoft.com/office/drawing/2014/main" id="{A1FE9729-AFDC-4AD8-8593-7A8958412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E32B7-4540-4B93-8F8E-591EDFC448EB}"/>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2179356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89256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ext uri="{BB962C8B-B14F-4D97-AF65-F5344CB8AC3E}">
        <p14:creationId xmlns:p14="http://schemas.microsoft.com/office/powerpoint/2010/main" val="41272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E7EF-F9B1-44EA-AD19-CC4F1308C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CE838-DAD6-4A64-82A1-BF98A36725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7EF492-F8A2-4FE9-8C1D-312FD7AE0C02}"/>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5" name="Footer Placeholder 4">
            <a:extLst>
              <a:ext uri="{FF2B5EF4-FFF2-40B4-BE49-F238E27FC236}">
                <a16:creationId xmlns:a16="http://schemas.microsoft.com/office/drawing/2014/main" id="{86D0FC72-41DE-4E51-B935-348A783A7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BA739-07C1-4C69-9DE8-2AAD2817C752}"/>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50750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1496-3C54-4C27-AC09-B0541ECA8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555E36-EF35-4FD9-B285-4F6618726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393B2-3B66-4FF8-88A5-C7C912C07BA3}"/>
              </a:ext>
            </a:extLst>
          </p:cNvPr>
          <p:cNvSpPr>
            <a:spLocks noGrp="1"/>
          </p:cNvSpPr>
          <p:nvPr>
            <p:ph type="dt" sz="half" idx="10"/>
          </p:nvPr>
        </p:nvSpPr>
        <p:spPr/>
        <p:txBody>
          <a:bodyPr/>
          <a:lstStyle/>
          <a:p>
            <a:pPr>
              <a:defRPr/>
            </a:pPr>
            <a:fld id="{31F599D8-CBEB-4D30-9232-C78F6171182E}" type="datetimeFigureOut">
              <a:rPr lang="en-US" smtClean="0"/>
              <a:pPr>
                <a:defRPr/>
              </a:pPr>
              <a:t>3/5/2025</a:t>
            </a:fld>
            <a:endParaRPr lang="en-US"/>
          </a:p>
        </p:txBody>
      </p:sp>
      <p:sp>
        <p:nvSpPr>
          <p:cNvPr id="5" name="Footer Placeholder 4">
            <a:extLst>
              <a:ext uri="{FF2B5EF4-FFF2-40B4-BE49-F238E27FC236}">
                <a16:creationId xmlns:a16="http://schemas.microsoft.com/office/drawing/2014/main" id="{FF1DD087-5866-45CD-B334-A6BE6660A09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9660B60-07E0-460A-B948-B431F1AD2532}"/>
              </a:ext>
            </a:extLst>
          </p:cNvPr>
          <p:cNvSpPr>
            <a:spLocks noGrp="1"/>
          </p:cNvSpPr>
          <p:nvPr>
            <p:ph type="sldNum" sz="quarter" idx="12"/>
          </p:nvPr>
        </p:nvSpPr>
        <p:spPr/>
        <p:txBody>
          <a:bodyPr/>
          <a:lstStyle/>
          <a:p>
            <a:pPr>
              <a:defRPr/>
            </a:pPr>
            <a:fld id="{80FAB293-4F1A-4F25-BEE4-1FC3BD08C6C0}" type="slidenum">
              <a:rPr lang="en-US" smtClean="0"/>
              <a:pPr>
                <a:defRPr/>
              </a:pPr>
              <a:t>‹#›</a:t>
            </a:fld>
            <a:endParaRPr lang="en-US"/>
          </a:p>
        </p:txBody>
      </p:sp>
    </p:spTree>
    <p:extLst>
      <p:ext uri="{BB962C8B-B14F-4D97-AF65-F5344CB8AC3E}">
        <p14:creationId xmlns:p14="http://schemas.microsoft.com/office/powerpoint/2010/main" val="194324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96C7-E978-416E-9126-876B94F0D9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BF8F9-2252-48D1-B649-0CAA0F1282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41F52F-C85B-46A3-9606-C4C7FAED9F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88C36-88E9-4481-BBC3-A620F4E96CD2}"/>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6" name="Footer Placeholder 5">
            <a:extLst>
              <a:ext uri="{FF2B5EF4-FFF2-40B4-BE49-F238E27FC236}">
                <a16:creationId xmlns:a16="http://schemas.microsoft.com/office/drawing/2014/main" id="{8A92F8C0-38CA-4C04-B0AF-DE698840A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9707E-D55B-4ADF-A82D-113BDEC09B44}"/>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77006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9328-3402-4227-A577-AF51A3E18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ECF7A-B45A-4520-9506-E74FD8A665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8EF36-FD48-454A-87BC-AC0D3B59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BAB9F0-05F2-4B23-8D0B-7A95F8890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AC9D5-D7C3-4E89-BFDC-9E897C11B2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B2BE71-2435-494D-B1A0-13FC05072DF7}"/>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8" name="Footer Placeholder 7">
            <a:extLst>
              <a:ext uri="{FF2B5EF4-FFF2-40B4-BE49-F238E27FC236}">
                <a16:creationId xmlns:a16="http://schemas.microsoft.com/office/drawing/2014/main" id="{AAEFDF78-47A5-4EA6-840A-6603E14637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C265C-4B5F-4F93-9493-8828EEBB4959}"/>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13760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FCD7-3F2C-4091-BF64-519E503443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12965B-373F-4CB9-87A8-FAE46D489678}"/>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4" name="Footer Placeholder 3">
            <a:extLst>
              <a:ext uri="{FF2B5EF4-FFF2-40B4-BE49-F238E27FC236}">
                <a16:creationId xmlns:a16="http://schemas.microsoft.com/office/drawing/2014/main" id="{1798714F-2BA0-439F-9E85-9CC9455393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D519-7BD2-41C5-ADB1-78696077907E}"/>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101681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8AC71-FA87-4BCC-85E2-5D7931484EA1}"/>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3" name="Footer Placeholder 2">
            <a:extLst>
              <a:ext uri="{FF2B5EF4-FFF2-40B4-BE49-F238E27FC236}">
                <a16:creationId xmlns:a16="http://schemas.microsoft.com/office/drawing/2014/main" id="{1E2F19AB-4FF6-4BA3-BDA8-FC4643A63A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DCF458-18A6-4259-9263-55762606E4F9}"/>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353824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6234-9E18-4F22-99BC-A44F899D7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BC2E9-15A1-43AF-B543-DB465BBDA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CCD372-8F4C-4412-ADF6-35B81672A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DB6DD-ECC4-476E-8095-F8D69551E24B}"/>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6" name="Footer Placeholder 5">
            <a:extLst>
              <a:ext uri="{FF2B5EF4-FFF2-40B4-BE49-F238E27FC236}">
                <a16:creationId xmlns:a16="http://schemas.microsoft.com/office/drawing/2014/main" id="{40BB4CB0-F59C-4619-8541-55B2D6E78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CC174-FA2F-431A-B87A-3457F2993E14}"/>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22066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AFDF-1681-4178-815A-07D93A4A5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3CF669-F718-413E-B04F-A974F39B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557D0-1B36-4607-876E-01FC98ED9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5A705-56B1-4E09-BFD0-F98402C23495}"/>
              </a:ext>
            </a:extLst>
          </p:cNvPr>
          <p:cNvSpPr>
            <a:spLocks noGrp="1"/>
          </p:cNvSpPr>
          <p:nvPr>
            <p:ph type="dt" sz="half" idx="10"/>
          </p:nvPr>
        </p:nvSpPr>
        <p:spPr/>
        <p:txBody>
          <a:bodyPr/>
          <a:lstStyle/>
          <a:p>
            <a:fld id="{D8742CC3-B4AA-4921-BC2E-9BEBF36129E0}" type="datetimeFigureOut">
              <a:rPr lang="en-US" smtClean="0"/>
              <a:t>3/5/2025</a:t>
            </a:fld>
            <a:endParaRPr lang="en-US"/>
          </a:p>
        </p:txBody>
      </p:sp>
      <p:sp>
        <p:nvSpPr>
          <p:cNvPr id="6" name="Footer Placeholder 5">
            <a:extLst>
              <a:ext uri="{FF2B5EF4-FFF2-40B4-BE49-F238E27FC236}">
                <a16:creationId xmlns:a16="http://schemas.microsoft.com/office/drawing/2014/main" id="{C655D22C-ECE9-4C1A-AA78-E4BDFAAC8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38CA7-96FA-4363-B622-F7733155D2D8}"/>
              </a:ext>
            </a:extLst>
          </p:cNvPr>
          <p:cNvSpPr>
            <a:spLocks noGrp="1"/>
          </p:cNvSpPr>
          <p:nvPr>
            <p:ph type="sldNum" sz="quarter" idx="12"/>
          </p:nvPr>
        </p:nvSpPr>
        <p:spPr/>
        <p:txBody>
          <a:bodyPr/>
          <a:lstStyle/>
          <a:p>
            <a:fld id="{AC2BC0A9-EE88-4D3D-B5BD-E9E45F3A8A14}" type="slidenum">
              <a:rPr lang="en-US" smtClean="0"/>
              <a:t>‹#›</a:t>
            </a:fld>
            <a:endParaRPr lang="en-US"/>
          </a:p>
        </p:txBody>
      </p:sp>
    </p:spTree>
    <p:extLst>
      <p:ext uri="{BB962C8B-B14F-4D97-AF65-F5344CB8AC3E}">
        <p14:creationId xmlns:p14="http://schemas.microsoft.com/office/powerpoint/2010/main" val="39540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57AD50-95B8-44A4-B9B8-B5B64CF2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A1A448-2D93-4108-ACBD-558A441FF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7DEE0-1FAD-47A1-B300-39F80E5D5E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42CC3-B4AA-4921-BC2E-9BEBF36129E0}" type="datetimeFigureOut">
              <a:rPr lang="en-US" smtClean="0"/>
              <a:t>3/5/2025</a:t>
            </a:fld>
            <a:endParaRPr lang="en-US"/>
          </a:p>
        </p:txBody>
      </p:sp>
      <p:sp>
        <p:nvSpPr>
          <p:cNvPr id="5" name="Footer Placeholder 4">
            <a:extLst>
              <a:ext uri="{FF2B5EF4-FFF2-40B4-BE49-F238E27FC236}">
                <a16:creationId xmlns:a16="http://schemas.microsoft.com/office/drawing/2014/main" id="{3A02953A-3BE7-4AC8-AD3F-0DB1A7361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A46AD6-3558-4891-AC31-B7BF0B092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BC0A9-EE88-4D3D-B5BD-E9E45F3A8A14}" type="slidenum">
              <a:rPr lang="en-US" smtClean="0"/>
              <a:t>‹#›</a:t>
            </a:fld>
            <a:endParaRPr lang="en-US"/>
          </a:p>
        </p:txBody>
      </p:sp>
    </p:spTree>
    <p:extLst>
      <p:ext uri="{BB962C8B-B14F-4D97-AF65-F5344CB8AC3E}">
        <p14:creationId xmlns:p14="http://schemas.microsoft.com/office/powerpoint/2010/main" val="597960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buNone/>
            </a:pPr>
            <a:r>
              <a:rPr lang="en-US" sz="4800" dirty="0"/>
              <a:t>AI Guided Course Design &amp; Delivery</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 &amp; Colleagues</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188995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Create Slides</a:t>
            </a:r>
          </a:p>
        </p:txBody>
      </p:sp>
    </p:spTree>
    <p:extLst>
      <p:ext uri="{BB962C8B-B14F-4D97-AF65-F5344CB8AC3E}">
        <p14:creationId xmlns:p14="http://schemas.microsoft.com/office/powerpoint/2010/main" val="119189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626533" y="41675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Create Slides</a:t>
            </a:r>
          </a:p>
        </p:txBody>
      </p:sp>
      <p:pic>
        <p:nvPicPr>
          <p:cNvPr id="4" name="Picture 3">
            <a:extLst>
              <a:ext uri="{FF2B5EF4-FFF2-40B4-BE49-F238E27FC236}">
                <a16:creationId xmlns:a16="http://schemas.microsoft.com/office/drawing/2014/main" id="{7BB5D5D1-3A49-437A-8811-424284923E89}"/>
              </a:ext>
            </a:extLst>
          </p:cNvPr>
          <p:cNvPicPr>
            <a:picLocks noChangeAspect="1"/>
          </p:cNvPicPr>
          <p:nvPr/>
        </p:nvPicPr>
        <p:blipFill rotWithShape="1">
          <a:blip r:embed="rId3"/>
          <a:srcRect l="50088" t="7095" b="43422"/>
          <a:stretch/>
        </p:blipFill>
        <p:spPr>
          <a:xfrm>
            <a:off x="3640667" y="2502054"/>
            <a:ext cx="3945467" cy="3911600"/>
          </a:xfrm>
          <a:prstGeom prst="rect">
            <a:avLst/>
          </a:prstGeom>
        </p:spPr>
      </p:pic>
    </p:spTree>
    <p:extLst>
      <p:ext uri="{BB962C8B-B14F-4D97-AF65-F5344CB8AC3E}">
        <p14:creationId xmlns:p14="http://schemas.microsoft.com/office/powerpoint/2010/main" val="86942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188995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Convert Slides to Video</a:t>
            </a:r>
          </a:p>
        </p:txBody>
      </p:sp>
    </p:spTree>
    <p:extLst>
      <p:ext uri="{BB962C8B-B14F-4D97-AF65-F5344CB8AC3E}">
        <p14:creationId xmlns:p14="http://schemas.microsoft.com/office/powerpoint/2010/main" val="321125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880533" y="0"/>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Convert Slides to Video</a:t>
            </a:r>
          </a:p>
        </p:txBody>
      </p:sp>
      <p:pic>
        <p:nvPicPr>
          <p:cNvPr id="3" name="Picture 2">
            <a:extLst>
              <a:ext uri="{FF2B5EF4-FFF2-40B4-BE49-F238E27FC236}">
                <a16:creationId xmlns:a16="http://schemas.microsoft.com/office/drawing/2014/main" id="{EE2F6FE3-9150-4649-BA83-14C27AB27C19}"/>
              </a:ext>
            </a:extLst>
          </p:cNvPr>
          <p:cNvPicPr>
            <a:picLocks noChangeAspect="1"/>
          </p:cNvPicPr>
          <p:nvPr/>
        </p:nvPicPr>
        <p:blipFill rotWithShape="1">
          <a:blip r:embed="rId3"/>
          <a:srcRect t="18272" b="15840"/>
          <a:stretch/>
        </p:blipFill>
        <p:spPr>
          <a:xfrm>
            <a:off x="440267" y="2132800"/>
            <a:ext cx="11311466" cy="4192292"/>
          </a:xfrm>
          <a:prstGeom prst="rect">
            <a:avLst/>
          </a:prstGeom>
        </p:spPr>
      </p:pic>
    </p:spTree>
    <p:extLst>
      <p:ext uri="{BB962C8B-B14F-4D97-AF65-F5344CB8AC3E}">
        <p14:creationId xmlns:p14="http://schemas.microsoft.com/office/powerpoint/2010/main" val="215320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880533" y="0"/>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Convert Slides to Video</a:t>
            </a:r>
          </a:p>
        </p:txBody>
      </p:sp>
      <p:pic>
        <p:nvPicPr>
          <p:cNvPr id="4" name="Picture 3">
            <a:extLst>
              <a:ext uri="{FF2B5EF4-FFF2-40B4-BE49-F238E27FC236}">
                <a16:creationId xmlns:a16="http://schemas.microsoft.com/office/drawing/2014/main" id="{D4970D5D-DF1C-4F5B-8557-D320C0C5BFE7}"/>
              </a:ext>
            </a:extLst>
          </p:cNvPr>
          <p:cNvPicPr>
            <a:picLocks noChangeAspect="1"/>
          </p:cNvPicPr>
          <p:nvPr/>
        </p:nvPicPr>
        <p:blipFill rotWithShape="1">
          <a:blip r:embed="rId3"/>
          <a:srcRect t="17284" b="7654"/>
          <a:stretch/>
        </p:blipFill>
        <p:spPr>
          <a:xfrm>
            <a:off x="880533" y="2016947"/>
            <a:ext cx="10583333" cy="4468520"/>
          </a:xfrm>
          <a:prstGeom prst="rect">
            <a:avLst/>
          </a:prstGeom>
        </p:spPr>
      </p:pic>
    </p:spTree>
    <p:extLst>
      <p:ext uri="{BB962C8B-B14F-4D97-AF65-F5344CB8AC3E}">
        <p14:creationId xmlns:p14="http://schemas.microsoft.com/office/powerpoint/2010/main" val="214341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62000" y="1765146"/>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Distribute the Video</a:t>
            </a:r>
          </a:p>
        </p:txBody>
      </p:sp>
    </p:spTree>
    <p:extLst>
      <p:ext uri="{BB962C8B-B14F-4D97-AF65-F5344CB8AC3E}">
        <p14:creationId xmlns:p14="http://schemas.microsoft.com/office/powerpoint/2010/main" val="60809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62000" y="10129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Distribute the Video</a:t>
            </a:r>
          </a:p>
        </p:txBody>
      </p:sp>
      <p:pic>
        <p:nvPicPr>
          <p:cNvPr id="3" name="Picture 2">
            <a:extLst>
              <a:ext uri="{FF2B5EF4-FFF2-40B4-BE49-F238E27FC236}">
                <a16:creationId xmlns:a16="http://schemas.microsoft.com/office/drawing/2014/main" id="{D5294835-FC2C-46AD-9FC7-D5F6BC96E33B}"/>
              </a:ext>
            </a:extLst>
          </p:cNvPr>
          <p:cNvPicPr>
            <a:picLocks noChangeAspect="1"/>
          </p:cNvPicPr>
          <p:nvPr/>
        </p:nvPicPr>
        <p:blipFill>
          <a:blip r:embed="rId3"/>
          <a:stretch>
            <a:fillRect/>
          </a:stretch>
        </p:blipFill>
        <p:spPr>
          <a:xfrm>
            <a:off x="1778000" y="2103966"/>
            <a:ext cx="8873067" cy="4991100"/>
          </a:xfrm>
          <a:prstGeom prst="rect">
            <a:avLst/>
          </a:prstGeom>
        </p:spPr>
      </p:pic>
    </p:spTree>
    <p:extLst>
      <p:ext uri="{BB962C8B-B14F-4D97-AF65-F5344CB8AC3E}">
        <p14:creationId xmlns:p14="http://schemas.microsoft.com/office/powerpoint/2010/main" val="108703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62000" y="10129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See an Example</a:t>
            </a:r>
          </a:p>
        </p:txBody>
      </p:sp>
      <p:pic>
        <p:nvPicPr>
          <p:cNvPr id="4" name="Picture 3">
            <a:extLst>
              <a:ext uri="{FF2B5EF4-FFF2-40B4-BE49-F238E27FC236}">
                <a16:creationId xmlns:a16="http://schemas.microsoft.com/office/drawing/2014/main" id="{F63495C1-14E2-4B3B-BC2A-0CE9814C081B}"/>
              </a:ext>
            </a:extLst>
          </p:cNvPr>
          <p:cNvPicPr>
            <a:picLocks noChangeAspect="1"/>
          </p:cNvPicPr>
          <p:nvPr/>
        </p:nvPicPr>
        <p:blipFill rotWithShape="1">
          <a:blip r:embed="rId3"/>
          <a:srcRect l="12083" t="5678" r="13195" b="31112"/>
          <a:stretch/>
        </p:blipFill>
        <p:spPr>
          <a:xfrm>
            <a:off x="1540933" y="2167467"/>
            <a:ext cx="9110133" cy="4334934"/>
          </a:xfrm>
          <a:prstGeom prst="rect">
            <a:avLst/>
          </a:prstGeom>
        </p:spPr>
      </p:pic>
    </p:spTree>
    <p:extLst>
      <p:ext uri="{BB962C8B-B14F-4D97-AF65-F5344CB8AC3E}">
        <p14:creationId xmlns:p14="http://schemas.microsoft.com/office/powerpoint/2010/main" val="1814975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4"/>
            <a:ext cx="9652000" cy="2273795"/>
          </a:xfrm>
        </p:spPr>
        <p:txBody>
          <a:bodyPr>
            <a:noAutofit/>
          </a:bodyPr>
          <a:lstStyle/>
          <a:p>
            <a:r>
              <a:rPr lang="en-US" sz="7200" b="1" dirty="0">
                <a:solidFill>
                  <a:srgbClr val="C00000"/>
                </a:solidFill>
              </a:rPr>
              <a:t>AI can Improve the Content of Your Lectures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4"/>
            <a:ext cx="9652000" cy="2273795"/>
          </a:xfrm>
        </p:spPr>
        <p:txBody>
          <a:bodyPr>
            <a:noAutofit/>
          </a:bodyPr>
          <a:lstStyle/>
          <a:p>
            <a:r>
              <a:rPr lang="en-US" sz="7200" b="1" dirty="0">
                <a:solidFill>
                  <a:srgbClr val="C00000"/>
                </a:solidFill>
              </a:rPr>
              <a:t>Intelligent Tutor and Grading</a:t>
            </a:r>
          </a:p>
        </p:txBody>
      </p:sp>
    </p:spTree>
    <p:extLst>
      <p:ext uri="{BB962C8B-B14F-4D97-AF65-F5344CB8AC3E}">
        <p14:creationId xmlns:p14="http://schemas.microsoft.com/office/powerpoint/2010/main" val="413716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6C00AB-AF58-4BBE-9B95-08365EC5B0F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607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45067" y="1889952"/>
            <a:ext cx="102785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Course Design </a:t>
            </a:r>
          </a:p>
        </p:txBody>
      </p:sp>
    </p:spTree>
    <p:extLst>
      <p:ext uri="{BB962C8B-B14F-4D97-AF65-F5344CB8AC3E}">
        <p14:creationId xmlns:p14="http://schemas.microsoft.com/office/powerpoint/2010/main" val="95879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382886"/>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Ask AI for course Outline</a:t>
            </a:r>
          </a:p>
        </p:txBody>
      </p:sp>
      <p:pic>
        <p:nvPicPr>
          <p:cNvPr id="3" name="Picture 2">
            <a:extLst>
              <a:ext uri="{FF2B5EF4-FFF2-40B4-BE49-F238E27FC236}">
                <a16:creationId xmlns:a16="http://schemas.microsoft.com/office/drawing/2014/main" id="{05948679-5719-4DE1-88AD-C08AB7E8E88E}"/>
              </a:ext>
            </a:extLst>
          </p:cNvPr>
          <p:cNvPicPr>
            <a:picLocks noChangeAspect="1"/>
          </p:cNvPicPr>
          <p:nvPr/>
        </p:nvPicPr>
        <p:blipFill rotWithShape="1">
          <a:blip r:embed="rId3"/>
          <a:srcRect l="5833" t="23951" r="42778" b="22716"/>
          <a:stretch/>
        </p:blipFill>
        <p:spPr>
          <a:xfrm>
            <a:off x="1642534" y="2303021"/>
            <a:ext cx="7806266" cy="4557173"/>
          </a:xfrm>
          <a:prstGeom prst="rect">
            <a:avLst/>
          </a:prstGeom>
        </p:spPr>
      </p:pic>
    </p:spTree>
    <p:extLst>
      <p:ext uri="{BB962C8B-B14F-4D97-AF65-F5344CB8AC3E}">
        <p14:creationId xmlns:p14="http://schemas.microsoft.com/office/powerpoint/2010/main" val="364472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382886"/>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Ask AI for course Outline</a:t>
            </a:r>
          </a:p>
        </p:txBody>
      </p:sp>
      <p:sp>
        <p:nvSpPr>
          <p:cNvPr id="4" name="Double Wave 3">
            <a:extLst>
              <a:ext uri="{FF2B5EF4-FFF2-40B4-BE49-F238E27FC236}">
                <a16:creationId xmlns:a16="http://schemas.microsoft.com/office/drawing/2014/main" id="{BD293AF7-22E0-4A28-9D82-96EFC650F685}"/>
              </a:ext>
            </a:extLst>
          </p:cNvPr>
          <p:cNvSpPr/>
          <p:nvPr/>
        </p:nvSpPr>
        <p:spPr>
          <a:xfrm>
            <a:off x="711199" y="2199140"/>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Be Specific</a:t>
            </a:r>
          </a:p>
        </p:txBody>
      </p:sp>
    </p:spTree>
    <p:extLst>
      <p:ext uri="{BB962C8B-B14F-4D97-AF65-F5344CB8AC3E}">
        <p14:creationId xmlns:p14="http://schemas.microsoft.com/office/powerpoint/2010/main" val="397194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382886"/>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Ask AI for course Outline</a:t>
            </a:r>
          </a:p>
        </p:txBody>
      </p:sp>
      <p:sp>
        <p:nvSpPr>
          <p:cNvPr id="5" name="Double Wave 4">
            <a:extLst>
              <a:ext uri="{FF2B5EF4-FFF2-40B4-BE49-F238E27FC236}">
                <a16:creationId xmlns:a16="http://schemas.microsoft.com/office/drawing/2014/main" id="{0A2975D0-6320-4AD5-8DCC-0B09E7A3EDCF}"/>
              </a:ext>
            </a:extLst>
          </p:cNvPr>
          <p:cNvSpPr/>
          <p:nvPr/>
        </p:nvSpPr>
        <p:spPr>
          <a:xfrm>
            <a:off x="694267" y="2245556"/>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Reference required book</a:t>
            </a:r>
          </a:p>
        </p:txBody>
      </p:sp>
    </p:spTree>
    <p:extLst>
      <p:ext uri="{BB962C8B-B14F-4D97-AF65-F5344CB8AC3E}">
        <p14:creationId xmlns:p14="http://schemas.microsoft.com/office/powerpoint/2010/main" val="193162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188995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Ask AI for Topic Outline</a:t>
            </a:r>
          </a:p>
        </p:txBody>
      </p:sp>
    </p:spTree>
    <p:extLst>
      <p:ext uri="{BB962C8B-B14F-4D97-AF65-F5344CB8AC3E}">
        <p14:creationId xmlns:p14="http://schemas.microsoft.com/office/powerpoint/2010/main" val="244925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1889952"/>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Ask AI to Teach Key Concepts</a:t>
            </a:r>
          </a:p>
        </p:txBody>
      </p:sp>
    </p:spTree>
    <p:extLst>
      <p:ext uri="{BB962C8B-B14F-4D97-AF65-F5344CB8AC3E}">
        <p14:creationId xmlns:p14="http://schemas.microsoft.com/office/powerpoint/2010/main" val="13162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ouble Wave 5">
            <a:extLst>
              <a:ext uri="{FF2B5EF4-FFF2-40B4-BE49-F238E27FC236}">
                <a16:creationId xmlns:a16="http://schemas.microsoft.com/office/drawing/2014/main" id="{55E2DDFE-48D1-47FF-BBBE-160815C63D59}"/>
              </a:ext>
            </a:extLst>
          </p:cNvPr>
          <p:cNvSpPr/>
          <p:nvPr/>
        </p:nvSpPr>
        <p:spPr>
          <a:xfrm>
            <a:off x="711200" y="586086"/>
            <a:ext cx="10430933" cy="1663854"/>
          </a:xfrm>
          <a:prstGeom prst="doubleWav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Ask AI to Teach Key Concepts</a:t>
            </a:r>
          </a:p>
        </p:txBody>
      </p:sp>
      <p:sp>
        <p:nvSpPr>
          <p:cNvPr id="3" name="Double Wave 2">
            <a:extLst>
              <a:ext uri="{FF2B5EF4-FFF2-40B4-BE49-F238E27FC236}">
                <a16:creationId xmlns:a16="http://schemas.microsoft.com/office/drawing/2014/main" id="{F19F689B-9C09-4347-9835-EC88CA27A838}"/>
              </a:ext>
            </a:extLst>
          </p:cNvPr>
          <p:cNvSpPr/>
          <p:nvPr/>
        </p:nvSpPr>
        <p:spPr>
          <a:xfrm>
            <a:off x="694267" y="2245556"/>
            <a:ext cx="10430933" cy="1663854"/>
          </a:xfrm>
          <a:prstGeom prst="doubleWav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Detailed Write Up</a:t>
            </a:r>
          </a:p>
        </p:txBody>
      </p:sp>
    </p:spTree>
    <p:extLst>
      <p:ext uri="{BB962C8B-B14F-4D97-AF65-F5344CB8AC3E}">
        <p14:creationId xmlns:p14="http://schemas.microsoft.com/office/powerpoint/2010/main" val="4093155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11105</TotalTime>
  <Words>601</Words>
  <Application>Microsoft Office PowerPoint</Application>
  <PresentationFormat>Widescreen</PresentationFormat>
  <Paragraphs>60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 can Improve the Content of Your Lectures</vt:lpstr>
      <vt:lpstr>Intelligent Tutor and 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370</cp:revision>
  <dcterms:created xsi:type="dcterms:W3CDTF">2017-05-23T16:09:18Z</dcterms:created>
  <dcterms:modified xsi:type="dcterms:W3CDTF">2025-03-05T13:56:29Z</dcterms:modified>
</cp:coreProperties>
</file>