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F122F-0D82-4A2F-9996-2F97EF8826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D29468-413F-4927-8D40-5549C646FD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725747-B626-4F38-BCC3-7073E98203C7}"/>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926640EC-E17A-4B85-8D88-B76439DD5F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0C776-01FF-44D0-A8DC-BBAB9BFBCE3A}"/>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243404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F9A6D-44E9-472B-B02B-ED24C2ABDA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5BC1E2-23D3-460B-870C-87C0E2B3E5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E9778-2C5C-4989-BAEB-0973E161D392}"/>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E61D386C-76AA-4F12-91D9-9FDF62D2B3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ADF0F0-90C5-4CCF-A886-A1D3D4ED6B1A}"/>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358391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CA8916-CA64-462A-BA88-9DEE0E3BE2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4B0F4C-B647-4D57-945D-6D128EEA78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2A60B2-2052-4264-87B7-FEAE7B8087A5}"/>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063BCADC-A492-4E4B-A3E3-4CA9C05829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CE5A1C-3732-4782-B53C-F8116A8F5E26}"/>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103975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61A-544E-4027-B435-1A870528A2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591243-8D83-4F65-95C2-CADFE8597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0E20A-CF83-4BB8-BCB7-E044F507B9C8}"/>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AC48ABFF-92E3-44D3-A878-1EA44B93C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494B20-D55E-4850-8088-97AC8EC37178}"/>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258540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C8B11-4B2F-4641-9153-E42B95F104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8CCE42-2B90-412E-972E-63F6516722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5BFDC5-D02B-4BC0-BF59-E3DD1915A74F}"/>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2397DEC4-C983-4235-8C47-1E0EAC04D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79C39D-F1B2-4D08-B167-750835B60FCE}"/>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3097299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901F-836E-4204-8FF2-E36B2DDE24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1A887C-AB81-4E5B-909D-4AD77A0D17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F11C4C-FE1B-4314-969D-2046A5089C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80EE71-69EA-499F-B538-F80DA155E178}"/>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6" name="Footer Placeholder 5">
            <a:extLst>
              <a:ext uri="{FF2B5EF4-FFF2-40B4-BE49-F238E27FC236}">
                <a16:creationId xmlns:a16="http://schemas.microsoft.com/office/drawing/2014/main" id="{BC6DE45C-D8C9-427D-A477-BACB45E55F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655A57-A48A-4260-AF1B-6903F2B9E5F2}"/>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116614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CE9F-FD21-4330-AAA9-45AC545C0E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695CAB-BFD2-4808-B490-08CAC43DD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19657D-773C-4575-9B8A-DD6E993C4C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B8C63F-6B53-40B4-A665-CF0FB29C0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7BEAA2-8B53-4219-8EE5-2575E944D7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81F5AA-071D-4B51-8177-10B62FC9DF6E}"/>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8" name="Footer Placeholder 7">
            <a:extLst>
              <a:ext uri="{FF2B5EF4-FFF2-40B4-BE49-F238E27FC236}">
                <a16:creationId xmlns:a16="http://schemas.microsoft.com/office/drawing/2014/main" id="{0DE188F2-1AB4-48CF-A6BA-0969A59767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34D91-7DA7-4BE4-A125-D62EC208A3B4}"/>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211737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D2BB-3FBE-4C2E-96DC-3449EB7B3E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AC35BE-6525-48FD-88B7-52A945928CB4}"/>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4" name="Footer Placeholder 3">
            <a:extLst>
              <a:ext uri="{FF2B5EF4-FFF2-40B4-BE49-F238E27FC236}">
                <a16:creationId xmlns:a16="http://schemas.microsoft.com/office/drawing/2014/main" id="{799043E7-2816-42BF-AE43-98DB401184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86074B-D3B4-428B-8755-3864A1CE90ED}"/>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2984712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EA5634-E601-4143-9758-68AFFCFB95B7}"/>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3" name="Footer Placeholder 2">
            <a:extLst>
              <a:ext uri="{FF2B5EF4-FFF2-40B4-BE49-F238E27FC236}">
                <a16:creationId xmlns:a16="http://schemas.microsoft.com/office/drawing/2014/main" id="{B4774E54-44BC-4B6C-9481-DB0826FE1B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981119-74EA-4D61-98AF-E0F3D940017C}"/>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962045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08DDC-9C5A-4A7C-9319-5699E2063F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FE612E-780C-4951-AC7A-D3C36CAA55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E4EAB-AFD9-48C1-92EA-AA144078F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683893-454D-4029-A446-AD908BB1926B}"/>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6" name="Footer Placeholder 5">
            <a:extLst>
              <a:ext uri="{FF2B5EF4-FFF2-40B4-BE49-F238E27FC236}">
                <a16:creationId xmlns:a16="http://schemas.microsoft.com/office/drawing/2014/main" id="{F329DAD9-E865-468D-8458-0F32C9E8F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2D6292-9D02-47E5-BC82-8782C75CF438}"/>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153957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52252-CFB8-4B95-87B9-1EEA5729F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D127FB-4A43-43D6-B27E-56D569F237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79A8BE-63D0-437C-99D3-1CF780F46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6F573-B6B6-4B2A-95D2-1A8DFFD54515}"/>
              </a:ext>
            </a:extLst>
          </p:cNvPr>
          <p:cNvSpPr>
            <a:spLocks noGrp="1"/>
          </p:cNvSpPr>
          <p:nvPr>
            <p:ph type="dt" sz="half" idx="10"/>
          </p:nvPr>
        </p:nvSpPr>
        <p:spPr/>
        <p:txBody>
          <a:bodyPr/>
          <a:lstStyle/>
          <a:p>
            <a:fld id="{94937580-1D2C-473D-A18B-BA4F48DAFF10}" type="datetimeFigureOut">
              <a:rPr lang="en-US" smtClean="0"/>
              <a:t>3/5/2025</a:t>
            </a:fld>
            <a:endParaRPr lang="en-US"/>
          </a:p>
        </p:txBody>
      </p:sp>
      <p:sp>
        <p:nvSpPr>
          <p:cNvPr id="6" name="Footer Placeholder 5">
            <a:extLst>
              <a:ext uri="{FF2B5EF4-FFF2-40B4-BE49-F238E27FC236}">
                <a16:creationId xmlns:a16="http://schemas.microsoft.com/office/drawing/2014/main" id="{8A1E3429-7439-46A2-AF53-4CC4BA9746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BBC9C-1EB3-4649-B6A5-42662AF4F739}"/>
              </a:ext>
            </a:extLst>
          </p:cNvPr>
          <p:cNvSpPr>
            <a:spLocks noGrp="1"/>
          </p:cNvSpPr>
          <p:nvPr>
            <p:ph type="sldNum" sz="quarter" idx="12"/>
          </p:nvPr>
        </p:nvSpPr>
        <p:spPr/>
        <p:txBody>
          <a:bodyPr/>
          <a:lstStyle/>
          <a:p>
            <a:fld id="{65A91E60-E34A-4060-A881-D6BD0DA44D2B}" type="slidenum">
              <a:rPr lang="en-US" smtClean="0"/>
              <a:t>‹#›</a:t>
            </a:fld>
            <a:endParaRPr lang="en-US"/>
          </a:p>
        </p:txBody>
      </p:sp>
    </p:spTree>
    <p:extLst>
      <p:ext uri="{BB962C8B-B14F-4D97-AF65-F5344CB8AC3E}">
        <p14:creationId xmlns:p14="http://schemas.microsoft.com/office/powerpoint/2010/main" val="416854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B1BF3B-0D2C-43BB-9556-2E00CE99BF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AFF2B7-458D-4177-A1B9-AB9E706454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E227EA-24A3-4645-8E02-87D73ADC85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37580-1D2C-473D-A18B-BA4F48DAFF10}" type="datetimeFigureOut">
              <a:rPr lang="en-US" smtClean="0"/>
              <a:t>3/5/2025</a:t>
            </a:fld>
            <a:endParaRPr lang="en-US"/>
          </a:p>
        </p:txBody>
      </p:sp>
      <p:sp>
        <p:nvSpPr>
          <p:cNvPr id="5" name="Footer Placeholder 4">
            <a:extLst>
              <a:ext uri="{FF2B5EF4-FFF2-40B4-BE49-F238E27FC236}">
                <a16:creationId xmlns:a16="http://schemas.microsoft.com/office/drawing/2014/main" id="{6AAA59B9-9502-4811-A165-6C647BD3B3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1F66F0-783E-4441-972D-D6A355D470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91E60-E34A-4060-A881-D6BD0DA44D2B}" type="slidenum">
              <a:rPr lang="en-US" smtClean="0"/>
              <a:t>‹#›</a:t>
            </a:fld>
            <a:endParaRPr lang="en-US"/>
          </a:p>
        </p:txBody>
      </p:sp>
    </p:spTree>
    <p:extLst>
      <p:ext uri="{BB962C8B-B14F-4D97-AF65-F5344CB8AC3E}">
        <p14:creationId xmlns:p14="http://schemas.microsoft.com/office/powerpoint/2010/main" val="179160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penonlinecourses.com/causalanalysis/intelligent%20tutor%20for%20assignment%201%20preliminary%20lecture.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479C9-7614-417D-A108-A1205F0942FE}"/>
              </a:ext>
            </a:extLst>
          </p:cNvPr>
          <p:cNvSpPr>
            <a:spLocks noGrp="1"/>
          </p:cNvSpPr>
          <p:nvPr>
            <p:ph type="ctrTitle"/>
          </p:nvPr>
        </p:nvSpPr>
        <p:spPr/>
        <p:txBody>
          <a:bodyPr/>
          <a:lstStyle/>
          <a:p>
            <a:r>
              <a:rPr lang="en-US" b="1" dirty="0"/>
              <a:t>Prepare a Prompt for an Intelligent Tutor</a:t>
            </a:r>
          </a:p>
        </p:txBody>
      </p:sp>
      <p:sp>
        <p:nvSpPr>
          <p:cNvPr id="3" name="Subtitle 2">
            <a:extLst>
              <a:ext uri="{FF2B5EF4-FFF2-40B4-BE49-F238E27FC236}">
                <a16:creationId xmlns:a16="http://schemas.microsoft.com/office/drawing/2014/main" id="{F352E6F1-B5D1-4E8D-BDE9-4B58ADBE6AC7}"/>
              </a:ext>
            </a:extLst>
          </p:cNvPr>
          <p:cNvSpPr>
            <a:spLocks noGrp="1"/>
          </p:cNvSpPr>
          <p:nvPr>
            <p:ph type="subTitle" idx="1"/>
          </p:nvPr>
        </p:nvSpPr>
        <p:spPr/>
        <p:txBody>
          <a:bodyPr/>
          <a:lstStyle/>
          <a:p>
            <a:r>
              <a:rPr lang="en-US" dirty="0"/>
              <a:t>Farrokh Alemi, PhD</a:t>
            </a:r>
          </a:p>
        </p:txBody>
      </p:sp>
    </p:spTree>
    <p:extLst>
      <p:ext uri="{BB962C8B-B14F-4D97-AF65-F5344CB8AC3E}">
        <p14:creationId xmlns:p14="http://schemas.microsoft.com/office/powerpoint/2010/main" val="3373636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14E5F6-A489-4C34-A610-3703D2D6873C}"/>
              </a:ext>
            </a:extLst>
          </p:cNvPr>
          <p:cNvSpPr txBox="1"/>
          <p:nvPr/>
        </p:nvSpPr>
        <p:spPr>
          <a:xfrm>
            <a:off x="3048802" y="3108241"/>
            <a:ext cx="6097604" cy="646331"/>
          </a:xfrm>
          <a:prstGeom prst="rect">
            <a:avLst/>
          </a:prstGeom>
          <a:noFill/>
        </p:spPr>
        <p:txBody>
          <a:bodyPr wrap="square">
            <a:spAutoFit/>
          </a:bodyPr>
          <a:lstStyle/>
          <a:p>
            <a:r>
              <a:rPr lang="en-US" dirty="0">
                <a:hlinkClick r:id="rId2"/>
              </a:rPr>
              <a:t>http://openonlinecourses.com/causalanalysis/intelligent%20tutor%20for%20assignment%201%20preliminary%20lecture.docx</a:t>
            </a:r>
            <a:r>
              <a:rPr lang="en-US" dirty="0"/>
              <a:t> </a:t>
            </a:r>
          </a:p>
        </p:txBody>
      </p:sp>
      <p:sp>
        <p:nvSpPr>
          <p:cNvPr id="4" name="Rectangle 3">
            <a:extLst>
              <a:ext uri="{FF2B5EF4-FFF2-40B4-BE49-F238E27FC236}">
                <a16:creationId xmlns:a16="http://schemas.microsoft.com/office/drawing/2014/main" id="{44C5D922-985B-4E47-96FB-6591DC63B94A}"/>
              </a:ext>
            </a:extLst>
          </p:cNvPr>
          <p:cNvSpPr/>
          <p:nvPr/>
        </p:nvSpPr>
        <p:spPr>
          <a:xfrm>
            <a:off x="3048802" y="2184935"/>
            <a:ext cx="5979695" cy="7507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t>Try an Example Tutor</a:t>
            </a:r>
          </a:p>
        </p:txBody>
      </p:sp>
    </p:spTree>
    <p:extLst>
      <p:ext uri="{BB962C8B-B14F-4D97-AF65-F5344CB8AC3E}">
        <p14:creationId xmlns:p14="http://schemas.microsoft.com/office/powerpoint/2010/main" val="307980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818147" y="2237511"/>
            <a:ext cx="10905424" cy="2308324"/>
          </a:xfrm>
          <a:prstGeom prst="rect">
            <a:avLst/>
          </a:prstGeom>
          <a:noFill/>
        </p:spPr>
        <p:txBody>
          <a:bodyPr wrap="square">
            <a:spAutoFit/>
          </a:bodyPr>
          <a:lstStyle/>
          <a:p>
            <a:pPr marL="914400" marR="0" lvl="0" indent="-914400">
              <a:spcBef>
                <a:spcPts val="0"/>
              </a:spcBef>
              <a:spcAft>
                <a:spcPts val="0"/>
              </a:spcAft>
              <a:buFont typeface="+mj-lt"/>
              <a:buAutoNum type="arabicPeriod"/>
            </a:pPr>
            <a:r>
              <a:rPr lang="en-US" sz="4800" b="1" dirty="0">
                <a:effectLst/>
                <a:latin typeface="Calibri" panose="020F0502020204030204" pitchFamily="34" charset="0"/>
                <a:ea typeface="Times New Roman" panose="02020603050405020304" pitchFamily="18" charset="0"/>
              </a:rPr>
              <a:t>Role:</a:t>
            </a:r>
            <a:r>
              <a:rPr lang="en-US" sz="4800" dirty="0">
                <a:effectLst/>
                <a:latin typeface="Calibri" panose="020F0502020204030204" pitchFamily="34" charset="0"/>
                <a:ea typeface="Times New Roman" panose="02020603050405020304" pitchFamily="18" charset="0"/>
              </a:rPr>
              <a:t> </a:t>
            </a:r>
          </a:p>
          <a:p>
            <a:pPr marR="0" lvl="0">
              <a:spcBef>
                <a:spcPts val="0"/>
              </a:spcBef>
              <a:spcAft>
                <a:spcPts val="0"/>
              </a:spcAft>
            </a:pPr>
            <a:r>
              <a:rPr lang="en-US" sz="4800" dirty="0">
                <a:effectLst/>
                <a:highlight>
                  <a:srgbClr val="FFFF00"/>
                </a:highlight>
                <a:latin typeface="Calibri" panose="020F0502020204030204" pitchFamily="34" charset="0"/>
                <a:ea typeface="Times New Roman" panose="02020603050405020304" pitchFamily="18" charset="0"/>
              </a:rPr>
              <a:t>”You are a teacher and should assist the student in solving an assigned problem.</a:t>
            </a:r>
            <a:r>
              <a:rPr lang="en-US" sz="4800" dirty="0">
                <a:effectLst/>
                <a:latin typeface="Calibri" panose="020F0502020204030204" pitchFamily="34" charset="0"/>
                <a:ea typeface="Times New Roman" panose="02020603050405020304" pitchFamily="18"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163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2308324"/>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2"/>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Preferred Software </a:t>
            </a:r>
          </a:p>
          <a:p>
            <a:pPr marR="0" lvl="0" algn="l" defTabSz="914400" rtl="0" eaLnBrk="1" fontAlgn="auto" latinLnBrk="0" hangingPunct="1">
              <a:lnSpc>
                <a:spcPct val="100000"/>
              </a:lnSpc>
              <a:spcBef>
                <a:spcPts val="0"/>
              </a:spcBef>
              <a:spcAft>
                <a:spcPts val="0"/>
              </a:spcAft>
              <a:buClrTx/>
              <a:buSzTx/>
              <a:tabLst/>
              <a:defRPr/>
            </a:pPr>
            <a:r>
              <a:rPr lang="en-US" sz="4800" dirty="0">
                <a:solidFill>
                  <a:prstClr val="black"/>
                </a:solidFill>
                <a:highlight>
                  <a:srgbClr val="FFFF00"/>
                </a:highlight>
                <a:latin typeface="Calibri" panose="020F0502020204030204" pitchFamily="34" charset="0"/>
                <a:ea typeface="Times New Roman" panose="02020603050405020304" pitchFamily="18" charset="0"/>
              </a:rPr>
              <a:t>“</a:t>
            </a: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Ask the student if they prefer to solve the problem using R, Python, Stata, or SQL.”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358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3785652"/>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Describe the Assigned </a:t>
            </a:r>
            <a:r>
              <a:rPr lang="en-US" sz="4800" b="1" dirty="0">
                <a:solidFill>
                  <a:prstClr val="black"/>
                </a:solidFill>
                <a:latin typeface="Calibri" panose="020F0502020204030204" pitchFamily="34" charset="0"/>
                <a:ea typeface="Times New Roman" panose="02020603050405020304" pitchFamily="18" charset="0"/>
              </a:rPr>
              <a:t>P</a:t>
            </a:r>
            <a:r>
              <a:rPr kumimoji="0" lang="en-US" sz="4800" b="1" i="0" u="none" strike="noStrike" kern="1200" cap="none" spc="0" normalizeH="0" baseline="0" noProof="0" dirty="0" err="1">
                <a:ln>
                  <a:noFill/>
                </a:ln>
                <a:solidFill>
                  <a:prstClr val="black"/>
                </a:solidFill>
                <a:effectLst/>
                <a:uLnTx/>
                <a:uFillTx/>
                <a:latin typeface="Calibri" panose="020F0502020204030204" pitchFamily="34" charset="0"/>
                <a:ea typeface="Times New Roman" panose="02020603050405020304" pitchFamily="18" charset="0"/>
                <a:cs typeface="+mn-cs"/>
              </a:rPr>
              <a:t>roblem</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R="0" lvl="0" algn="l" defTabSz="914400" rtl="0" eaLnBrk="1" fontAlgn="auto" latinLnBrk="0" hangingPunct="1">
              <a:lnSpc>
                <a:spcPct val="100000"/>
              </a:lnSpc>
              <a:spcBef>
                <a:spcPts val="0"/>
              </a:spcBef>
              <a:spcAft>
                <a:spcPts val="0"/>
              </a:spcAft>
              <a:buClrTx/>
              <a:buSzTx/>
              <a:tabLst/>
              <a:defRPr/>
            </a:pP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“The student has been asked to complete the following assigned problem: [Include assigned problem verbatim.]”</a:t>
            </a:r>
            <a:r>
              <a:rPr lang="en-US" sz="4800" dirty="0">
                <a:solidFill>
                  <a:prstClr val="black"/>
                </a:solidFill>
                <a:latin typeface="Calibri" panose="020F0502020204030204" pitchFamily="34" charset="0"/>
                <a:ea typeface="Times New Roman" panose="02020603050405020304" pitchFamily="18" charset="0"/>
              </a:rPr>
              <a:t> </a:t>
            </a:r>
          </a:p>
          <a:p>
            <a:pPr marR="0" lvl="0" algn="l" defTabSz="914400" rtl="0" eaLnBrk="1" fontAlgn="auto" latinLnBrk="0" hangingPunct="1">
              <a:lnSpc>
                <a:spcPct val="100000"/>
              </a:lnSpc>
              <a:spcBef>
                <a:spcPts val="0"/>
              </a:spcBef>
              <a:spcAft>
                <a:spcPts val="0"/>
              </a:spcAft>
              <a:buClrTx/>
              <a:buSzTx/>
              <a:tabLst/>
              <a:defRPr/>
            </a:pPr>
            <a:r>
              <a:rPr lang="en-US" sz="4800" dirty="0">
                <a:solidFill>
                  <a:prstClr val="black"/>
                </a:solidFill>
                <a:latin typeface="Calibri" panose="020F0502020204030204" pitchFamily="34" charset="0"/>
                <a:ea typeface="Times New Roman" panose="02020603050405020304" pitchFamily="18" charset="0"/>
              </a:rPr>
              <a:t>Separate prompts for different problems.</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943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3785652"/>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4"/>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Give the Solution Within Each Step</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“The correct answer for this step is the following: …”</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dirty="0">
                <a:solidFill>
                  <a:prstClr val="black"/>
                </a:solidFill>
                <a:highlight>
                  <a:srgbClr val="FFFF00"/>
                </a:highlight>
                <a:latin typeface="Calibri" panose="020F0502020204030204" pitchFamily="34" charset="0"/>
                <a:ea typeface="Times New Roman" panose="02020603050405020304" pitchFamily="18" charset="0"/>
              </a:rPr>
              <a:t>“This python code provides correct code for each step in the problem.</a:t>
            </a: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a:t>
            </a:r>
            <a:r>
              <a:rPr lang="en-US" sz="4800" dirty="0">
                <a:solidFill>
                  <a:prstClr val="black"/>
                </a:solidFill>
                <a:latin typeface="Calibri" panose="020F0502020204030204" pitchFamily="34" charset="0"/>
                <a:ea typeface="Times New Roman" panose="02020603050405020304" pitchFamily="18" charset="0"/>
              </a:rPr>
              <a:t> </a:t>
            </a:r>
          </a:p>
        </p:txBody>
      </p:sp>
    </p:spTree>
    <p:extLst>
      <p:ext uri="{BB962C8B-B14F-4D97-AF65-F5344CB8AC3E}">
        <p14:creationId xmlns:p14="http://schemas.microsoft.com/office/powerpoint/2010/main" val="3262664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5262979"/>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5"/>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Constraint</a:t>
            </a:r>
          </a:p>
          <a:p>
            <a:pPr marR="0" lvl="0" algn="l" defTabSz="914400" rtl="0" eaLnBrk="1" fontAlgn="auto" latinLnBrk="0" hangingPunct="1">
              <a:lnSpc>
                <a:spcPct val="100000"/>
              </a:lnSpc>
              <a:spcBef>
                <a:spcPts val="0"/>
              </a:spcBef>
              <a:spcAft>
                <a:spcPts val="0"/>
              </a:spcAft>
              <a:buClrTx/>
              <a:buSzTx/>
              <a:tabLst/>
              <a:defRPr/>
            </a:pP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Tell the AI system not to provide answers.  </a:t>
            </a: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“Do not provide the answer but ask the student to do the work and provide you with their answers for each step. Proceed to next step only if the student’s answer is correct.”</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980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4524315"/>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6"/>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Emphasize Step by Step Progress </a:t>
            </a:r>
          </a:p>
          <a:p>
            <a:pPr marR="0" lvl="0" algn="l" defTabSz="914400" rtl="0" eaLnBrk="1" fontAlgn="auto" latinLnBrk="0" hangingPunct="1">
              <a:lnSpc>
                <a:spcPct val="100000"/>
              </a:lnSpc>
              <a:spcBef>
                <a:spcPts val="0"/>
              </a:spcBef>
              <a:spcAft>
                <a:spcPts val="0"/>
              </a:spcAft>
              <a:buClrTx/>
              <a:buSzTx/>
              <a:tabLst/>
              <a:defRPr/>
            </a:pPr>
            <a:r>
              <a:rPr kumimoji="0" lang="en-US" sz="480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“First read the data. Second describe the data. Third prepare data.  Fourth, analyze data. Fifth, interpret findings. A</a:t>
            </a: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sk the student to report their progress in each step before showing them next step.”</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7338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5262979"/>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7"/>
              <a:tabLst/>
              <a:defRPr/>
            </a:pPr>
            <a:r>
              <a:rPr kumimoji="0" lang="en-US" sz="4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Grade with Correct Answer</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R="0" lvl="0" algn="l" defTabSz="914400" rtl="0" eaLnBrk="1" fontAlgn="auto" latinLnBrk="0" hangingPunct="1">
              <a:lnSpc>
                <a:spcPct val="100000"/>
              </a:lnSpc>
              <a:spcBef>
                <a:spcPts val="0"/>
              </a:spcBef>
              <a:spcAft>
                <a:spcPts val="0"/>
              </a:spcAft>
              <a:buClrTx/>
              <a:buSzTx/>
              <a:tabLst/>
              <a:defRPr/>
            </a:pP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“Good work.  Please report your work through Canvas to the instructor.  At the very first sentence write that the AI system has checked the answer and the assignment is correct.”</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R="0" lvl="0" algn="l" defTabSz="914400" rtl="0" eaLnBrk="1" fontAlgn="auto" latinLnBrk="0" hangingPunct="1">
              <a:lnSpc>
                <a:spcPct val="100000"/>
              </a:lnSpc>
              <a:spcBef>
                <a:spcPts val="0"/>
              </a:spcBef>
              <a:spcAft>
                <a:spcPts val="0"/>
              </a:spcAft>
              <a:buClrTx/>
              <a:buSzTx/>
              <a:tabLst/>
              <a:defRPr/>
            </a:pPr>
            <a:endPar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56562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BB4770-AD8B-46FE-8419-30A354742349}"/>
              </a:ext>
            </a:extLst>
          </p:cNvPr>
          <p:cNvSpPr txBox="1"/>
          <p:nvPr/>
        </p:nvSpPr>
        <p:spPr>
          <a:xfrm>
            <a:off x="779646" y="1015103"/>
            <a:ext cx="10905424" cy="4524315"/>
          </a:xfrm>
          <a:prstGeom prst="rect">
            <a:avLst/>
          </a:prstGeom>
          <a:noFill/>
        </p:spPr>
        <p:txBody>
          <a:bodyPr wrap="square">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arabicPeriod" startAt="8"/>
              <a:tabLst/>
              <a:defRPr/>
            </a:pPr>
            <a:r>
              <a:rPr lang="en-US" sz="4800" b="1" dirty="0">
                <a:solidFill>
                  <a:prstClr val="black"/>
                </a:solidFill>
                <a:latin typeface="Calibri" panose="020F0502020204030204" pitchFamily="34" charset="0"/>
                <a:ea typeface="Times New Roman" panose="02020603050405020304" pitchFamily="18" charset="0"/>
              </a:rPr>
              <a:t>Grade with Incorrect Answer</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R="0" lvl="0" algn="l" defTabSz="914400" rtl="0" eaLnBrk="1" fontAlgn="auto" latinLnBrk="0" hangingPunct="1">
              <a:lnSpc>
                <a:spcPct val="100000"/>
              </a:lnSpc>
              <a:spcBef>
                <a:spcPts val="0"/>
              </a:spcBef>
              <a:spcAft>
                <a:spcPts val="0"/>
              </a:spcAft>
              <a:buClrTx/>
              <a:buSzTx/>
              <a:tabLst/>
              <a:defRPr/>
            </a:pPr>
            <a:r>
              <a:rPr kumimoji="0" lang="en-US" sz="4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Times New Roman" panose="02020603050405020304" pitchFamily="18" charset="0"/>
                <a:cs typeface="+mn-cs"/>
              </a:rPr>
              <a:t>“You have made good progress. Please text your instructor (see Syllabus for contact information) soon so he can follow up with you further.”</a:t>
            </a:r>
            <a:r>
              <a:rPr kumimoji="0" lang="en-US" sz="4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p>
          <a:p>
            <a:pPr marR="0" lvl="0" algn="l" defTabSz="914400" rtl="0" eaLnBrk="1" fontAlgn="auto" latinLnBrk="0" hangingPunct="1">
              <a:lnSpc>
                <a:spcPct val="100000"/>
              </a:lnSpc>
              <a:spcBef>
                <a:spcPts val="0"/>
              </a:spcBef>
              <a:spcAft>
                <a:spcPts val="0"/>
              </a:spcAft>
              <a:buClrTx/>
              <a:buSzTx/>
              <a:tabLst/>
              <a:defRPr/>
            </a:pPr>
            <a:endParaRPr kumimoji="0" lang="en-US" sz="4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224799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301</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Prepare a Prompt for an Intelligent Tutor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 a Prompt for an Intelligent Tutor</dc:title>
  <dc:creator>Farrokh Alemi</dc:creator>
  <cp:lastModifiedBy>Farrokh Alemi</cp:lastModifiedBy>
  <cp:revision>7</cp:revision>
  <dcterms:created xsi:type="dcterms:W3CDTF">2025-03-03T16:22:47Z</dcterms:created>
  <dcterms:modified xsi:type="dcterms:W3CDTF">2025-03-05T13:52:07Z</dcterms:modified>
</cp:coreProperties>
</file>