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0"/>
  </p:notesMasterIdLst>
  <p:sldIdLst>
    <p:sldId id="256" r:id="rId2"/>
    <p:sldId id="307" r:id="rId3"/>
    <p:sldId id="302" r:id="rId4"/>
    <p:sldId id="303" r:id="rId5"/>
    <p:sldId id="304" r:id="rId6"/>
    <p:sldId id="305" r:id="rId7"/>
    <p:sldId id="306" r:id="rId8"/>
    <p:sldId id="308" r:id="rId9"/>
  </p:sldIdLst>
  <p:sldSz cx="9144000" cy="6858000" type="screen4x3"/>
  <p:notesSz cx="6858000" cy="9144000"/>
  <p:defaultTextStyle>
    <a:defPPr>
      <a:defRPr lang="en-US"/>
    </a:defPPr>
    <a:lvl1pPr algn="l" rtl="0" fontAlgn="base">
      <a:spcBef>
        <a:spcPct val="0"/>
      </a:spcBef>
      <a:spcAft>
        <a:spcPct val="0"/>
      </a:spcAft>
      <a:defRPr sz="2800" kern="1200">
        <a:solidFill>
          <a:schemeClr val="tx1"/>
        </a:solidFill>
        <a:latin typeface="Arial" charset="0"/>
        <a:ea typeface="+mn-ea"/>
        <a:cs typeface="Arial" charset="0"/>
      </a:defRPr>
    </a:lvl1pPr>
    <a:lvl2pPr marL="457200" algn="l" rtl="0" fontAlgn="base">
      <a:spcBef>
        <a:spcPct val="0"/>
      </a:spcBef>
      <a:spcAft>
        <a:spcPct val="0"/>
      </a:spcAft>
      <a:defRPr sz="2800" kern="1200">
        <a:solidFill>
          <a:schemeClr val="tx1"/>
        </a:solidFill>
        <a:latin typeface="Arial" charset="0"/>
        <a:ea typeface="+mn-ea"/>
        <a:cs typeface="Arial" charset="0"/>
      </a:defRPr>
    </a:lvl2pPr>
    <a:lvl3pPr marL="914400" algn="l" rtl="0" fontAlgn="base">
      <a:spcBef>
        <a:spcPct val="0"/>
      </a:spcBef>
      <a:spcAft>
        <a:spcPct val="0"/>
      </a:spcAft>
      <a:defRPr sz="2800" kern="1200">
        <a:solidFill>
          <a:schemeClr val="tx1"/>
        </a:solidFill>
        <a:latin typeface="Arial" charset="0"/>
        <a:ea typeface="+mn-ea"/>
        <a:cs typeface="Arial" charset="0"/>
      </a:defRPr>
    </a:lvl3pPr>
    <a:lvl4pPr marL="1371600" algn="l" rtl="0" fontAlgn="base">
      <a:spcBef>
        <a:spcPct val="0"/>
      </a:spcBef>
      <a:spcAft>
        <a:spcPct val="0"/>
      </a:spcAft>
      <a:defRPr sz="2800" kern="1200">
        <a:solidFill>
          <a:schemeClr val="tx1"/>
        </a:solidFill>
        <a:latin typeface="Arial" charset="0"/>
        <a:ea typeface="+mn-ea"/>
        <a:cs typeface="Arial" charset="0"/>
      </a:defRPr>
    </a:lvl4pPr>
    <a:lvl5pPr marL="1828800" algn="l" rtl="0" fontAlgn="base">
      <a:spcBef>
        <a:spcPct val="0"/>
      </a:spcBef>
      <a:spcAft>
        <a:spcPct val="0"/>
      </a:spcAft>
      <a:defRPr sz="2800" kern="1200">
        <a:solidFill>
          <a:schemeClr val="tx1"/>
        </a:solidFill>
        <a:latin typeface="Arial" charset="0"/>
        <a:ea typeface="+mn-ea"/>
        <a:cs typeface="Arial" charset="0"/>
      </a:defRPr>
    </a:lvl5pPr>
    <a:lvl6pPr marL="2286000" algn="l" defTabSz="914400" rtl="0" eaLnBrk="1" latinLnBrk="0" hangingPunct="1">
      <a:defRPr sz="2800" kern="1200">
        <a:solidFill>
          <a:schemeClr val="tx1"/>
        </a:solidFill>
        <a:latin typeface="Arial" charset="0"/>
        <a:ea typeface="+mn-ea"/>
        <a:cs typeface="Arial" charset="0"/>
      </a:defRPr>
    </a:lvl6pPr>
    <a:lvl7pPr marL="2743200" algn="l" defTabSz="914400" rtl="0" eaLnBrk="1" latinLnBrk="0" hangingPunct="1">
      <a:defRPr sz="2800" kern="1200">
        <a:solidFill>
          <a:schemeClr val="tx1"/>
        </a:solidFill>
        <a:latin typeface="Arial" charset="0"/>
        <a:ea typeface="+mn-ea"/>
        <a:cs typeface="Arial" charset="0"/>
      </a:defRPr>
    </a:lvl7pPr>
    <a:lvl8pPr marL="3200400" algn="l" defTabSz="914400" rtl="0" eaLnBrk="1" latinLnBrk="0" hangingPunct="1">
      <a:defRPr sz="2800" kern="1200">
        <a:solidFill>
          <a:schemeClr val="tx1"/>
        </a:solidFill>
        <a:latin typeface="Arial" charset="0"/>
        <a:ea typeface="+mn-ea"/>
        <a:cs typeface="Arial" charset="0"/>
      </a:defRPr>
    </a:lvl8pPr>
    <a:lvl9pPr marL="3657600" algn="l" defTabSz="914400" rtl="0" eaLnBrk="1" latinLnBrk="0" hangingPunct="1">
      <a:defRPr sz="28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00"/>
    <a:srgbClr val="0099FF"/>
  </p:clrMru>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62706" autoAdjust="0"/>
  </p:normalViewPr>
  <p:slideViewPr>
    <p:cSldViewPr>
      <p:cViewPr varScale="1">
        <p:scale>
          <a:sx n="70" d="100"/>
          <a:sy n="70" d="100"/>
        </p:scale>
        <p:origin x="-216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lnSpc>
                <a:spcPct val="90000"/>
              </a:lnSpc>
              <a:spcBef>
                <a:spcPct val="20000"/>
              </a:spcBef>
              <a:buFontTx/>
              <a:buChar char="•"/>
              <a:defRPr sz="1200">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lnSpc>
                <a:spcPct val="90000"/>
              </a:lnSpc>
              <a:spcBef>
                <a:spcPct val="20000"/>
              </a:spcBef>
              <a:buFontTx/>
              <a:buChar char="•"/>
              <a:defRPr sz="1200" smtClean="0">
                <a:cs typeface="+mn-cs"/>
              </a:defRPr>
            </a:lvl1pPr>
          </a:lstStyle>
          <a:p>
            <a:pPr>
              <a:defRPr/>
            </a:pPr>
            <a:fld id="{71B8FA6E-E60A-4DF5-9749-3C2433E3E76B}" type="datetimeFigureOut">
              <a:rPr lang="en-US"/>
              <a:pPr>
                <a:defRPr/>
              </a:pPr>
              <a:t>7/10/2008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lnSpc>
                <a:spcPct val="90000"/>
              </a:lnSpc>
              <a:spcBef>
                <a:spcPct val="20000"/>
              </a:spcBef>
              <a:buFontTx/>
              <a:buChar char="•"/>
              <a:defRPr sz="1200">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lnSpc>
                <a:spcPct val="90000"/>
              </a:lnSpc>
              <a:spcBef>
                <a:spcPct val="20000"/>
              </a:spcBef>
              <a:buFontTx/>
              <a:buChar char="•"/>
              <a:defRPr sz="1200" smtClean="0">
                <a:cs typeface="+mn-cs"/>
              </a:defRPr>
            </a:lvl1pPr>
          </a:lstStyle>
          <a:p>
            <a:pPr>
              <a:defRPr/>
            </a:pPr>
            <a:fld id="{478E70C7-694E-4DA5-BC4B-F001A9CB3F0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This lecture discusses how you </a:t>
            </a:r>
            <a:r>
              <a:rPr lang="en-US" dirty="0" smtClean="0"/>
              <a:t>can test the assumptions of your causal model through thought experiments.  I am professor Alemi.</a:t>
            </a:r>
            <a:endParaRPr lang="en-US" dirty="0"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43DE2E8-5B68-4AB1-8E78-43D602AA344C}" type="slidenum">
              <a:rPr lang="en-US"/>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dirty="0" smtClean="0"/>
              <a:t>This lecture continues from a previous section on making a causal model.</a:t>
            </a:r>
          </a:p>
          <a:p>
            <a:pPr>
              <a:spcBef>
                <a:spcPct val="0"/>
              </a:spcBef>
            </a:pPr>
            <a:endParaRPr lang="en-US" dirty="0"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43DE2E8-5B68-4AB1-8E78-43D602AA344C}" type="slidenum">
              <a:rPr lang="en-US"/>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Before proceeding to verify the accuracy of your causal assumptions against data, you need to test how consistent are various assumptions you have made.    A lot can be learned by just thinking through your model and its various assumptions. You have to see if all the implications of the model you have produced are reasonable.</a:t>
            </a:r>
            <a:endParaRPr lang="en-US" dirty="0"/>
          </a:p>
        </p:txBody>
      </p:sp>
      <p:sp>
        <p:nvSpPr>
          <p:cNvPr id="4" name="Slide Number Placeholder 3"/>
          <p:cNvSpPr>
            <a:spLocks noGrp="1"/>
          </p:cNvSpPr>
          <p:nvPr>
            <p:ph type="sldNum" sz="quarter" idx="10"/>
          </p:nvPr>
        </p:nvSpPr>
        <p:spPr/>
        <p:txBody>
          <a:bodyPr/>
          <a:lstStyle/>
          <a:p>
            <a:pPr>
              <a:defRPr/>
            </a:pPr>
            <a:fld id="{478E70C7-694E-4DA5-BC4B-F001A9CB3F00}"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latin typeface="+mn-lt"/>
                <a:ea typeface="+mn-ea"/>
                <a:cs typeface="+mn-cs"/>
              </a:rPr>
              <a:t>You need to test that all root causes are irrelevant in predicting the effect of the direct cause.  For example, here rain is shown as a root cause of failure to exercise through biking to work.  Without gathering additional data you can test this</a:t>
            </a:r>
            <a:r>
              <a:rPr lang="en-US" sz="1200" kern="1200" baseline="0" dirty="0" smtClean="0">
                <a:solidFill>
                  <a:schemeClr val="tx1"/>
                </a:solidFill>
                <a:latin typeface="+mn-lt"/>
                <a:ea typeface="+mn-ea"/>
                <a:cs typeface="+mn-cs"/>
              </a:rPr>
              <a:t> assumption by asking yourself if I know that all is ready for biking, do I also need to know if it is raining.  If not, then this portion of the model is accurate. </a:t>
            </a:r>
            <a:r>
              <a:rPr lang="en-US" sz="1200" kern="1200" dirty="0" smtClean="0">
                <a:solidFill>
                  <a:schemeClr val="tx1"/>
                </a:solidFill>
                <a:latin typeface="+mn-lt"/>
                <a:ea typeface="+mn-ea"/>
                <a:cs typeface="+mn-cs"/>
              </a:rPr>
              <a:t>This assumption is verified if our statement that we are ready</a:t>
            </a:r>
            <a:r>
              <a:rPr lang="en-US" sz="1200" kern="1200" baseline="0" dirty="0" smtClean="0">
                <a:solidFill>
                  <a:schemeClr val="tx1"/>
                </a:solidFill>
                <a:latin typeface="+mn-lt"/>
                <a:ea typeface="+mn-ea"/>
                <a:cs typeface="+mn-cs"/>
              </a:rPr>
              <a:t> to </a:t>
            </a:r>
            <a:r>
              <a:rPr lang="en-US" sz="1200" kern="1200" dirty="0" smtClean="0">
                <a:solidFill>
                  <a:schemeClr val="tx1"/>
                </a:solidFill>
                <a:latin typeface="+mn-lt"/>
                <a:ea typeface="+mn-ea"/>
                <a:cs typeface="+mn-cs"/>
              </a:rPr>
              <a:t>bike already implicitly includes the information that it is not raining.  </a:t>
            </a:r>
            <a:r>
              <a:rPr lang="en-US" sz="1200" kern="1200" baseline="0" dirty="0" smtClean="0">
                <a:solidFill>
                  <a:schemeClr val="tx1"/>
                </a:solidFill>
                <a:latin typeface="+mn-lt"/>
                <a:ea typeface="+mn-ea"/>
                <a:cs typeface="+mn-cs"/>
              </a:rPr>
              <a:t>If otherwise, then we need to revise the model.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478E70C7-694E-4DA5-BC4B-F001A9CB3F00}"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latin typeface="+mn-lt"/>
                <a:ea typeface="+mn-ea"/>
                <a:cs typeface="+mn-cs"/>
              </a:rPr>
              <a:t>You need to also test that all common causes make independent effects conditionally dependent on each other.  Here we see a situation where rain is said to affect your ability to exercise in the morning, because you have to dash</a:t>
            </a:r>
            <a:r>
              <a:rPr lang="en-US" sz="1200" kern="1200" baseline="0" dirty="0" smtClean="0">
                <a:solidFill>
                  <a:schemeClr val="tx1"/>
                </a:solidFill>
                <a:latin typeface="+mn-lt"/>
                <a:ea typeface="+mn-ea"/>
                <a:cs typeface="+mn-cs"/>
              </a:rPr>
              <a:t> out and take public transportation .  Rain is also shown to affect your ability to bike to work.  Rain is a common cause of two effects. If you see a common cause component within your causal model, you need to think through its implications.  You have to ask yourself whether it is true that biking to work and time for exercise in the morning are both affected by rain.  You might ask yourself if on rainy days neither option will work.  If so then on rainy days these options are dependent.  The inherent assumption in the Figure is then verified.  But if this is not the case, then the assumption is violated and we need to draw the causal model in a different way.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478E70C7-694E-4DA5-BC4B-F001A9CB3F00}"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You need to also test whether all multiple causes leading to the same effect are conditionally dependent on each other.   You test this by asking yourself if knowing that the effect has occurred and another cause has not will change the probability of remaining causes.  In the causal model, there are three causes of exercise.  You need to ask yourself that on days that you exercised, if you know that you did not bike to work, is it reasonable to think that you are more likely than before to have taken shower at the gym?  If so, then biking to work and showering at gym are conditionally dependent on each other and the assumption multiple causes of the same effect is verified.  The point is that </a:t>
            </a:r>
            <a:r>
              <a:rPr lang="en-US" sz="1200" kern="1200" dirty="0" err="1" smtClean="0">
                <a:solidFill>
                  <a:schemeClr val="tx1"/>
                </a:solidFill>
                <a:latin typeface="+mn-lt"/>
                <a:ea typeface="+mn-ea"/>
                <a:cs typeface="+mn-cs"/>
              </a:rPr>
              <a:t>bu</a:t>
            </a:r>
            <a:r>
              <a:rPr lang="en-US" sz="1200" kern="1200" dirty="0" smtClean="0">
                <a:solidFill>
                  <a:schemeClr val="tx1"/>
                </a:solidFill>
                <a:latin typeface="+mn-lt"/>
                <a:ea typeface="+mn-ea"/>
                <a:cs typeface="+mn-cs"/>
              </a:rPr>
              <a:t> thinking through the implications of your causal model you can</a:t>
            </a:r>
            <a:r>
              <a:rPr lang="en-US" sz="1200" kern="1200" baseline="0" dirty="0" smtClean="0">
                <a:solidFill>
                  <a:schemeClr val="tx1"/>
                </a:solidFill>
                <a:latin typeface="+mn-lt"/>
                <a:ea typeface="+mn-ea"/>
                <a:cs typeface="+mn-cs"/>
              </a:rPr>
              <a:t> arrive at new insights into the causes of your behavior.  </a:t>
            </a:r>
            <a:endParaRPr lang="en-US" dirty="0"/>
          </a:p>
        </p:txBody>
      </p:sp>
      <p:sp>
        <p:nvSpPr>
          <p:cNvPr id="4" name="Slide Number Placeholder 3"/>
          <p:cNvSpPr>
            <a:spLocks noGrp="1"/>
          </p:cNvSpPr>
          <p:nvPr>
            <p:ph type="sldNum" sz="quarter" idx="10"/>
          </p:nvPr>
        </p:nvSpPr>
        <p:spPr/>
        <p:txBody>
          <a:bodyPr/>
          <a:lstStyle/>
          <a:p>
            <a:pPr>
              <a:defRPr/>
            </a:pPr>
            <a:fld id="{478E70C7-694E-4DA5-BC4B-F001A9CB3F00}"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Finally the last and perhaps the most important thought experiment is to think through the relationship between causes and effects under different scenarios.   We did this when we listed the criteria for judging the usefulness of cause. One of the criteria was the counterfactual characteristics of the cause, i.e. when the cause is absent and no other cause is present, the effect should not occur.  This requires us to think of a world that has not occurred and to explore the probability of the effect in this new world.  Causes cannot be discovered without some sort of experimentation.  By experiments we mean creating the situations where a cause is absent and comparing it to the situation where the cause is present.   We can start our experimentation through imagining these situations and verifying that the resulting effects are likely to follow our expectations.  For example, using the information in our causal model, we can imagine situations under which we will not succeed in planning for biking to work.  We may say to ourselves that when it rains, plans to bike to work are no longer possible.  In this situation, if we have not slept early or gone to the gym to shower, we are unlikely to exercise.  In this series of steps we are thinking through what will prevent the cause from occurring and whether when all the causes are absent we are unlikely to exercise.  For</a:t>
            </a:r>
            <a:r>
              <a:rPr lang="en-US" sz="1200" kern="1200" baseline="0" dirty="0" smtClean="0">
                <a:solidFill>
                  <a:schemeClr val="tx1"/>
                </a:solidFill>
                <a:latin typeface="+mn-lt"/>
                <a:ea typeface="+mn-ea"/>
                <a:cs typeface="+mn-cs"/>
              </a:rPr>
              <a:t> example, we might say “I could have biked if it was not raining.”  This statement implies that rain is a constraint but more importantly is shows us that planning to bike to work is a cause of exercise.  For another example, the statement “I would have exercised if it I did not get up late” establishes that going to bed early maybe a cause of exercise.  Similarly the statement that “I would have gone to the gym if I had not showered at home” establishes planning to take a shower at gym as a possible cause of exercise.  In though </a:t>
            </a:r>
            <a:r>
              <a:rPr lang="en-US" sz="1200" kern="1200" baseline="0" dirty="0" err="1" smtClean="0">
                <a:solidFill>
                  <a:schemeClr val="tx1"/>
                </a:solidFill>
                <a:latin typeface="+mn-lt"/>
                <a:ea typeface="+mn-ea"/>
                <a:cs typeface="+mn-cs"/>
              </a:rPr>
              <a:t>xperiments</a:t>
            </a:r>
            <a:r>
              <a:rPr lang="en-US" sz="1200" kern="1200" baseline="0" dirty="0" smtClean="0">
                <a:solidFill>
                  <a:schemeClr val="tx1"/>
                </a:solidFill>
                <a:latin typeface="+mn-lt"/>
                <a:ea typeface="+mn-ea"/>
                <a:cs typeface="+mn-cs"/>
              </a:rPr>
              <a:t> we plan with the notion of constraints on causes and see if it continues to make sense to us.  If it does, then we are confident that we might have found a real cause.  If not, we need to change the cause to </a:t>
            </a:r>
            <a:r>
              <a:rPr lang="en-US" sz="1200" kern="1200" baseline="0" smtClean="0">
                <a:solidFill>
                  <a:schemeClr val="tx1"/>
                </a:solidFill>
                <a:latin typeface="+mn-lt"/>
                <a:ea typeface="+mn-ea"/>
                <a:cs typeface="+mn-cs"/>
              </a:rPr>
              <a:t>something else.  </a:t>
            </a:r>
            <a:endParaRPr lang="en-US" dirty="0"/>
          </a:p>
        </p:txBody>
      </p:sp>
      <p:sp>
        <p:nvSpPr>
          <p:cNvPr id="4" name="Slide Number Placeholder 3"/>
          <p:cNvSpPr>
            <a:spLocks noGrp="1"/>
          </p:cNvSpPr>
          <p:nvPr>
            <p:ph type="sldNum" sz="quarter" idx="10"/>
          </p:nvPr>
        </p:nvSpPr>
        <p:spPr/>
        <p:txBody>
          <a:bodyPr/>
          <a:lstStyle/>
          <a:p>
            <a:pPr>
              <a:defRPr/>
            </a:pPr>
            <a:fld id="{478E70C7-694E-4DA5-BC4B-F001A9CB3F00}"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dirty="0" smtClean="0"/>
              <a:t>This lecture continues to a section on organizing causal diaries.</a:t>
            </a:r>
            <a:endParaRPr lang="en-US" smtClean="0"/>
          </a:p>
          <a:p>
            <a:pPr>
              <a:spcBef>
                <a:spcPct val="0"/>
              </a:spcBef>
            </a:pPr>
            <a:endParaRPr lang="en-US" dirty="0"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43DE2E8-5B68-4AB1-8E78-43D602AA344C}" type="slidenum">
              <a:rPr lang="en-US"/>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4" name="Freeform 2"/>
          <p:cNvSpPr>
            <a:spLocks/>
          </p:cNvSpPr>
          <p:nvPr/>
        </p:nvSpPr>
        <p:spPr bwMode="blackWhite">
          <a:xfrm>
            <a:off x="20638" y="12700"/>
            <a:ext cx="8896350" cy="6780213"/>
          </a:xfrm>
          <a:custGeom>
            <a:avLst/>
            <a:gdLst/>
            <a:ahLst/>
            <a:cxnLst>
              <a:cxn ang="0">
                <a:pos x="2822" y="0"/>
              </a:cxn>
              <a:cxn ang="0">
                <a:pos x="0" y="975"/>
              </a:cxn>
              <a:cxn ang="0">
                <a:pos x="2169" y="3619"/>
              </a:cxn>
              <a:cxn ang="0">
                <a:pos x="3985" y="1125"/>
              </a:cxn>
              <a:cxn ang="0">
                <a:pos x="2822" y="0"/>
              </a:cxn>
              <a:cxn ang="0">
                <a:pos x="2822" y="0"/>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w="9525">
            <a:noFill/>
            <a:round/>
            <a:headEnd/>
            <a:tailEnd/>
          </a:ln>
        </p:spPr>
        <p:txBody>
          <a:bodyPr/>
          <a:lstStyle/>
          <a:p>
            <a:pPr>
              <a:lnSpc>
                <a:spcPct val="90000"/>
              </a:lnSpc>
              <a:spcBef>
                <a:spcPct val="20000"/>
              </a:spcBef>
              <a:buFontTx/>
              <a:buChar char="•"/>
              <a:defRPr/>
            </a:pPr>
            <a:endParaRPr lang="en-US">
              <a:cs typeface="+mn-cs"/>
            </a:endParaRPr>
          </a:p>
        </p:txBody>
      </p:sp>
      <p:sp>
        <p:nvSpPr>
          <p:cNvPr id="5" name="Freeform 28"/>
          <p:cNvSpPr>
            <a:spLocks/>
          </p:cNvSpPr>
          <p:nvPr/>
        </p:nvSpPr>
        <p:spPr bwMode="auto">
          <a:xfrm>
            <a:off x="901700" y="5054600"/>
            <a:ext cx="6807200" cy="728663"/>
          </a:xfrm>
          <a:custGeom>
            <a:avLst/>
            <a:gdLst/>
            <a:ahLst/>
            <a:cxnLst>
              <a:cxn ang="0">
                <a:pos x="0" y="0"/>
              </a:cxn>
              <a:cxn ang="0">
                <a:pos x="816" y="256"/>
              </a:cxn>
              <a:cxn ang="0">
                <a:pos x="1560" y="144"/>
              </a:cxn>
              <a:cxn ang="0">
                <a:pos x="1856" y="376"/>
              </a:cxn>
              <a:cxn ang="0">
                <a:pos x="2344" y="152"/>
              </a:cxn>
              <a:cxn ang="0">
                <a:pos x="3536" y="456"/>
              </a:cxn>
              <a:cxn ang="0">
                <a:pos x="4288" y="136"/>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lstStyle/>
          <a:p>
            <a:pPr>
              <a:lnSpc>
                <a:spcPct val="90000"/>
              </a:lnSpc>
              <a:spcBef>
                <a:spcPct val="20000"/>
              </a:spcBef>
              <a:buFontTx/>
              <a:buChar char="•"/>
              <a:defRPr/>
            </a:pPr>
            <a:endParaRPr lang="en-US">
              <a:cs typeface="+mn-cs"/>
            </a:endParaRPr>
          </a:p>
        </p:txBody>
      </p:sp>
      <p:sp>
        <p:nvSpPr>
          <p:cNvPr id="6" name="Freeform 29"/>
          <p:cNvSpPr>
            <a:spLocks/>
          </p:cNvSpPr>
          <p:nvPr/>
        </p:nvSpPr>
        <p:spPr bwMode="auto">
          <a:xfrm>
            <a:off x="4076700" y="1930400"/>
            <a:ext cx="889000" cy="381000"/>
          </a:xfrm>
          <a:custGeom>
            <a:avLst/>
            <a:gdLst/>
            <a:ahLst/>
            <a:cxnLst>
              <a:cxn ang="0">
                <a:pos x="0" y="32"/>
              </a:cxn>
              <a:cxn ang="0">
                <a:pos x="280" y="144"/>
              </a:cxn>
              <a:cxn ang="0">
                <a:pos x="448" y="16"/>
              </a:cxn>
              <a:cxn ang="0">
                <a:pos x="560" y="240"/>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lstStyle/>
          <a:p>
            <a:pPr>
              <a:lnSpc>
                <a:spcPct val="90000"/>
              </a:lnSpc>
              <a:spcBef>
                <a:spcPct val="20000"/>
              </a:spcBef>
              <a:buFontTx/>
              <a:buChar char="•"/>
              <a:defRPr/>
            </a:pPr>
            <a:endParaRPr lang="en-US">
              <a:cs typeface="+mn-cs"/>
            </a:endParaRPr>
          </a:p>
        </p:txBody>
      </p:sp>
      <p:sp>
        <p:nvSpPr>
          <p:cNvPr id="15363"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r>
              <a:rPr lang="en-US"/>
              <a:t>Click to edit Master title style</a:t>
            </a:r>
          </a:p>
        </p:txBody>
      </p:sp>
      <p:sp>
        <p:nvSpPr>
          <p:cNvPr id="15364" name="Rectangle 4"/>
          <p:cNvSpPr>
            <a:spLocks noGrp="1" noChangeArrowheads="1"/>
          </p:cNvSpPr>
          <p:nvPr>
            <p:ph type="subTitle" idx="1"/>
          </p:nvPr>
        </p:nvSpPr>
        <p:spPr>
          <a:xfrm>
            <a:off x="1549400" y="4051300"/>
            <a:ext cx="6032500" cy="1003300"/>
          </a:xfrm>
          <a:noFill/>
        </p:spPr>
        <p:txBody>
          <a:bodyPr/>
          <a:lstStyle>
            <a:lvl1pPr marL="0" indent="0" algn="ctr">
              <a:buFontTx/>
              <a:buNone/>
              <a:defRPr sz="2800">
                <a:effectLst>
                  <a:outerShdw blurRad="38100" dist="38100" dir="2700000" algn="tl">
                    <a:srgbClr val="C0C0C0"/>
                  </a:outerShdw>
                </a:effectLst>
              </a:defRPr>
            </a:lvl1pPr>
          </a:lstStyle>
          <a:p>
            <a:r>
              <a:rPr lang="en-US"/>
              <a:t>Click to edit Master subtitle style</a:t>
            </a:r>
          </a:p>
        </p:txBody>
      </p:sp>
      <p:sp>
        <p:nvSpPr>
          <p:cNvPr id="7" name="Rectangle 5"/>
          <p:cNvSpPr>
            <a:spLocks noGrp="1" noChangeArrowheads="1"/>
          </p:cNvSpPr>
          <p:nvPr>
            <p:ph type="dt" sz="half" idx="10"/>
          </p:nvPr>
        </p:nvSpPr>
        <p:spPr>
          <a:xfrm>
            <a:off x="685800" y="6248400"/>
            <a:ext cx="1905000" cy="457200"/>
          </a:xfrm>
        </p:spPr>
        <p:txBody>
          <a:bodyPr/>
          <a:lstStyle>
            <a:lvl1pPr>
              <a:defRPr/>
            </a:lvl1pPr>
          </a:lstStyle>
          <a:p>
            <a:pPr>
              <a:defRPr/>
            </a:pPr>
            <a:endParaRPr lang="en-US"/>
          </a:p>
        </p:txBody>
      </p:sp>
      <p:sp>
        <p:nvSpPr>
          <p:cNvPr id="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9" name="Rectangle 7"/>
          <p:cNvSpPr>
            <a:spLocks noGrp="1" noChangeArrowheads="1"/>
          </p:cNvSpPr>
          <p:nvPr>
            <p:ph type="sldNum" sz="quarter" idx="12"/>
          </p:nvPr>
        </p:nvSpPr>
        <p:spPr>
          <a:xfrm>
            <a:off x="6553200" y="6248400"/>
            <a:ext cx="1905000" cy="457200"/>
          </a:xfrm>
        </p:spPr>
        <p:txBody>
          <a:bodyPr/>
          <a:lstStyle>
            <a:lvl1pPr>
              <a:defRPr/>
            </a:lvl1pPr>
          </a:lstStyle>
          <a:p>
            <a:pPr>
              <a:defRPr/>
            </a:pPr>
            <a:fld id="{EA56D247-0785-430C-8111-E238D308A28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66B3FD19-1A7E-44FD-874A-DB3A020F75D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81750" y="152400"/>
            <a:ext cx="19240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52400"/>
            <a:ext cx="56197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0900423F-0C70-4948-9E44-20677F9706D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6870700" cy="1600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828800"/>
            <a:ext cx="7696200" cy="3657600"/>
          </a:xfrm>
        </p:spPr>
        <p:txBody>
          <a:bodyPr/>
          <a:lstStyle/>
          <a:p>
            <a:pPr lvl="0"/>
            <a:endParaRPr lang="en-US" noProof="0"/>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94378425-8CB3-4F84-BA7E-E5E95414321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828800"/>
            <a:ext cx="7696200" cy="4114800"/>
          </a:xfrm>
        </p:spPr>
        <p:style>
          <a:lnRef idx="2">
            <a:schemeClr val="dk1">
              <a:shade val="50000"/>
            </a:schemeClr>
          </a:lnRef>
          <a:fillRef idx="1">
            <a:schemeClr val="dk1"/>
          </a:fillRef>
          <a:effectRef idx="0">
            <a:schemeClr val="dk1"/>
          </a:effectRef>
          <a:fontRef idx="none"/>
        </p:style>
        <p:txBody>
          <a:bodyPr/>
          <a:lstStyle>
            <a:lvl1pPr>
              <a:defRPr>
                <a:ln>
                  <a:solidFill>
                    <a:schemeClr val="bg1"/>
                  </a:solidFill>
                </a:ln>
                <a:solidFill>
                  <a:schemeClr val="bg1"/>
                </a:solidFill>
              </a:defRPr>
            </a:lvl1pPr>
            <a:lvl2pPr>
              <a:defRPr>
                <a:ln>
                  <a:solidFill>
                    <a:schemeClr val="bg1"/>
                  </a:solidFill>
                </a:ln>
                <a:solidFill>
                  <a:schemeClr val="bg1"/>
                </a:solidFill>
              </a:defRPr>
            </a:lvl2pPr>
            <a:lvl3pPr>
              <a:defRPr>
                <a:ln>
                  <a:solidFill>
                    <a:schemeClr val="bg1"/>
                  </a:solidFill>
                </a:ln>
                <a:solidFill>
                  <a:schemeClr val="bg1"/>
                </a:solidFill>
              </a:defRPr>
            </a:lvl3pPr>
            <a:lvl4pPr>
              <a:defRPr>
                <a:ln>
                  <a:solidFill>
                    <a:schemeClr val="bg1"/>
                  </a:solidFill>
                </a:ln>
                <a:solidFill>
                  <a:schemeClr val="bg1"/>
                </a:solidFill>
              </a:defRPr>
            </a:lvl4pPr>
            <a:lvl5pPr>
              <a:defRPr>
                <a:ln>
                  <a:solidFill>
                    <a:schemeClr val="bg1"/>
                  </a:solidFill>
                </a:ln>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609600" y="0"/>
            <a:ext cx="6781800" cy="1752600"/>
          </a:xfrm>
        </p:spPr>
        <p:txBody>
          <a:bodyPr/>
          <a:lstStyle>
            <a:lvl1pPr>
              <a:defRPr>
                <a:solidFill>
                  <a:schemeClr val="bg1"/>
                </a:solidFill>
              </a:defRPr>
            </a:lvl1pPr>
          </a:lstStyle>
          <a:p>
            <a:r>
              <a:rPr lang="en-US" dirty="0" smtClean="0"/>
              <a:t>Click to edit Master title style</a:t>
            </a:r>
            <a:endParaRPr lang="en-US" dirty="0"/>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FCBFF4E2-8AA3-4667-9743-FF28FDC55AA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F7BC2268-C9A2-404C-8EF3-8F11F986DB7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339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74109AB0-8AF4-4AA7-B9C7-CA01CD9C602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565A9D48-0896-4179-ACB6-DBD0D0EB312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F7F47912-A8A3-4160-8A28-3A21E4649FA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F91A17DF-3291-4D80-9EBC-B605BDBC57F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3CFA6BD0-5F78-453B-A7F2-1F22287E1CA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06E51DCD-4F63-45D8-B919-413DCB2F6E3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6096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4"/>
          <p:cNvSpPr>
            <a:spLocks noGrp="1" noChangeArrowheads="1"/>
          </p:cNvSpPr>
          <p:nvPr>
            <p:ph type="body" idx="1"/>
          </p:nvPr>
        </p:nvSpPr>
        <p:spPr bwMode="auto">
          <a:xfrm>
            <a:off x="609600" y="1828800"/>
            <a:ext cx="7696200" cy="3657600"/>
          </a:xfrm>
          <a:prstGeom prst="rect">
            <a:avLst/>
          </a:prstGeom>
          <a:solidFill>
            <a:schemeClr val="accent1"/>
          </a:solid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1" name="Rectangle 5"/>
          <p:cNvSpPr>
            <a:spLocks noGrp="1" noChangeArrowheads="1"/>
          </p:cNvSpPr>
          <p:nvPr>
            <p:ph type="dt" sz="half" idx="2"/>
          </p:nvPr>
        </p:nvSpPr>
        <p:spPr bwMode="auto">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400">
                <a:latin typeface="+mn-lt"/>
                <a:cs typeface="+mn-cs"/>
              </a:defRPr>
            </a:lvl1pPr>
          </a:lstStyle>
          <a:p>
            <a:pPr>
              <a:defRPr/>
            </a:pPr>
            <a:endParaRPr lang="en-US"/>
          </a:p>
        </p:txBody>
      </p:sp>
      <p:sp>
        <p:nvSpPr>
          <p:cNvPr id="14342" name="Rectangle 6"/>
          <p:cNvSpPr>
            <a:spLocks noGrp="1" noChangeArrowheads="1"/>
          </p:cNvSpPr>
          <p:nvPr>
            <p:ph type="ftr" sz="quarter" idx="3"/>
          </p:nvPr>
        </p:nvSpPr>
        <p:spPr bwMode="auto">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lnSpc>
                <a:spcPct val="100000"/>
              </a:lnSpc>
              <a:spcBef>
                <a:spcPct val="0"/>
              </a:spcBef>
              <a:buFontTx/>
              <a:buNone/>
              <a:defRPr sz="1400">
                <a:latin typeface="+mn-lt"/>
                <a:cs typeface="+mn-cs"/>
              </a:defRPr>
            </a:lvl1pPr>
          </a:lstStyle>
          <a:p>
            <a:pPr>
              <a:defRPr/>
            </a:pPr>
            <a:endParaRPr lang="en-US"/>
          </a:p>
        </p:txBody>
      </p:sp>
      <p:sp>
        <p:nvSpPr>
          <p:cNvPr id="14343" name="Rectangle 7"/>
          <p:cNvSpPr>
            <a:spLocks noGrp="1" noChangeArrowheads="1"/>
          </p:cNvSpPr>
          <p:nvPr>
            <p:ph type="sldNum" sz="quarter" idx="4"/>
          </p:nvPr>
        </p:nvSpPr>
        <p:spPr bwMode="auto">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400">
                <a:latin typeface="+mn-lt"/>
                <a:cs typeface="+mn-cs"/>
              </a:defRPr>
            </a:lvl1pPr>
          </a:lstStyle>
          <a:p>
            <a:pPr>
              <a:defRPr/>
            </a:pPr>
            <a:fld id="{0FDCA616-CF33-49E0-8A5C-115D88B83650}" type="slidenum">
              <a:rPr lang="en-US"/>
              <a:pPr>
                <a:defRPr/>
              </a:pPr>
              <a:t>‹#›</a:t>
            </a:fld>
            <a:endParaRPr lang="en-US"/>
          </a:p>
        </p:txBody>
      </p:sp>
      <p:grpSp>
        <p:nvGrpSpPr>
          <p:cNvPr id="1031" name="Group 37"/>
          <p:cNvGrpSpPr>
            <a:grpSpLocks/>
          </p:cNvGrpSpPr>
          <p:nvPr/>
        </p:nvGrpSpPr>
        <p:grpSpPr bwMode="auto">
          <a:xfrm>
            <a:off x="8680450" y="2116138"/>
            <a:ext cx="385763" cy="4308475"/>
            <a:chOff x="5468" y="1333"/>
            <a:chExt cx="243" cy="2714"/>
          </a:xfrm>
        </p:grpSpPr>
        <p:sp>
          <p:nvSpPr>
            <p:cNvPr id="14374" name="Freeform 38"/>
            <p:cNvSpPr>
              <a:spLocks/>
            </p:cNvSpPr>
            <p:nvPr userDrawn="1"/>
          </p:nvSpPr>
          <p:spPr bwMode="auto">
            <a:xfrm flipH="1">
              <a:off x="5468" y="2620"/>
              <a:ext cx="205" cy="1427"/>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rgbClr val="0099FF"/>
            </a:solidFill>
            <a:ln w="9525">
              <a:noFill/>
              <a:round/>
              <a:headEnd/>
              <a:tailEnd/>
            </a:ln>
          </p:spPr>
          <p:txBody>
            <a:bodyPr/>
            <a:lstStyle/>
            <a:p>
              <a:pPr>
                <a:lnSpc>
                  <a:spcPct val="90000"/>
                </a:lnSpc>
                <a:spcBef>
                  <a:spcPct val="20000"/>
                </a:spcBef>
                <a:buFontTx/>
                <a:buChar char="•"/>
                <a:defRPr/>
              </a:pPr>
              <a:endParaRPr lang="en-US">
                <a:cs typeface="+mn-cs"/>
              </a:endParaRPr>
            </a:p>
          </p:txBody>
        </p:sp>
        <p:sp>
          <p:nvSpPr>
            <p:cNvPr id="14375" name="Freeform 39"/>
            <p:cNvSpPr>
              <a:spLocks/>
            </p:cNvSpPr>
            <p:nvPr userDrawn="1"/>
          </p:nvSpPr>
          <p:spPr bwMode="auto">
            <a:xfrm flipH="1">
              <a:off x="5506" y="1333"/>
              <a:ext cx="205" cy="1633"/>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rgbClr val="0099FF"/>
            </a:solidFill>
            <a:ln w="9525">
              <a:noFill/>
              <a:round/>
              <a:headEnd/>
              <a:tailEnd/>
            </a:ln>
          </p:spPr>
          <p:txBody>
            <a:bodyPr/>
            <a:lstStyle/>
            <a:p>
              <a:pPr>
                <a:lnSpc>
                  <a:spcPct val="90000"/>
                </a:lnSpc>
                <a:spcBef>
                  <a:spcPct val="20000"/>
                </a:spcBef>
                <a:buFontTx/>
                <a:buChar char="•"/>
                <a:defRPr/>
              </a:pPr>
              <a:endParaRPr lang="en-US">
                <a:cs typeface="+mn-cs"/>
              </a:endParaRPr>
            </a:p>
          </p:txBody>
        </p:sp>
      </p:grpSp>
      <p:sp>
        <p:nvSpPr>
          <p:cNvPr id="14392" name="Line 56"/>
          <p:cNvSpPr>
            <a:spLocks noChangeShapeType="1"/>
          </p:cNvSpPr>
          <p:nvPr userDrawn="1"/>
        </p:nvSpPr>
        <p:spPr bwMode="auto">
          <a:xfrm>
            <a:off x="609600" y="1752600"/>
            <a:ext cx="7696200" cy="46038"/>
          </a:xfrm>
          <a:prstGeom prst="line">
            <a:avLst/>
          </a:prstGeom>
          <a:noFill/>
          <a:ln w="57150">
            <a:solidFill>
              <a:srgbClr val="0099FF"/>
            </a:solidFill>
            <a:round/>
            <a:headEnd/>
            <a:tailEnd/>
          </a:ln>
          <a:effectLst/>
        </p:spPr>
        <p:txBody>
          <a:bodyPr/>
          <a:lstStyle/>
          <a:p>
            <a:pPr>
              <a:lnSpc>
                <a:spcPct val="90000"/>
              </a:lnSpc>
              <a:spcBef>
                <a:spcPct val="20000"/>
              </a:spcBef>
              <a:buFontTx/>
              <a:buChar char="•"/>
              <a:defRPr/>
            </a:pPr>
            <a:endParaRPr lang="en-US">
              <a:cs typeface="+mn-cs"/>
            </a:endParaRPr>
          </a:p>
        </p:txBody>
      </p:sp>
      <p:pic>
        <p:nvPicPr>
          <p:cNvPr id="1033" name="Picture 58" descr="ContractforChange"/>
          <p:cNvPicPr>
            <a:picLocks noChangeAspect="1" noChangeArrowheads="1"/>
          </p:cNvPicPr>
          <p:nvPr userDrawn="1"/>
        </p:nvPicPr>
        <p:blipFill>
          <a:blip r:embed="rId14" cstate="print"/>
          <a:srcRect/>
          <a:stretch>
            <a:fillRect/>
          </a:stretch>
        </p:blipFill>
        <p:spPr bwMode="auto">
          <a:xfrm>
            <a:off x="7391400" y="0"/>
            <a:ext cx="1752600" cy="17526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2"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Lst>
  <p:txStyles>
    <p:title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omic Sans MS" pitchFamily="66" charset="0"/>
        </a:defRPr>
      </a:lvl2pPr>
      <a:lvl3pPr algn="ctr" rtl="0" eaLnBrk="0" fontAlgn="base" hangingPunct="0">
        <a:spcBef>
          <a:spcPct val="0"/>
        </a:spcBef>
        <a:spcAft>
          <a:spcPct val="0"/>
        </a:spcAft>
        <a:defRPr sz="4400">
          <a:solidFill>
            <a:schemeClr val="bg1"/>
          </a:solidFill>
          <a:latin typeface="Comic Sans MS" pitchFamily="66" charset="0"/>
        </a:defRPr>
      </a:lvl3pPr>
      <a:lvl4pPr algn="ctr" rtl="0" eaLnBrk="0" fontAlgn="base" hangingPunct="0">
        <a:spcBef>
          <a:spcPct val="0"/>
        </a:spcBef>
        <a:spcAft>
          <a:spcPct val="0"/>
        </a:spcAft>
        <a:defRPr sz="4400">
          <a:solidFill>
            <a:schemeClr val="bg1"/>
          </a:solidFill>
          <a:latin typeface="Comic Sans MS" pitchFamily="66" charset="0"/>
        </a:defRPr>
      </a:lvl4pPr>
      <a:lvl5pPr algn="ctr" rtl="0" eaLnBrk="0" fontAlgn="base" hangingPunct="0">
        <a:spcBef>
          <a:spcPct val="0"/>
        </a:spcBef>
        <a:spcAft>
          <a:spcPct val="0"/>
        </a:spcAft>
        <a:defRPr sz="4400">
          <a:solidFill>
            <a:schemeClr val="bg1"/>
          </a:solidFill>
          <a:latin typeface="Comic Sans MS" pitchFamily="66" charset="0"/>
        </a:defRPr>
      </a:lvl5pPr>
      <a:lvl6pPr marL="457200" algn="ctr" rtl="0" fontAlgn="base">
        <a:spcBef>
          <a:spcPct val="0"/>
        </a:spcBef>
        <a:spcAft>
          <a:spcPct val="0"/>
        </a:spcAft>
        <a:defRPr sz="4400">
          <a:solidFill>
            <a:schemeClr val="bg1"/>
          </a:solidFill>
          <a:latin typeface="Comic Sans MS" pitchFamily="66" charset="0"/>
        </a:defRPr>
      </a:lvl6pPr>
      <a:lvl7pPr marL="914400" algn="ctr" rtl="0" fontAlgn="base">
        <a:spcBef>
          <a:spcPct val="0"/>
        </a:spcBef>
        <a:spcAft>
          <a:spcPct val="0"/>
        </a:spcAft>
        <a:defRPr sz="4400">
          <a:solidFill>
            <a:schemeClr val="bg1"/>
          </a:solidFill>
          <a:latin typeface="Comic Sans MS" pitchFamily="66" charset="0"/>
        </a:defRPr>
      </a:lvl7pPr>
      <a:lvl8pPr marL="1371600" algn="ctr" rtl="0" fontAlgn="base">
        <a:spcBef>
          <a:spcPct val="0"/>
        </a:spcBef>
        <a:spcAft>
          <a:spcPct val="0"/>
        </a:spcAft>
        <a:defRPr sz="4400">
          <a:solidFill>
            <a:schemeClr val="bg1"/>
          </a:solidFill>
          <a:latin typeface="Comic Sans MS" pitchFamily="66" charset="0"/>
        </a:defRPr>
      </a:lvl8pPr>
      <a:lvl9pPr marL="1828800" algn="ctr" rtl="0" fontAlgn="base">
        <a:spcBef>
          <a:spcPct val="0"/>
        </a:spcBef>
        <a:spcAft>
          <a:spcPct val="0"/>
        </a:spcAft>
        <a:defRPr sz="4400">
          <a:solidFill>
            <a:schemeClr val="bg1"/>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jpeg"/><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371600" y="1511300"/>
            <a:ext cx="6400800" cy="2298700"/>
          </a:xfrm>
        </p:spPr>
        <p:txBody>
          <a:bodyPr/>
          <a:lstStyle/>
          <a:p>
            <a:pPr eaLnBrk="1" hangingPunct="1">
              <a:defRPr/>
            </a:pPr>
            <a:r>
              <a:rPr lang="en-US" sz="4000" dirty="0" smtClean="0"/>
              <a:t>Step 3:  Thought Experiments</a:t>
            </a:r>
            <a:endParaRPr lang="en-US" sz="4000" dirty="0"/>
          </a:p>
        </p:txBody>
      </p:sp>
      <p:sp>
        <p:nvSpPr>
          <p:cNvPr id="2051" name="Rectangle 3"/>
          <p:cNvSpPr>
            <a:spLocks noGrp="1" noChangeArrowheads="1"/>
          </p:cNvSpPr>
          <p:nvPr>
            <p:ph type="subTitle" idx="1"/>
          </p:nvPr>
        </p:nvSpPr>
        <p:spPr/>
        <p:txBody>
          <a:bodyPr/>
          <a:lstStyle/>
          <a:p>
            <a:pPr eaLnBrk="1" hangingPunct="1">
              <a:lnSpc>
                <a:spcPct val="90000"/>
              </a:lnSpc>
              <a:defRPr/>
            </a:pPr>
            <a:r>
              <a:rPr lang="en-US" dirty="0"/>
              <a:t>Farrokh Alemi Ph.D</a:t>
            </a:r>
            <a:r>
              <a:rPr lang="en-US" dirty="0" smtClean="0"/>
              <a:t>.</a:t>
            </a:r>
            <a:endParaRPr lang="en-US" dirty="0"/>
          </a:p>
        </p:txBody>
      </p:sp>
      <p:sp>
        <p:nvSpPr>
          <p:cNvPr id="4" name="Rectangle 3"/>
          <p:cNvSpPr/>
          <p:nvPr/>
        </p:nvSpPr>
        <p:spPr>
          <a:xfrm>
            <a:off x="0" y="5903893"/>
            <a:ext cx="9144000" cy="954107"/>
          </a:xfrm>
          <a:prstGeom prst="rect">
            <a:avLst/>
          </a:prstGeom>
        </p:spPr>
        <p:txBody>
          <a:bodyPr wrap="square">
            <a:spAutoFit/>
          </a:bodyPr>
          <a:lstStyle/>
          <a:p>
            <a:pPr algn="ctr"/>
            <a:r>
              <a:rPr lang="en-US" dirty="0" smtClean="0">
                <a:latin typeface="+mj-lt"/>
              </a:rPr>
              <a:t>This research was funded by Grant RO1 HL 084767 from the National Heart Blood and Lung Institute. </a:t>
            </a:r>
            <a:endParaRPr lang="en-US" dirty="0">
              <a:latin typeface="+mj-lt"/>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371600" y="1511300"/>
            <a:ext cx="6400800" cy="2298700"/>
          </a:xfrm>
        </p:spPr>
        <p:txBody>
          <a:bodyPr/>
          <a:lstStyle/>
          <a:p>
            <a:pPr eaLnBrk="1" hangingPunct="1">
              <a:defRPr/>
            </a:pPr>
            <a:r>
              <a:rPr lang="en-US" sz="4000" dirty="0" smtClean="0"/>
              <a:t>Step 3:  Though Experiments</a:t>
            </a:r>
            <a:endParaRPr lang="en-US" sz="4000" dirty="0"/>
          </a:p>
        </p:txBody>
      </p:sp>
      <p:sp>
        <p:nvSpPr>
          <p:cNvPr id="2051" name="Rectangle 3"/>
          <p:cNvSpPr>
            <a:spLocks noGrp="1" noChangeArrowheads="1"/>
          </p:cNvSpPr>
          <p:nvPr>
            <p:ph type="subTitle" idx="1"/>
          </p:nvPr>
        </p:nvSpPr>
        <p:spPr>
          <a:xfrm>
            <a:off x="914400" y="4051300"/>
            <a:ext cx="7010400" cy="1003300"/>
          </a:xfrm>
        </p:spPr>
        <p:txBody>
          <a:bodyPr/>
          <a:lstStyle/>
          <a:p>
            <a:pPr eaLnBrk="1" hangingPunct="1">
              <a:lnSpc>
                <a:spcPct val="90000"/>
              </a:lnSpc>
              <a:defRPr/>
            </a:pPr>
            <a:r>
              <a:rPr lang="en-US" dirty="0" smtClean="0"/>
              <a:t>Continues </a:t>
            </a:r>
            <a:r>
              <a:rPr lang="en-US" dirty="0" smtClean="0"/>
              <a:t>from a previous </a:t>
            </a:r>
            <a:r>
              <a:rPr lang="en-US" dirty="0" smtClean="0"/>
              <a:t>section</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Step 3:  Construct Thought Experiments</a:t>
            </a:r>
            <a:endParaRPr lang="en-US" dirty="0"/>
          </a:p>
        </p:txBody>
      </p:sp>
      <p:pic>
        <p:nvPicPr>
          <p:cNvPr id="4" name="Picture 2" descr="http://gunston.gmu.edu/healthscience/LifestyleManagement/CausalModelExercise.jpg"/>
          <p:cNvPicPr>
            <a:picLocks noGrp="1" noChangeAspect="1" noChangeArrowheads="1"/>
          </p:cNvPicPr>
          <p:nvPr>
            <p:ph idx="1"/>
          </p:nvPr>
        </p:nvPicPr>
        <p:blipFill>
          <a:blip r:embed="rId3"/>
          <a:srcRect l="-1041" t="12595" r="3047" b="10040"/>
          <a:stretch>
            <a:fillRect/>
          </a:stretch>
        </p:blipFill>
        <p:spPr bwMode="auto">
          <a:xfrm>
            <a:off x="1295400" y="2209800"/>
            <a:ext cx="6540547" cy="2809040"/>
          </a:xfrm>
          <a:prstGeom prst="rect">
            <a:avLst/>
          </a:prstGeom>
          <a:noFill/>
          <a:ln w="25400" cap="flat" cmpd="sng" algn="ctr">
            <a:noFill/>
            <a:prstDash val="solid"/>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bwMode="auto">
          <a:xfrm>
            <a:off x="1219200" y="4572000"/>
            <a:ext cx="7086600" cy="121920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9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3" name="Title 2"/>
          <p:cNvSpPr>
            <a:spLocks noGrp="1"/>
          </p:cNvSpPr>
          <p:nvPr>
            <p:ph type="title"/>
          </p:nvPr>
        </p:nvSpPr>
        <p:spPr/>
        <p:txBody>
          <a:bodyPr/>
          <a:lstStyle/>
          <a:p>
            <a:r>
              <a:rPr lang="en-US" dirty="0" smtClean="0"/>
              <a:t>Test of Root Causes</a:t>
            </a:r>
            <a:endParaRPr lang="en-US" dirty="0"/>
          </a:p>
        </p:txBody>
      </p:sp>
      <p:graphicFrame>
        <p:nvGraphicFramePr>
          <p:cNvPr id="12" name="Object 11"/>
          <p:cNvGraphicFramePr>
            <a:graphicFrameLocks noChangeAspect="1"/>
          </p:cNvGraphicFramePr>
          <p:nvPr/>
        </p:nvGraphicFramePr>
        <p:xfrm>
          <a:off x="2633663" y="4718050"/>
          <a:ext cx="4333875" cy="812800"/>
        </p:xfrm>
        <a:graphic>
          <a:graphicData uri="http://schemas.openxmlformats.org/presentationml/2006/ole">
            <p:oleObj spid="_x0000_s70658" name="Equation" r:id="rId4" imgW="4292280" imgH="812520" progId="Equation.3">
              <p:embed/>
            </p:oleObj>
          </a:graphicData>
        </a:graphic>
      </p:graphicFrame>
      <p:grpSp>
        <p:nvGrpSpPr>
          <p:cNvPr id="2" name="Group 8"/>
          <p:cNvGrpSpPr/>
          <p:nvPr/>
        </p:nvGrpSpPr>
        <p:grpSpPr>
          <a:xfrm>
            <a:off x="609600" y="2057400"/>
            <a:ext cx="7620000" cy="2057400"/>
            <a:chOff x="609600" y="2057400"/>
            <a:chExt cx="7620000" cy="2057400"/>
          </a:xfrm>
        </p:grpSpPr>
        <p:pic>
          <p:nvPicPr>
            <p:cNvPr id="10" name="Picture 2" descr="http://gunston.gmu.edu/healthscience/LifestyleManagement/CausalModelExercise.jpg"/>
            <p:cNvPicPr>
              <a:picLocks noChangeAspect="1" noChangeArrowheads="1"/>
            </p:cNvPicPr>
            <p:nvPr/>
          </p:nvPicPr>
          <p:blipFill>
            <a:blip r:embed="rId5"/>
            <a:srcRect l="-926" t="12595" r="3047" b="38827"/>
            <a:stretch>
              <a:fillRect/>
            </a:stretch>
          </p:blipFill>
          <p:spPr bwMode="auto">
            <a:xfrm>
              <a:off x="609600" y="2057400"/>
              <a:ext cx="7620000" cy="2057400"/>
            </a:xfrm>
            <a:prstGeom prst="rect">
              <a:avLst/>
            </a:prstGeom>
            <a:noFill/>
            <a:ln w="25400" cap="flat" cmpd="sng" algn="ctr">
              <a:noFill/>
              <a:prstDash val="solid"/>
              <a:miter lim="800000"/>
              <a:headEnd/>
              <a:tailEnd/>
            </a:ln>
            <a:effectLst/>
          </p:spPr>
        </p:pic>
        <p:grpSp>
          <p:nvGrpSpPr>
            <p:cNvPr id="4" name="Group 7"/>
            <p:cNvGrpSpPr/>
            <p:nvPr/>
          </p:nvGrpSpPr>
          <p:grpSpPr>
            <a:xfrm>
              <a:off x="1524000" y="3200400"/>
              <a:ext cx="4267200" cy="914400"/>
              <a:chOff x="1524000" y="3200400"/>
              <a:chExt cx="4267200" cy="914400"/>
            </a:xfrm>
          </p:grpSpPr>
          <p:sp>
            <p:nvSpPr>
              <p:cNvPr id="6" name="Rounded Rectangle 5"/>
              <p:cNvSpPr/>
              <p:nvPr/>
            </p:nvSpPr>
            <p:spPr bwMode="auto">
              <a:xfrm>
                <a:off x="2362200" y="3352800"/>
                <a:ext cx="3429000" cy="762000"/>
              </a:xfrm>
              <a:prstGeom prst="roundRect">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9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sp>
            <p:nvSpPr>
              <p:cNvPr id="7" name="Rounded Rectangle 6"/>
              <p:cNvSpPr/>
              <p:nvPr/>
            </p:nvSpPr>
            <p:spPr bwMode="auto">
              <a:xfrm>
                <a:off x="1524000" y="3200400"/>
                <a:ext cx="3429000" cy="762000"/>
              </a:xfrm>
              <a:prstGeom prst="roundRect">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9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grpSp>
      </p:gr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Test of Multiple Effects of One Cause</a:t>
            </a:r>
            <a:endParaRPr lang="en-US" dirty="0"/>
          </a:p>
        </p:txBody>
      </p:sp>
      <p:graphicFrame>
        <p:nvGraphicFramePr>
          <p:cNvPr id="12" name="Object 11"/>
          <p:cNvGraphicFramePr>
            <a:graphicFrameLocks noChangeAspect="1"/>
          </p:cNvGraphicFramePr>
          <p:nvPr/>
        </p:nvGraphicFramePr>
        <p:xfrm>
          <a:off x="2633663" y="4718050"/>
          <a:ext cx="4333875" cy="812800"/>
        </p:xfrm>
        <a:graphic>
          <a:graphicData uri="http://schemas.openxmlformats.org/presentationml/2006/ole">
            <p:oleObj spid="_x0000_s71682" name="Equation" r:id="rId4" imgW="4292280" imgH="812520" progId="Equation.3">
              <p:embed/>
            </p:oleObj>
          </a:graphicData>
        </a:graphic>
      </p:graphicFrame>
      <p:sp>
        <p:nvSpPr>
          <p:cNvPr id="11" name="Rounded Rectangle 10"/>
          <p:cNvSpPr/>
          <p:nvPr/>
        </p:nvSpPr>
        <p:spPr bwMode="auto">
          <a:xfrm>
            <a:off x="1600200" y="3657600"/>
            <a:ext cx="1066800" cy="533400"/>
          </a:xfrm>
          <a:prstGeom prst="round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90000"/>
              </a:lnSpc>
              <a:spcBef>
                <a:spcPct val="20000"/>
              </a:spcBef>
              <a:spcAft>
                <a:spcPct val="0"/>
              </a:spcAft>
              <a:buClrTx/>
              <a:buSzTx/>
              <a:tabLst/>
            </a:pPr>
            <a:r>
              <a:rPr kumimoji="0" lang="en-US" sz="2800" b="0" i="0" u="none" strike="noStrike" cap="none" normalizeH="0" baseline="0" dirty="0" smtClean="0">
                <a:ln>
                  <a:noFill/>
                </a:ln>
                <a:solidFill>
                  <a:schemeClr val="tx1"/>
                </a:solidFill>
                <a:effectLst/>
                <a:latin typeface="Arial" charset="0"/>
              </a:rPr>
              <a:t>Rain</a:t>
            </a:r>
          </a:p>
        </p:txBody>
      </p:sp>
      <p:sp>
        <p:nvSpPr>
          <p:cNvPr id="13" name="Rounded Rectangle 12"/>
          <p:cNvSpPr/>
          <p:nvPr/>
        </p:nvSpPr>
        <p:spPr bwMode="auto">
          <a:xfrm>
            <a:off x="3352800" y="2667000"/>
            <a:ext cx="4191000" cy="1295400"/>
          </a:xfrm>
          <a:prstGeom prst="round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algn="l" defTabSz="914400" rtl="0" eaLnBrk="1" fontAlgn="base" latinLnBrk="0" hangingPunct="1">
              <a:lnSpc>
                <a:spcPct val="90000"/>
              </a:lnSpc>
              <a:spcBef>
                <a:spcPct val="20000"/>
              </a:spcBef>
              <a:spcAft>
                <a:spcPct val="0"/>
              </a:spcAft>
              <a:buClrTx/>
              <a:buSzTx/>
              <a:tabLst/>
            </a:pPr>
            <a:r>
              <a:rPr kumimoji="0" lang="en-US" sz="2800" b="0" i="0" u="none" strike="noStrike" cap="none" normalizeH="0" baseline="0" dirty="0" smtClean="0">
                <a:ln>
                  <a:noFill/>
                </a:ln>
                <a:solidFill>
                  <a:schemeClr val="tx1"/>
                </a:solidFill>
                <a:effectLst/>
                <a:latin typeface="Arial" charset="0"/>
              </a:rPr>
              <a:t>Sleeping early to have time to exercise in morning</a:t>
            </a:r>
          </a:p>
        </p:txBody>
      </p:sp>
      <p:sp>
        <p:nvSpPr>
          <p:cNvPr id="15" name="Rounded Rectangle 14"/>
          <p:cNvSpPr/>
          <p:nvPr/>
        </p:nvSpPr>
        <p:spPr bwMode="auto">
          <a:xfrm>
            <a:off x="3505200" y="4419600"/>
            <a:ext cx="2743200" cy="533400"/>
          </a:xfrm>
          <a:prstGeom prst="round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90000"/>
              </a:lnSpc>
              <a:spcBef>
                <a:spcPct val="20000"/>
              </a:spcBef>
              <a:spcAft>
                <a:spcPct val="0"/>
              </a:spcAft>
              <a:buClrTx/>
              <a:buSzTx/>
              <a:tabLst/>
            </a:pPr>
            <a:r>
              <a:rPr kumimoji="0" lang="en-US" sz="2800" b="0" i="0" u="none" strike="noStrike" cap="none" normalizeH="0" baseline="0" dirty="0" smtClean="0">
                <a:ln>
                  <a:noFill/>
                </a:ln>
                <a:solidFill>
                  <a:schemeClr val="tx1"/>
                </a:solidFill>
                <a:effectLst/>
                <a:latin typeface="Arial" charset="0"/>
              </a:rPr>
              <a:t>Biking to work</a:t>
            </a:r>
          </a:p>
        </p:txBody>
      </p:sp>
      <p:cxnSp>
        <p:nvCxnSpPr>
          <p:cNvPr id="17" name="Straight Arrow Connector 16"/>
          <p:cNvCxnSpPr>
            <a:stCxn id="11" idx="0"/>
            <a:endCxn id="13" idx="1"/>
          </p:cNvCxnSpPr>
          <p:nvPr/>
        </p:nvCxnSpPr>
        <p:spPr bwMode="auto">
          <a:xfrm rot="5400000" flipH="1" flipV="1">
            <a:off x="2571750" y="2876550"/>
            <a:ext cx="342900" cy="1219200"/>
          </a:xfrm>
          <a:prstGeom prst="straightConnector1">
            <a:avLst/>
          </a:prstGeom>
          <a:ln w="57150">
            <a:headEnd type="none" w="med" len="med"/>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11" idx="2"/>
            <a:endCxn id="15" idx="1"/>
          </p:cNvCxnSpPr>
          <p:nvPr/>
        </p:nvCxnSpPr>
        <p:spPr bwMode="auto">
          <a:xfrm rot="16200000" flipH="1">
            <a:off x="2571750" y="3752850"/>
            <a:ext cx="495300" cy="1371600"/>
          </a:xfrm>
          <a:prstGeom prst="straightConnector1">
            <a:avLst/>
          </a:prstGeom>
          <a:ln w="57150">
            <a:headEnd type="none" w="med" len="med"/>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Test of Multiple Cause of Same Effect</a:t>
            </a:r>
            <a:endParaRPr lang="en-US" dirty="0"/>
          </a:p>
        </p:txBody>
      </p:sp>
      <p:grpSp>
        <p:nvGrpSpPr>
          <p:cNvPr id="7" name="Group 6"/>
          <p:cNvGrpSpPr/>
          <p:nvPr/>
        </p:nvGrpSpPr>
        <p:grpSpPr>
          <a:xfrm>
            <a:off x="838200" y="1981200"/>
            <a:ext cx="7467600" cy="3810000"/>
            <a:chOff x="1676400" y="3048000"/>
            <a:chExt cx="5791200" cy="1981200"/>
          </a:xfrm>
        </p:grpSpPr>
        <p:pic>
          <p:nvPicPr>
            <p:cNvPr id="4" name="Picture 2" descr="http://gunston.gmu.edu/healthscience/LifestyleManagement/CausalModelExercise.jpg"/>
            <p:cNvPicPr>
              <a:picLocks noChangeAspect="1" noChangeArrowheads="1"/>
            </p:cNvPicPr>
            <p:nvPr/>
          </p:nvPicPr>
          <p:blipFill>
            <a:blip r:embed="rId3"/>
            <a:srcRect l="22565" t="12595" r="3047" b="40626"/>
            <a:stretch>
              <a:fillRect/>
            </a:stretch>
          </p:blipFill>
          <p:spPr bwMode="auto">
            <a:xfrm>
              <a:off x="1676400" y="3048000"/>
              <a:ext cx="5791200" cy="1981200"/>
            </a:xfrm>
            <a:prstGeom prst="rect">
              <a:avLst/>
            </a:prstGeom>
            <a:noFill/>
            <a:ln w="25400" cap="flat" cmpd="sng" algn="ctr">
              <a:noFill/>
              <a:prstDash val="solid"/>
              <a:miter lim="800000"/>
              <a:headEnd/>
              <a:tailEnd/>
            </a:ln>
            <a:effectLst/>
          </p:spPr>
        </p:pic>
        <p:sp>
          <p:nvSpPr>
            <p:cNvPr id="5" name="Rounded Rectangle 4"/>
            <p:cNvSpPr/>
            <p:nvPr/>
          </p:nvSpPr>
          <p:spPr bwMode="auto">
            <a:xfrm>
              <a:off x="1676400" y="3429000"/>
              <a:ext cx="304800" cy="304800"/>
            </a:xfrm>
            <a:prstGeom prst="roundRect">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90000"/>
                </a:lnSpc>
                <a:spcBef>
                  <a:spcPct val="20000"/>
                </a:spcBef>
                <a:spcAft>
                  <a:spcPct val="0"/>
                </a:spcAft>
                <a:buClrTx/>
                <a:buSzTx/>
                <a:buFontTx/>
                <a:buChar char="•"/>
                <a:tabLst/>
              </a:pPr>
              <a:endParaRPr kumimoji="0" lang="en-US" sz="2800" b="0" i="0" u="none" strike="noStrike" cap="none" normalizeH="0" baseline="0" smtClean="0">
                <a:ln>
                  <a:noFill/>
                </a:ln>
                <a:solidFill>
                  <a:schemeClr val="tx1"/>
                </a:solidFill>
                <a:effectLst/>
                <a:latin typeface="Arial" charset="0"/>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dirty="0" smtClean="0"/>
              <a:t>I could have biked if it was not raining</a:t>
            </a:r>
          </a:p>
          <a:p>
            <a:r>
              <a:rPr lang="en-US" dirty="0" smtClean="0"/>
              <a:t>I would have exercised if I did not get up late.</a:t>
            </a:r>
          </a:p>
          <a:p>
            <a:r>
              <a:rPr lang="en-US" dirty="0" smtClean="0"/>
              <a:t>I would have gone to the gym if I had not taken the shower at home.</a:t>
            </a:r>
          </a:p>
          <a:p>
            <a:pPr lvl="1"/>
            <a:endParaRPr lang="en-US" dirty="0"/>
          </a:p>
        </p:txBody>
      </p:sp>
      <p:sp>
        <p:nvSpPr>
          <p:cNvPr id="3" name="Title 2"/>
          <p:cNvSpPr>
            <a:spLocks noGrp="1"/>
          </p:cNvSpPr>
          <p:nvPr>
            <p:ph type="title"/>
          </p:nvPr>
        </p:nvSpPr>
        <p:spPr/>
        <p:txBody>
          <a:bodyPr/>
          <a:lstStyle/>
          <a:p>
            <a:r>
              <a:rPr lang="en-US" dirty="0" smtClean="0"/>
              <a:t>Test of Counterfactuals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371600" y="1511300"/>
            <a:ext cx="6400800" cy="2298700"/>
          </a:xfrm>
        </p:spPr>
        <p:txBody>
          <a:bodyPr/>
          <a:lstStyle/>
          <a:p>
            <a:pPr eaLnBrk="1" hangingPunct="1">
              <a:defRPr/>
            </a:pPr>
            <a:r>
              <a:rPr lang="en-US" sz="4000" dirty="0" smtClean="0"/>
              <a:t>Lecture Continues</a:t>
            </a:r>
            <a:endParaRPr lang="en-US" sz="4000" dirty="0"/>
          </a:p>
        </p:txBody>
      </p:sp>
      <p:sp>
        <p:nvSpPr>
          <p:cNvPr id="2051" name="Rectangle 3"/>
          <p:cNvSpPr>
            <a:spLocks noGrp="1" noChangeArrowheads="1"/>
          </p:cNvSpPr>
          <p:nvPr>
            <p:ph type="subTitle" idx="1"/>
          </p:nvPr>
        </p:nvSpPr>
        <p:spPr>
          <a:xfrm>
            <a:off x="914400" y="4051300"/>
            <a:ext cx="7010400" cy="1003300"/>
          </a:xfrm>
        </p:spPr>
        <p:txBody>
          <a:bodyPr/>
          <a:lstStyle/>
          <a:p>
            <a:pPr eaLnBrk="1" hangingPunct="1">
              <a:lnSpc>
                <a:spcPct val="90000"/>
              </a:lnSpc>
              <a:defRPr/>
            </a:pPr>
            <a:r>
              <a:rPr lang="en-US" dirty="0" smtClean="0"/>
              <a:t>Step 4:  Maintain Causal Diary</a:t>
            </a:r>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Char char="•"/>
          <a:tabLst/>
          <a:defRPr kumimoji="0" lang="en-US"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0000"/>
          </a:lnSpc>
          <a:spcBef>
            <a:spcPct val="20000"/>
          </a:spcBef>
          <a:spcAft>
            <a:spcPct val="0"/>
          </a:spcAft>
          <a:buClrTx/>
          <a:buSzTx/>
          <a:buFontTx/>
          <a:buChar char="•"/>
          <a:tabLst/>
          <a:defRPr kumimoji="0" lang="en-US" sz="2800" b="0" i="0" u="none" strike="noStrike" cap="none" normalizeH="0" baseline="0" smtClean="0">
            <a:ln>
              <a:noFill/>
            </a:ln>
            <a:solidFill>
              <a:schemeClr val="tx1"/>
            </a:solidFill>
            <a:effectLst/>
            <a:latin typeface="Arial" charset="0"/>
          </a:defRPr>
        </a:defPPr>
      </a:lstStyle>
    </a:lnDef>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Crayons</Template>
  <TotalTime>2674</TotalTime>
  <Words>282</Words>
  <Application>Microsoft PowerPoint</Application>
  <PresentationFormat>On-screen Show (4:3)</PresentationFormat>
  <Paragraphs>34</Paragraphs>
  <Slides>8</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Crayons</vt:lpstr>
      <vt:lpstr>Equation</vt:lpstr>
      <vt:lpstr>Step 3:  Thought Experiments</vt:lpstr>
      <vt:lpstr>Step 3:  Though Experiments</vt:lpstr>
      <vt:lpstr>Step 3:  Construct Thought Experiments</vt:lpstr>
      <vt:lpstr>Test of Root Causes</vt:lpstr>
      <vt:lpstr>Test of Multiple Effects of One Cause</vt:lpstr>
      <vt:lpstr>Test of Multiple Cause of Same Effect</vt:lpstr>
      <vt:lpstr>Test of Counterfactuals</vt:lpstr>
      <vt:lpstr>Lecture Continues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Community’s Health</dc:title>
  <dc:creator>Farrokh Alemi</dc:creator>
  <cp:lastModifiedBy>Farrokh</cp:lastModifiedBy>
  <cp:revision>220</cp:revision>
  <dcterms:created xsi:type="dcterms:W3CDTF">2002-06-25T02:07:10Z</dcterms:created>
  <dcterms:modified xsi:type="dcterms:W3CDTF">2008-07-10T15:21:38Z</dcterms:modified>
</cp:coreProperties>
</file>