
<file path=[Content_Types].xml><?xml version="1.0" encoding="utf-8"?>
<Types xmlns="http://schemas.openxmlformats.org/package/2006/content-types">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8" r:id="rId3"/>
    <p:sldId id="305" r:id="rId4"/>
    <p:sldId id="306" r:id="rId5"/>
    <p:sldId id="307" r:id="rId6"/>
    <p:sldId id="308" r:id="rId7"/>
    <p:sldId id="309" r:id="rId8"/>
    <p:sldId id="310" r:id="rId9"/>
    <p:sldId id="311" r:id="rId10"/>
    <p:sldId id="312" r:id="rId11"/>
    <p:sldId id="313" r:id="rId12"/>
    <p:sldId id="314" r:id="rId13"/>
    <p:sldId id="315" r:id="rId14"/>
    <p:sldId id="316" r:id="rId15"/>
    <p:sldId id="317" r:id="rId16"/>
    <p:sldId id="319" r:id="rId17"/>
    <p:sldId id="320" r:id="rId18"/>
    <p:sldId id="257" r:id="rId19"/>
    <p:sldId id="318" r:id="rId20"/>
    <p:sldId id="297" r:id="rId21"/>
    <p:sldId id="285" r:id="rId22"/>
    <p:sldId id="304" r:id="rId23"/>
    <p:sldId id="298" r:id="rId24"/>
    <p:sldId id="299" r:id="rId25"/>
    <p:sldId id="290" r:id="rId26"/>
    <p:sldId id="300" r:id="rId27"/>
    <p:sldId id="301" r:id="rId28"/>
    <p:sldId id="302" r:id="rId29"/>
    <p:sldId id="321" r:id="rId30"/>
    <p:sldId id="293"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28"/>
    <p:restoredTop sz="91439"/>
  </p:normalViewPr>
  <p:slideViewPr>
    <p:cSldViewPr snapToGrid="0">
      <p:cViewPr varScale="1">
        <p:scale>
          <a:sx n="104" d="100"/>
          <a:sy n="104" d="100"/>
        </p:scale>
        <p:origin x="10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9FA23-9B06-8045-8F43-1956CCA8D35F}" type="datetimeFigureOut">
              <a:rPr lang="en-US" smtClean="0"/>
              <a:t>3/31/23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6F05B7-2106-5D43-8552-66457F81BA7A}" type="slidenum">
              <a:rPr lang="en-US" smtClean="0"/>
              <a:t>‹#›</a:t>
            </a:fld>
            <a:endParaRPr lang="en-US"/>
          </a:p>
        </p:txBody>
      </p:sp>
    </p:spTree>
    <p:extLst>
      <p:ext uri="{BB962C8B-B14F-4D97-AF65-F5344CB8AC3E}">
        <p14:creationId xmlns:p14="http://schemas.microsoft.com/office/powerpoint/2010/main" val="439207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6F05B7-2106-5D43-8552-66457F81BA7A}" type="slidenum">
              <a:rPr lang="en-US" smtClean="0"/>
              <a:t>5</a:t>
            </a:fld>
            <a:endParaRPr lang="en-US"/>
          </a:p>
        </p:txBody>
      </p:sp>
    </p:spTree>
    <p:extLst>
      <p:ext uri="{BB962C8B-B14F-4D97-AF65-F5344CB8AC3E}">
        <p14:creationId xmlns:p14="http://schemas.microsoft.com/office/powerpoint/2010/main" val="3907207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en-US" kern="100" dirty="0">
                <a:latin typeface="Times" pitchFamily="2" charset="0"/>
                <a:ea typeface="Calibri" panose="020F0502020204030204" pitchFamily="34" charset="0"/>
                <a:cs typeface="Arial" panose="020B0604020202020204" pitchFamily="34" charset="0"/>
              </a:rPr>
              <a:t>F</a:t>
            </a:r>
            <a:r>
              <a:rPr lang="en-US" sz="1200" kern="100" dirty="0">
                <a:effectLst/>
                <a:latin typeface="Times" pitchFamily="2" charset="0"/>
                <a:ea typeface="Calibri" panose="020F0502020204030204" pitchFamily="34" charset="0"/>
                <a:cs typeface="Arial" panose="020B0604020202020204" pitchFamily="34" charset="0"/>
              </a:rPr>
              <a:t>ind the order of occurrence of symptoms, we must count the number of times one symptom appears before another, utilizing column AK [Frist </a:t>
            </a:r>
            <a:r>
              <a:rPr lang="en-US" sz="1200" kern="100" dirty="0" err="1">
                <a:effectLst/>
                <a:latin typeface="Times" pitchFamily="2" charset="0"/>
                <a:ea typeface="Calibri" panose="020F0502020204030204" pitchFamily="34" charset="0"/>
                <a:cs typeface="Arial" panose="020B0604020202020204" pitchFamily="34" charset="0"/>
              </a:rPr>
              <a:t>symp</a:t>
            </a:r>
            <a:r>
              <a:rPr lang="en-US" sz="1200" kern="100" dirty="0">
                <a:effectLst/>
                <a:latin typeface="Times" pitchFamily="2" charset="0"/>
                <a:ea typeface="Calibri" panose="020F0502020204030204" pitchFamily="34" charset="0"/>
                <a:cs typeface="Arial" panose="020B0604020202020204" pitchFamily="34" charset="0"/>
              </a:rPr>
              <a:t> ] in the database to determine if one symptom happened before another.</a:t>
            </a:r>
          </a:p>
          <a:p>
            <a:pPr marL="0" marR="0" indent="0">
              <a:spcBef>
                <a:spcPts val="0"/>
              </a:spcBef>
              <a:spcAft>
                <a:spcPts val="0"/>
              </a:spcAft>
              <a:buNone/>
            </a:pPr>
            <a:endParaRPr lang="en-US" dirty="0">
              <a:latin typeface="Times" pitchFamily="2" charset="0"/>
            </a:endParaRPr>
          </a:p>
          <a:p>
            <a:pPr marL="0" marR="0" indent="0">
              <a:spcBef>
                <a:spcPts val="0"/>
              </a:spcBef>
              <a:spcAft>
                <a:spcPts val="0"/>
              </a:spcAft>
              <a:buNone/>
            </a:pPr>
            <a:r>
              <a:rPr lang="en-US" dirty="0">
                <a:latin typeface="Times" pitchFamily="2" charset="0"/>
              </a:rPr>
              <a:t>Determine how often one symptom follows another for each set of occurred.</a:t>
            </a:r>
          </a:p>
          <a:p>
            <a:pPr marL="0" marR="0" indent="0">
              <a:spcBef>
                <a:spcPts val="0"/>
              </a:spcBef>
              <a:spcAft>
                <a:spcPts val="0"/>
              </a:spcAft>
              <a:buNone/>
            </a:pPr>
            <a:endParaRPr lang="en-US" dirty="0">
              <a:latin typeface="Times" pitchFamily="2" charset="0"/>
            </a:endParaRPr>
          </a:p>
          <a:p>
            <a:pPr marL="0" marR="0" indent="0">
              <a:spcBef>
                <a:spcPts val="0"/>
              </a:spcBef>
              <a:spcAft>
                <a:spcPts val="0"/>
              </a:spcAft>
              <a:buNone/>
            </a:pPr>
            <a:r>
              <a:rPr lang="en-US" dirty="0">
                <a:latin typeface="Times" pitchFamily="2" charset="0"/>
              </a:rPr>
              <a:t>Using Pairwise numbers to determine the order in which the symptoms appeared.</a:t>
            </a:r>
          </a:p>
          <a:p>
            <a:pPr marL="0" marR="0" indent="0">
              <a:spcBef>
                <a:spcPts val="0"/>
              </a:spcBef>
              <a:spcAft>
                <a:spcPts val="0"/>
              </a:spcAft>
              <a:buNone/>
            </a:pPr>
            <a:endParaRPr lang="en-US" dirty="0">
              <a:latin typeface="Times" pitchFamily="2" charset="0"/>
            </a:endParaRPr>
          </a:p>
          <a:p>
            <a:pPr marL="0" marR="0" indent="0">
              <a:spcBef>
                <a:spcPts val="0"/>
              </a:spcBef>
              <a:spcAft>
                <a:spcPts val="0"/>
              </a:spcAft>
              <a:buNone/>
            </a:pPr>
            <a:r>
              <a:rPr lang="en-US" dirty="0">
                <a:latin typeface="Times" pitchFamily="2" charset="0"/>
              </a:rPr>
              <a:t>By analyzing all possible pairwise combinations of symptoms. We can find the timeline of symptoms that occur</a:t>
            </a:r>
            <a:endParaRPr lang="en-US" dirty="0"/>
          </a:p>
        </p:txBody>
      </p:sp>
      <p:sp>
        <p:nvSpPr>
          <p:cNvPr id="4" name="Slide Number Placeholder 3"/>
          <p:cNvSpPr>
            <a:spLocks noGrp="1"/>
          </p:cNvSpPr>
          <p:nvPr>
            <p:ph type="sldNum" sz="quarter" idx="5"/>
          </p:nvPr>
        </p:nvSpPr>
        <p:spPr/>
        <p:txBody>
          <a:bodyPr/>
          <a:lstStyle/>
          <a:p>
            <a:fld id="{296F05B7-2106-5D43-8552-66457F81BA7A}" type="slidenum">
              <a:rPr lang="en-US" smtClean="0"/>
              <a:t>18</a:t>
            </a:fld>
            <a:endParaRPr lang="en-US"/>
          </a:p>
        </p:txBody>
      </p:sp>
    </p:spTree>
    <p:extLst>
      <p:ext uri="{BB962C8B-B14F-4D97-AF65-F5344CB8AC3E}">
        <p14:creationId xmlns:p14="http://schemas.microsoft.com/office/powerpoint/2010/main" val="591429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for common data, the table shows the Number of Times the Column Variable and Row Variable occur together </a:t>
            </a:r>
            <a:endParaRPr lang="en-US" dirty="0"/>
          </a:p>
          <a:p>
            <a:endParaRPr lang="en-US" dirty="0"/>
          </a:p>
        </p:txBody>
      </p:sp>
      <p:sp>
        <p:nvSpPr>
          <p:cNvPr id="4" name="Slide Number Placeholder 3"/>
          <p:cNvSpPr>
            <a:spLocks noGrp="1"/>
          </p:cNvSpPr>
          <p:nvPr>
            <p:ph type="sldNum" sz="quarter" idx="5"/>
          </p:nvPr>
        </p:nvSpPr>
        <p:spPr/>
        <p:txBody>
          <a:bodyPr/>
          <a:lstStyle/>
          <a:p>
            <a:fld id="{296F05B7-2106-5D43-8552-66457F81BA7A}" type="slidenum">
              <a:rPr lang="en-US" smtClean="0"/>
              <a:t>24</a:t>
            </a:fld>
            <a:endParaRPr lang="en-US"/>
          </a:p>
        </p:txBody>
      </p:sp>
    </p:spTree>
    <p:extLst>
      <p:ext uri="{BB962C8B-B14F-4D97-AF65-F5344CB8AC3E}">
        <p14:creationId xmlns:p14="http://schemas.microsoft.com/office/powerpoint/2010/main" val="3762251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for different data, the table shows the Number of Times the Column Variable Occurs after Row Variable</a:t>
            </a:r>
            <a:endParaRPr lang="en-US" dirty="0"/>
          </a:p>
        </p:txBody>
      </p:sp>
      <p:sp>
        <p:nvSpPr>
          <p:cNvPr id="4" name="Slide Number Placeholder 3"/>
          <p:cNvSpPr>
            <a:spLocks noGrp="1"/>
          </p:cNvSpPr>
          <p:nvPr>
            <p:ph type="sldNum" sz="quarter" idx="5"/>
          </p:nvPr>
        </p:nvSpPr>
        <p:spPr/>
        <p:txBody>
          <a:bodyPr/>
          <a:lstStyle/>
          <a:p>
            <a:fld id="{296F05B7-2106-5D43-8552-66457F81BA7A}" type="slidenum">
              <a:rPr lang="en-US" smtClean="0"/>
              <a:t>26</a:t>
            </a:fld>
            <a:endParaRPr lang="en-US"/>
          </a:p>
        </p:txBody>
      </p:sp>
    </p:spTree>
    <p:extLst>
      <p:ext uri="{BB962C8B-B14F-4D97-AF65-F5344CB8AC3E}">
        <p14:creationId xmlns:p14="http://schemas.microsoft.com/office/powerpoint/2010/main" val="312220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the table shows the Number of Times the Column Variable Occurs after Row Variable and how many times two symptoms occur </a:t>
            </a:r>
            <a:r>
              <a:rPr lang="en-US" sz="1800" b="1" dirty="0" err="1">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togather</a:t>
            </a:r>
            <a:r>
              <a:rPr lang="en-US" sz="1800" b="1"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64 patients have both Fatigue and Shortness of breath. In 4 patients, Fatigue occurs after Shortness of breath</a:t>
            </a:r>
            <a:endParaRPr lang="en-US" dirty="0">
              <a:latin typeface="Times" pitchFamily="2" charset="0"/>
            </a:endParaRPr>
          </a:p>
        </p:txBody>
      </p:sp>
      <p:sp>
        <p:nvSpPr>
          <p:cNvPr id="4" name="Slide Number Placeholder 3"/>
          <p:cNvSpPr>
            <a:spLocks noGrp="1"/>
          </p:cNvSpPr>
          <p:nvPr>
            <p:ph type="sldNum" sz="quarter" idx="5"/>
          </p:nvPr>
        </p:nvSpPr>
        <p:spPr/>
        <p:txBody>
          <a:bodyPr/>
          <a:lstStyle/>
          <a:p>
            <a:fld id="{296F05B7-2106-5D43-8552-66457F81BA7A}" type="slidenum">
              <a:rPr lang="en-US" smtClean="0"/>
              <a:t>30</a:t>
            </a:fld>
            <a:endParaRPr lang="en-US"/>
          </a:p>
        </p:txBody>
      </p:sp>
    </p:spTree>
    <p:extLst>
      <p:ext uri="{BB962C8B-B14F-4D97-AF65-F5344CB8AC3E}">
        <p14:creationId xmlns:p14="http://schemas.microsoft.com/office/powerpoint/2010/main" val="466348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43693-9046-A6C4-E711-F0EB512B81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E1D2BE-A6D0-7512-C9E7-EF0F20EA79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569B2C-630D-85C5-DA38-8231FE35F24D}"/>
              </a:ext>
            </a:extLst>
          </p:cNvPr>
          <p:cNvSpPr>
            <a:spLocks noGrp="1"/>
          </p:cNvSpPr>
          <p:nvPr>
            <p:ph type="dt" sz="half" idx="10"/>
          </p:nvPr>
        </p:nvSpPr>
        <p:spPr/>
        <p:txBody>
          <a:bodyPr/>
          <a:lstStyle/>
          <a:p>
            <a:fld id="{7F6852DF-6ABB-6142-84D9-796765BBB141}" type="datetimeFigureOut">
              <a:rPr lang="en-US" smtClean="0"/>
              <a:t>3/31/23</a:t>
            </a:fld>
            <a:endParaRPr lang="en-US"/>
          </a:p>
        </p:txBody>
      </p:sp>
      <p:sp>
        <p:nvSpPr>
          <p:cNvPr id="5" name="Footer Placeholder 4">
            <a:extLst>
              <a:ext uri="{FF2B5EF4-FFF2-40B4-BE49-F238E27FC236}">
                <a16:creationId xmlns:a16="http://schemas.microsoft.com/office/drawing/2014/main" id="{3103A05B-D641-247D-CD37-25FFBB2EAA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F2640-CD53-1FF7-9C5E-89688792D20E}"/>
              </a:ext>
            </a:extLst>
          </p:cNvPr>
          <p:cNvSpPr>
            <a:spLocks noGrp="1"/>
          </p:cNvSpPr>
          <p:nvPr>
            <p:ph type="sldNum" sz="quarter" idx="12"/>
          </p:nvPr>
        </p:nvSpPr>
        <p:spPr/>
        <p:txBody>
          <a:bodyPr/>
          <a:lstStyle/>
          <a:p>
            <a:fld id="{93EE1CDA-4B0A-6545-A6DB-EC6ECAB4C114}" type="slidenum">
              <a:rPr lang="en-US" smtClean="0"/>
              <a:t>‹#›</a:t>
            </a:fld>
            <a:endParaRPr lang="en-US"/>
          </a:p>
        </p:txBody>
      </p:sp>
    </p:spTree>
    <p:extLst>
      <p:ext uri="{BB962C8B-B14F-4D97-AF65-F5344CB8AC3E}">
        <p14:creationId xmlns:p14="http://schemas.microsoft.com/office/powerpoint/2010/main" val="145543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8A816-E965-93F8-8C6E-21641EA029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AB8045-4280-2334-B937-ED8DDF9C23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DABEDF-036C-1CFA-3639-38CB4BF75576}"/>
              </a:ext>
            </a:extLst>
          </p:cNvPr>
          <p:cNvSpPr>
            <a:spLocks noGrp="1"/>
          </p:cNvSpPr>
          <p:nvPr>
            <p:ph type="dt" sz="half" idx="10"/>
          </p:nvPr>
        </p:nvSpPr>
        <p:spPr/>
        <p:txBody>
          <a:bodyPr/>
          <a:lstStyle/>
          <a:p>
            <a:fld id="{7F6852DF-6ABB-6142-84D9-796765BBB141}" type="datetimeFigureOut">
              <a:rPr lang="en-US" smtClean="0"/>
              <a:t>3/31/23</a:t>
            </a:fld>
            <a:endParaRPr lang="en-US"/>
          </a:p>
        </p:txBody>
      </p:sp>
      <p:sp>
        <p:nvSpPr>
          <p:cNvPr id="5" name="Footer Placeholder 4">
            <a:extLst>
              <a:ext uri="{FF2B5EF4-FFF2-40B4-BE49-F238E27FC236}">
                <a16:creationId xmlns:a16="http://schemas.microsoft.com/office/drawing/2014/main" id="{926CF98B-C76E-6872-8C52-450D78D0D3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D1C5B-9040-9DAD-A27D-9454DCC1B212}"/>
              </a:ext>
            </a:extLst>
          </p:cNvPr>
          <p:cNvSpPr>
            <a:spLocks noGrp="1"/>
          </p:cNvSpPr>
          <p:nvPr>
            <p:ph type="sldNum" sz="quarter" idx="12"/>
          </p:nvPr>
        </p:nvSpPr>
        <p:spPr/>
        <p:txBody>
          <a:bodyPr/>
          <a:lstStyle/>
          <a:p>
            <a:fld id="{93EE1CDA-4B0A-6545-A6DB-EC6ECAB4C114}" type="slidenum">
              <a:rPr lang="en-US" smtClean="0"/>
              <a:t>‹#›</a:t>
            </a:fld>
            <a:endParaRPr lang="en-US"/>
          </a:p>
        </p:txBody>
      </p:sp>
    </p:spTree>
    <p:extLst>
      <p:ext uri="{BB962C8B-B14F-4D97-AF65-F5344CB8AC3E}">
        <p14:creationId xmlns:p14="http://schemas.microsoft.com/office/powerpoint/2010/main" val="195961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4C4F70-2110-E7E9-8673-9952833F1E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3A7D2D-F47E-4D12-516A-0B2D312859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8AA54-4761-CB3E-0DB2-47551977216E}"/>
              </a:ext>
            </a:extLst>
          </p:cNvPr>
          <p:cNvSpPr>
            <a:spLocks noGrp="1"/>
          </p:cNvSpPr>
          <p:nvPr>
            <p:ph type="dt" sz="half" idx="10"/>
          </p:nvPr>
        </p:nvSpPr>
        <p:spPr/>
        <p:txBody>
          <a:bodyPr/>
          <a:lstStyle/>
          <a:p>
            <a:fld id="{7F6852DF-6ABB-6142-84D9-796765BBB141}" type="datetimeFigureOut">
              <a:rPr lang="en-US" smtClean="0"/>
              <a:t>3/31/23</a:t>
            </a:fld>
            <a:endParaRPr lang="en-US"/>
          </a:p>
        </p:txBody>
      </p:sp>
      <p:sp>
        <p:nvSpPr>
          <p:cNvPr id="5" name="Footer Placeholder 4">
            <a:extLst>
              <a:ext uri="{FF2B5EF4-FFF2-40B4-BE49-F238E27FC236}">
                <a16:creationId xmlns:a16="http://schemas.microsoft.com/office/drawing/2014/main" id="{38A23245-61A0-AE55-7758-D9BB8A202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848FF-81C0-FC03-97F3-60CBFA53ECA7}"/>
              </a:ext>
            </a:extLst>
          </p:cNvPr>
          <p:cNvSpPr>
            <a:spLocks noGrp="1"/>
          </p:cNvSpPr>
          <p:nvPr>
            <p:ph type="sldNum" sz="quarter" idx="12"/>
          </p:nvPr>
        </p:nvSpPr>
        <p:spPr/>
        <p:txBody>
          <a:bodyPr/>
          <a:lstStyle/>
          <a:p>
            <a:fld id="{93EE1CDA-4B0A-6545-A6DB-EC6ECAB4C114}" type="slidenum">
              <a:rPr lang="en-US" smtClean="0"/>
              <a:t>‹#›</a:t>
            </a:fld>
            <a:endParaRPr lang="en-US"/>
          </a:p>
        </p:txBody>
      </p:sp>
    </p:spTree>
    <p:extLst>
      <p:ext uri="{BB962C8B-B14F-4D97-AF65-F5344CB8AC3E}">
        <p14:creationId xmlns:p14="http://schemas.microsoft.com/office/powerpoint/2010/main" val="72103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BA577-6973-E12E-B1F6-D91A2B364D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D075AC-98BD-FCDB-EAE7-51235AF2F8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CF775F-620F-6D7C-B2A1-739FB8F0737F}"/>
              </a:ext>
            </a:extLst>
          </p:cNvPr>
          <p:cNvSpPr>
            <a:spLocks noGrp="1"/>
          </p:cNvSpPr>
          <p:nvPr>
            <p:ph type="dt" sz="half" idx="10"/>
          </p:nvPr>
        </p:nvSpPr>
        <p:spPr/>
        <p:txBody>
          <a:bodyPr/>
          <a:lstStyle/>
          <a:p>
            <a:fld id="{7F6852DF-6ABB-6142-84D9-796765BBB141}" type="datetimeFigureOut">
              <a:rPr lang="en-US" smtClean="0"/>
              <a:t>3/31/23</a:t>
            </a:fld>
            <a:endParaRPr lang="en-US"/>
          </a:p>
        </p:txBody>
      </p:sp>
      <p:sp>
        <p:nvSpPr>
          <p:cNvPr id="5" name="Footer Placeholder 4">
            <a:extLst>
              <a:ext uri="{FF2B5EF4-FFF2-40B4-BE49-F238E27FC236}">
                <a16:creationId xmlns:a16="http://schemas.microsoft.com/office/drawing/2014/main" id="{3DDFE02A-A6C2-D870-D680-D17D3612D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BBC7AA-9E21-E525-6837-F6CE57513C57}"/>
              </a:ext>
            </a:extLst>
          </p:cNvPr>
          <p:cNvSpPr>
            <a:spLocks noGrp="1"/>
          </p:cNvSpPr>
          <p:nvPr>
            <p:ph type="sldNum" sz="quarter" idx="12"/>
          </p:nvPr>
        </p:nvSpPr>
        <p:spPr/>
        <p:txBody>
          <a:bodyPr/>
          <a:lstStyle/>
          <a:p>
            <a:fld id="{93EE1CDA-4B0A-6545-A6DB-EC6ECAB4C114}" type="slidenum">
              <a:rPr lang="en-US" smtClean="0"/>
              <a:t>‹#›</a:t>
            </a:fld>
            <a:endParaRPr lang="en-US"/>
          </a:p>
        </p:txBody>
      </p:sp>
    </p:spTree>
    <p:extLst>
      <p:ext uri="{BB962C8B-B14F-4D97-AF65-F5344CB8AC3E}">
        <p14:creationId xmlns:p14="http://schemas.microsoft.com/office/powerpoint/2010/main" val="1181027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C1F97-1030-55D2-3DFF-5DF36D6149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1754DD-4954-0BD1-45B7-1BAC74FF3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5EB128-8581-40A8-C586-386FB7C47DDC}"/>
              </a:ext>
            </a:extLst>
          </p:cNvPr>
          <p:cNvSpPr>
            <a:spLocks noGrp="1"/>
          </p:cNvSpPr>
          <p:nvPr>
            <p:ph type="dt" sz="half" idx="10"/>
          </p:nvPr>
        </p:nvSpPr>
        <p:spPr/>
        <p:txBody>
          <a:bodyPr/>
          <a:lstStyle/>
          <a:p>
            <a:fld id="{7F6852DF-6ABB-6142-84D9-796765BBB141}" type="datetimeFigureOut">
              <a:rPr lang="en-US" smtClean="0"/>
              <a:t>3/31/23</a:t>
            </a:fld>
            <a:endParaRPr lang="en-US"/>
          </a:p>
        </p:txBody>
      </p:sp>
      <p:sp>
        <p:nvSpPr>
          <p:cNvPr id="5" name="Footer Placeholder 4">
            <a:extLst>
              <a:ext uri="{FF2B5EF4-FFF2-40B4-BE49-F238E27FC236}">
                <a16:creationId xmlns:a16="http://schemas.microsoft.com/office/drawing/2014/main" id="{ACD04C76-C085-3C36-4BF6-EE90AAC9A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35FC3-BECE-30B1-0CAD-7AB34DFAF679}"/>
              </a:ext>
            </a:extLst>
          </p:cNvPr>
          <p:cNvSpPr>
            <a:spLocks noGrp="1"/>
          </p:cNvSpPr>
          <p:nvPr>
            <p:ph type="sldNum" sz="quarter" idx="12"/>
          </p:nvPr>
        </p:nvSpPr>
        <p:spPr/>
        <p:txBody>
          <a:bodyPr/>
          <a:lstStyle/>
          <a:p>
            <a:fld id="{93EE1CDA-4B0A-6545-A6DB-EC6ECAB4C114}" type="slidenum">
              <a:rPr lang="en-US" smtClean="0"/>
              <a:t>‹#›</a:t>
            </a:fld>
            <a:endParaRPr lang="en-US"/>
          </a:p>
        </p:txBody>
      </p:sp>
    </p:spTree>
    <p:extLst>
      <p:ext uri="{BB962C8B-B14F-4D97-AF65-F5344CB8AC3E}">
        <p14:creationId xmlns:p14="http://schemas.microsoft.com/office/powerpoint/2010/main" val="1034621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84B0-2474-0482-4E37-FD73999A9D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8DEFD0-CEF4-56A1-B596-D547FA67C6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3BAA2F-C481-0B1C-186E-F186907404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C0FFB6-ED18-DD03-0599-DDA414F0EC2C}"/>
              </a:ext>
            </a:extLst>
          </p:cNvPr>
          <p:cNvSpPr>
            <a:spLocks noGrp="1"/>
          </p:cNvSpPr>
          <p:nvPr>
            <p:ph type="dt" sz="half" idx="10"/>
          </p:nvPr>
        </p:nvSpPr>
        <p:spPr/>
        <p:txBody>
          <a:bodyPr/>
          <a:lstStyle/>
          <a:p>
            <a:fld id="{7F6852DF-6ABB-6142-84D9-796765BBB141}" type="datetimeFigureOut">
              <a:rPr lang="en-US" smtClean="0"/>
              <a:t>3/31/23</a:t>
            </a:fld>
            <a:endParaRPr lang="en-US"/>
          </a:p>
        </p:txBody>
      </p:sp>
      <p:sp>
        <p:nvSpPr>
          <p:cNvPr id="6" name="Footer Placeholder 5">
            <a:extLst>
              <a:ext uri="{FF2B5EF4-FFF2-40B4-BE49-F238E27FC236}">
                <a16:creationId xmlns:a16="http://schemas.microsoft.com/office/drawing/2014/main" id="{5A329109-61A4-0DC1-3436-4D1CAA5984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231B3-E946-3151-BF69-0A42075F000C}"/>
              </a:ext>
            </a:extLst>
          </p:cNvPr>
          <p:cNvSpPr>
            <a:spLocks noGrp="1"/>
          </p:cNvSpPr>
          <p:nvPr>
            <p:ph type="sldNum" sz="quarter" idx="12"/>
          </p:nvPr>
        </p:nvSpPr>
        <p:spPr/>
        <p:txBody>
          <a:bodyPr/>
          <a:lstStyle/>
          <a:p>
            <a:fld id="{93EE1CDA-4B0A-6545-A6DB-EC6ECAB4C114}" type="slidenum">
              <a:rPr lang="en-US" smtClean="0"/>
              <a:t>‹#›</a:t>
            </a:fld>
            <a:endParaRPr lang="en-US"/>
          </a:p>
        </p:txBody>
      </p:sp>
    </p:spTree>
    <p:extLst>
      <p:ext uri="{BB962C8B-B14F-4D97-AF65-F5344CB8AC3E}">
        <p14:creationId xmlns:p14="http://schemas.microsoft.com/office/powerpoint/2010/main" val="3308688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1B7E-50E4-8C2B-7228-81EDB295A2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66C1C7-91DF-CB1B-242D-D632611D59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F9FFBA-C638-1207-8D05-7782A60730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A7CF68-6A78-5F21-A3B6-4F2CE2A4B2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76AA78-8718-5ADB-3B65-EC94DD5C09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1C7AF2-6CF9-4B27-1337-7673BB7A37D4}"/>
              </a:ext>
            </a:extLst>
          </p:cNvPr>
          <p:cNvSpPr>
            <a:spLocks noGrp="1"/>
          </p:cNvSpPr>
          <p:nvPr>
            <p:ph type="dt" sz="half" idx="10"/>
          </p:nvPr>
        </p:nvSpPr>
        <p:spPr/>
        <p:txBody>
          <a:bodyPr/>
          <a:lstStyle/>
          <a:p>
            <a:fld id="{7F6852DF-6ABB-6142-84D9-796765BBB141}" type="datetimeFigureOut">
              <a:rPr lang="en-US" smtClean="0"/>
              <a:t>3/31/23</a:t>
            </a:fld>
            <a:endParaRPr lang="en-US"/>
          </a:p>
        </p:txBody>
      </p:sp>
      <p:sp>
        <p:nvSpPr>
          <p:cNvPr id="8" name="Footer Placeholder 7">
            <a:extLst>
              <a:ext uri="{FF2B5EF4-FFF2-40B4-BE49-F238E27FC236}">
                <a16:creationId xmlns:a16="http://schemas.microsoft.com/office/drawing/2014/main" id="{EDA7FD0A-C0CF-F2E0-6340-C7AFFD4C43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CC76CD-3710-15C3-9B81-A26CD77AD8AA}"/>
              </a:ext>
            </a:extLst>
          </p:cNvPr>
          <p:cNvSpPr>
            <a:spLocks noGrp="1"/>
          </p:cNvSpPr>
          <p:nvPr>
            <p:ph type="sldNum" sz="quarter" idx="12"/>
          </p:nvPr>
        </p:nvSpPr>
        <p:spPr/>
        <p:txBody>
          <a:bodyPr/>
          <a:lstStyle/>
          <a:p>
            <a:fld id="{93EE1CDA-4B0A-6545-A6DB-EC6ECAB4C114}" type="slidenum">
              <a:rPr lang="en-US" smtClean="0"/>
              <a:t>‹#›</a:t>
            </a:fld>
            <a:endParaRPr lang="en-US"/>
          </a:p>
        </p:txBody>
      </p:sp>
    </p:spTree>
    <p:extLst>
      <p:ext uri="{BB962C8B-B14F-4D97-AF65-F5344CB8AC3E}">
        <p14:creationId xmlns:p14="http://schemas.microsoft.com/office/powerpoint/2010/main" val="106937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5E860-94D9-18F7-4939-81CC513204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83817C-21CB-F6DB-9702-7DBB2D5959E2}"/>
              </a:ext>
            </a:extLst>
          </p:cNvPr>
          <p:cNvSpPr>
            <a:spLocks noGrp="1"/>
          </p:cNvSpPr>
          <p:nvPr>
            <p:ph type="dt" sz="half" idx="10"/>
          </p:nvPr>
        </p:nvSpPr>
        <p:spPr/>
        <p:txBody>
          <a:bodyPr/>
          <a:lstStyle/>
          <a:p>
            <a:fld id="{7F6852DF-6ABB-6142-84D9-796765BBB141}" type="datetimeFigureOut">
              <a:rPr lang="en-US" smtClean="0"/>
              <a:t>3/31/23</a:t>
            </a:fld>
            <a:endParaRPr lang="en-US"/>
          </a:p>
        </p:txBody>
      </p:sp>
      <p:sp>
        <p:nvSpPr>
          <p:cNvPr id="4" name="Footer Placeholder 3">
            <a:extLst>
              <a:ext uri="{FF2B5EF4-FFF2-40B4-BE49-F238E27FC236}">
                <a16:creationId xmlns:a16="http://schemas.microsoft.com/office/drawing/2014/main" id="{D92EF4B9-3FD8-558B-AB85-E55804E0B3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F1451F-95A8-C39B-BC62-A62A38C80D2C}"/>
              </a:ext>
            </a:extLst>
          </p:cNvPr>
          <p:cNvSpPr>
            <a:spLocks noGrp="1"/>
          </p:cNvSpPr>
          <p:nvPr>
            <p:ph type="sldNum" sz="quarter" idx="12"/>
          </p:nvPr>
        </p:nvSpPr>
        <p:spPr/>
        <p:txBody>
          <a:bodyPr/>
          <a:lstStyle/>
          <a:p>
            <a:fld id="{93EE1CDA-4B0A-6545-A6DB-EC6ECAB4C114}" type="slidenum">
              <a:rPr lang="en-US" smtClean="0"/>
              <a:t>‹#›</a:t>
            </a:fld>
            <a:endParaRPr lang="en-US"/>
          </a:p>
        </p:txBody>
      </p:sp>
    </p:spTree>
    <p:extLst>
      <p:ext uri="{BB962C8B-B14F-4D97-AF65-F5344CB8AC3E}">
        <p14:creationId xmlns:p14="http://schemas.microsoft.com/office/powerpoint/2010/main" val="111651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4BC739-E7A7-1AD8-9FEC-9E95392B3355}"/>
              </a:ext>
            </a:extLst>
          </p:cNvPr>
          <p:cNvSpPr>
            <a:spLocks noGrp="1"/>
          </p:cNvSpPr>
          <p:nvPr>
            <p:ph type="dt" sz="half" idx="10"/>
          </p:nvPr>
        </p:nvSpPr>
        <p:spPr/>
        <p:txBody>
          <a:bodyPr/>
          <a:lstStyle/>
          <a:p>
            <a:fld id="{7F6852DF-6ABB-6142-84D9-796765BBB141}" type="datetimeFigureOut">
              <a:rPr lang="en-US" smtClean="0"/>
              <a:t>3/31/23</a:t>
            </a:fld>
            <a:endParaRPr lang="en-US"/>
          </a:p>
        </p:txBody>
      </p:sp>
      <p:sp>
        <p:nvSpPr>
          <p:cNvPr id="3" name="Footer Placeholder 2">
            <a:extLst>
              <a:ext uri="{FF2B5EF4-FFF2-40B4-BE49-F238E27FC236}">
                <a16:creationId xmlns:a16="http://schemas.microsoft.com/office/drawing/2014/main" id="{ABA6D401-A754-5512-8E9B-D3B276D987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209793-DBF4-9D4A-80D9-C96636ED1775}"/>
              </a:ext>
            </a:extLst>
          </p:cNvPr>
          <p:cNvSpPr>
            <a:spLocks noGrp="1"/>
          </p:cNvSpPr>
          <p:nvPr>
            <p:ph type="sldNum" sz="quarter" idx="12"/>
          </p:nvPr>
        </p:nvSpPr>
        <p:spPr/>
        <p:txBody>
          <a:bodyPr/>
          <a:lstStyle/>
          <a:p>
            <a:fld id="{93EE1CDA-4B0A-6545-A6DB-EC6ECAB4C114}" type="slidenum">
              <a:rPr lang="en-US" smtClean="0"/>
              <a:t>‹#›</a:t>
            </a:fld>
            <a:endParaRPr lang="en-US"/>
          </a:p>
        </p:txBody>
      </p:sp>
    </p:spTree>
    <p:extLst>
      <p:ext uri="{BB962C8B-B14F-4D97-AF65-F5344CB8AC3E}">
        <p14:creationId xmlns:p14="http://schemas.microsoft.com/office/powerpoint/2010/main" val="189600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5516A-A46A-6BAC-F445-801EFD0193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B2C3D1-057B-A8D8-7D70-F3038BB53D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8D2C52-774A-607E-5647-6D55F2517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1B4633-511A-AE83-6E08-6F3217E861CB}"/>
              </a:ext>
            </a:extLst>
          </p:cNvPr>
          <p:cNvSpPr>
            <a:spLocks noGrp="1"/>
          </p:cNvSpPr>
          <p:nvPr>
            <p:ph type="dt" sz="half" idx="10"/>
          </p:nvPr>
        </p:nvSpPr>
        <p:spPr/>
        <p:txBody>
          <a:bodyPr/>
          <a:lstStyle/>
          <a:p>
            <a:fld id="{7F6852DF-6ABB-6142-84D9-796765BBB141}" type="datetimeFigureOut">
              <a:rPr lang="en-US" smtClean="0"/>
              <a:t>3/31/23</a:t>
            </a:fld>
            <a:endParaRPr lang="en-US"/>
          </a:p>
        </p:txBody>
      </p:sp>
      <p:sp>
        <p:nvSpPr>
          <p:cNvPr id="6" name="Footer Placeholder 5">
            <a:extLst>
              <a:ext uri="{FF2B5EF4-FFF2-40B4-BE49-F238E27FC236}">
                <a16:creationId xmlns:a16="http://schemas.microsoft.com/office/drawing/2014/main" id="{3112B5CC-7070-B0BB-E9CA-D79A3CE429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62C1CB-AA3A-CFDB-1084-D57F4DEE4F9F}"/>
              </a:ext>
            </a:extLst>
          </p:cNvPr>
          <p:cNvSpPr>
            <a:spLocks noGrp="1"/>
          </p:cNvSpPr>
          <p:nvPr>
            <p:ph type="sldNum" sz="quarter" idx="12"/>
          </p:nvPr>
        </p:nvSpPr>
        <p:spPr/>
        <p:txBody>
          <a:bodyPr/>
          <a:lstStyle/>
          <a:p>
            <a:fld id="{93EE1CDA-4B0A-6545-A6DB-EC6ECAB4C114}" type="slidenum">
              <a:rPr lang="en-US" smtClean="0"/>
              <a:t>‹#›</a:t>
            </a:fld>
            <a:endParaRPr lang="en-US"/>
          </a:p>
        </p:txBody>
      </p:sp>
    </p:spTree>
    <p:extLst>
      <p:ext uri="{BB962C8B-B14F-4D97-AF65-F5344CB8AC3E}">
        <p14:creationId xmlns:p14="http://schemas.microsoft.com/office/powerpoint/2010/main" val="379527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4F9A-44AD-06BB-62FA-CD303C51EC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E0B5DC-90E1-3C3F-968E-E808A57B39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880E38-48B0-88B3-59F5-BDF888ACD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E6916E-E653-AD2A-2900-EAF6C44D63B0}"/>
              </a:ext>
            </a:extLst>
          </p:cNvPr>
          <p:cNvSpPr>
            <a:spLocks noGrp="1"/>
          </p:cNvSpPr>
          <p:nvPr>
            <p:ph type="dt" sz="half" idx="10"/>
          </p:nvPr>
        </p:nvSpPr>
        <p:spPr/>
        <p:txBody>
          <a:bodyPr/>
          <a:lstStyle/>
          <a:p>
            <a:fld id="{7F6852DF-6ABB-6142-84D9-796765BBB141}" type="datetimeFigureOut">
              <a:rPr lang="en-US" smtClean="0"/>
              <a:t>3/31/23</a:t>
            </a:fld>
            <a:endParaRPr lang="en-US"/>
          </a:p>
        </p:txBody>
      </p:sp>
      <p:sp>
        <p:nvSpPr>
          <p:cNvPr id="6" name="Footer Placeholder 5">
            <a:extLst>
              <a:ext uri="{FF2B5EF4-FFF2-40B4-BE49-F238E27FC236}">
                <a16:creationId xmlns:a16="http://schemas.microsoft.com/office/drawing/2014/main" id="{C7DC3107-57BD-2BDD-A46F-5D70215E98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5F3F6B-BD0A-DAA4-29DE-C834B4A10371}"/>
              </a:ext>
            </a:extLst>
          </p:cNvPr>
          <p:cNvSpPr>
            <a:spLocks noGrp="1"/>
          </p:cNvSpPr>
          <p:nvPr>
            <p:ph type="sldNum" sz="quarter" idx="12"/>
          </p:nvPr>
        </p:nvSpPr>
        <p:spPr/>
        <p:txBody>
          <a:bodyPr/>
          <a:lstStyle/>
          <a:p>
            <a:fld id="{93EE1CDA-4B0A-6545-A6DB-EC6ECAB4C114}" type="slidenum">
              <a:rPr lang="en-US" smtClean="0"/>
              <a:t>‹#›</a:t>
            </a:fld>
            <a:endParaRPr lang="en-US"/>
          </a:p>
        </p:txBody>
      </p:sp>
    </p:spTree>
    <p:extLst>
      <p:ext uri="{BB962C8B-B14F-4D97-AF65-F5344CB8AC3E}">
        <p14:creationId xmlns:p14="http://schemas.microsoft.com/office/powerpoint/2010/main" val="85059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5FDC05-897B-5733-825C-75E212B190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2E2801-EE1C-458E-DE76-BC5A8FD622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469E6-07FB-8B63-C869-D1F761EB00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852DF-6ABB-6142-84D9-796765BBB141}" type="datetimeFigureOut">
              <a:rPr lang="en-US" smtClean="0"/>
              <a:t>3/31/23</a:t>
            </a:fld>
            <a:endParaRPr lang="en-US"/>
          </a:p>
        </p:txBody>
      </p:sp>
      <p:sp>
        <p:nvSpPr>
          <p:cNvPr id="5" name="Footer Placeholder 4">
            <a:extLst>
              <a:ext uri="{FF2B5EF4-FFF2-40B4-BE49-F238E27FC236}">
                <a16:creationId xmlns:a16="http://schemas.microsoft.com/office/drawing/2014/main" id="{E054ADBD-8C83-6D1D-48A2-43779AAC4B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A541BC-A05C-79B1-66E2-EAD3942470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E1CDA-4B0A-6545-A6DB-EC6ECAB4C114}" type="slidenum">
              <a:rPr lang="en-US" smtClean="0"/>
              <a:t>‹#›</a:t>
            </a:fld>
            <a:endParaRPr lang="en-US"/>
          </a:p>
        </p:txBody>
      </p:sp>
    </p:spTree>
    <p:extLst>
      <p:ext uri="{BB962C8B-B14F-4D97-AF65-F5344CB8AC3E}">
        <p14:creationId xmlns:p14="http://schemas.microsoft.com/office/powerpoint/2010/main" val="274851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9.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0.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1.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2.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3.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4.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5.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21.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22.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8.m4a"/><Relationship Id="rId1" Type="http://schemas.openxmlformats.org/officeDocument/2006/relationships/audio" Target="NULL" TargetMode="Externa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9.m4a"/><Relationship Id="rId1" Type="http://schemas.openxmlformats.org/officeDocument/2006/relationships/audio" Target="NULL" TargetMode="External"/><Relationship Id="rId5" Type="http://schemas.openxmlformats.org/officeDocument/2006/relationships/image" Target="../media/image2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0.m4a"/><Relationship Id="rId1" Type="http://schemas.openxmlformats.org/officeDocument/2006/relationships/audio" Target="NULL" TargetMode="Externa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5" Type="http://schemas.openxmlformats.org/officeDocument/2006/relationships/image" Target="../media/image25.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2.m4a"/><Relationship Id="rId1" Type="http://schemas.openxmlformats.org/officeDocument/2006/relationships/audio" Target="NULL" TargetMode="Externa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m4a"/><Relationship Id="rId1" Type="http://schemas.microsoft.com/office/2007/relationships/media" Target="../media/media23.m4a"/><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4.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5.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3.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6.m4a"/><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29.emf"/><Relationship Id="rId4"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7.m4a"/><Relationship Id="rId1" Type="http://schemas.openxmlformats.org/officeDocument/2006/relationships/audio" Target="NULL"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4.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microsoft.com/office/2007/relationships/media" Target="../media/media5.m4a"/><Relationship Id="rId1" Type="http://schemas.openxmlformats.org/officeDocument/2006/relationships/audio" Target="NULL"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6.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7.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8.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961F8-407A-56EA-DF44-D0DC58A53423}"/>
              </a:ext>
            </a:extLst>
          </p:cNvPr>
          <p:cNvSpPr>
            <a:spLocks noGrp="1"/>
          </p:cNvSpPr>
          <p:nvPr>
            <p:ph type="ctrTitle"/>
          </p:nvPr>
        </p:nvSpPr>
        <p:spPr>
          <a:xfrm>
            <a:off x="1524000" y="1122364"/>
            <a:ext cx="9144000" cy="1892300"/>
          </a:xfrm>
        </p:spPr>
        <p:txBody>
          <a:bodyPr>
            <a:normAutofit/>
          </a:bodyPr>
          <a:lstStyle/>
          <a:p>
            <a:r>
              <a:rPr lang="en-US" sz="7200" b="1" dirty="0">
                <a:latin typeface="Times" pitchFamily="2" charset="0"/>
              </a:rPr>
              <a:t>HAP 823: </a:t>
            </a:r>
            <a:r>
              <a:rPr lang="en-US" sz="7200" b="1" i="0" strike="noStrike" dirty="0">
                <a:effectLst/>
                <a:latin typeface="Times" pitchFamily="2" charset="0"/>
              </a:rPr>
              <a:t>Teach One</a:t>
            </a:r>
            <a:endParaRPr lang="en-US" sz="7200" b="1" dirty="0">
              <a:latin typeface="Times" pitchFamily="2" charset="0"/>
            </a:endParaRPr>
          </a:p>
        </p:txBody>
      </p:sp>
      <p:sp>
        <p:nvSpPr>
          <p:cNvPr id="3" name="Subtitle 2">
            <a:extLst>
              <a:ext uri="{FF2B5EF4-FFF2-40B4-BE49-F238E27FC236}">
                <a16:creationId xmlns:a16="http://schemas.microsoft.com/office/drawing/2014/main" id="{22D9671D-12E2-81B7-39D2-EEA9856C4F00}"/>
              </a:ext>
            </a:extLst>
          </p:cNvPr>
          <p:cNvSpPr>
            <a:spLocks noGrp="1"/>
          </p:cNvSpPr>
          <p:nvPr>
            <p:ph type="subTitle" idx="1"/>
          </p:nvPr>
        </p:nvSpPr>
        <p:spPr>
          <a:xfrm>
            <a:off x="1524000" y="3602038"/>
            <a:ext cx="3290888" cy="2698750"/>
          </a:xfrm>
        </p:spPr>
        <p:txBody>
          <a:bodyPr>
            <a:normAutofit/>
          </a:bodyPr>
          <a:lstStyle/>
          <a:p>
            <a:pPr algn="l" rtl="1"/>
            <a:r>
              <a:rPr lang="en-US" dirty="0">
                <a:effectLst/>
                <a:latin typeface="Times" pitchFamily="2" charset="0"/>
              </a:rPr>
              <a:t>Alanoud Alturki</a:t>
            </a:r>
          </a:p>
          <a:p>
            <a:pPr algn="l" rtl="1"/>
            <a:r>
              <a:rPr lang="en-US" dirty="0">
                <a:effectLst/>
                <a:latin typeface="Times" pitchFamily="2" charset="0"/>
              </a:rPr>
              <a:t>HAP 823</a:t>
            </a:r>
          </a:p>
          <a:p>
            <a:pPr algn="l" rtl="1"/>
            <a:r>
              <a:rPr lang="en-US" dirty="0">
                <a:effectLst/>
                <a:latin typeface="Times" pitchFamily="2" charset="0"/>
              </a:rPr>
              <a:t>Prof.</a:t>
            </a:r>
            <a:r>
              <a:rPr lang="en-US" b="0" i="0" dirty="0">
                <a:effectLst/>
                <a:latin typeface="Times" pitchFamily="2" charset="0"/>
              </a:rPr>
              <a:t> Farrokh Alemi </a:t>
            </a:r>
            <a:endParaRPr lang="en-US" dirty="0">
              <a:effectLst/>
              <a:latin typeface="Times" pitchFamily="2" charset="0"/>
            </a:endParaRPr>
          </a:p>
          <a:p>
            <a:pPr algn="l" rtl="1"/>
            <a:r>
              <a:rPr lang="en-US" dirty="0">
                <a:effectLst/>
                <a:latin typeface="Times" pitchFamily="2" charset="0"/>
              </a:rPr>
              <a:t>FEB 25, 2023</a:t>
            </a:r>
          </a:p>
          <a:p>
            <a:pPr algn="l" rtl="0"/>
            <a:br>
              <a:rPr lang="en-US" b="0" i="0" dirty="0">
                <a:solidFill>
                  <a:srgbClr val="000000"/>
                </a:solidFill>
                <a:effectLst/>
                <a:latin typeface="Times" pitchFamily="2" charset="0"/>
              </a:rPr>
            </a:br>
            <a:endParaRPr lang="en-US" b="0" i="0" dirty="0">
              <a:solidFill>
                <a:srgbClr val="000000"/>
              </a:solidFill>
              <a:effectLst/>
              <a:latin typeface="Times" pitchFamily="2" charset="0"/>
            </a:endParaRPr>
          </a:p>
          <a:p>
            <a:endParaRPr lang="en-US" dirty="0">
              <a:latin typeface="Times" pitchFamily="2" charset="0"/>
            </a:endParaRPr>
          </a:p>
        </p:txBody>
      </p:sp>
      <p:pic>
        <p:nvPicPr>
          <p:cNvPr id="4" name="Picture 3">
            <a:extLst>
              <a:ext uri="{FF2B5EF4-FFF2-40B4-BE49-F238E27FC236}">
                <a16:creationId xmlns:a16="http://schemas.microsoft.com/office/drawing/2014/main" id="{BAB7CB4E-85A3-C9EC-E167-B31460053F7A}"/>
              </a:ext>
            </a:extLst>
          </p:cNvPr>
          <p:cNvPicPr>
            <a:picLocks noChangeAspect="1"/>
          </p:cNvPicPr>
          <p:nvPr/>
        </p:nvPicPr>
        <p:blipFill>
          <a:blip r:embed="rId4"/>
          <a:stretch>
            <a:fillRect/>
          </a:stretch>
        </p:blipFill>
        <p:spPr>
          <a:xfrm>
            <a:off x="8073483" y="3842423"/>
            <a:ext cx="2876395" cy="2043754"/>
          </a:xfrm>
          <a:prstGeom prst="rect">
            <a:avLst/>
          </a:prstGeom>
        </p:spPr>
      </p:pic>
      <p:pic>
        <p:nvPicPr>
          <p:cNvPr id="6" name="Audio Recording Mar 30, 2023 at 1:55:01 PM">
            <a:hlinkClick r:id="" action="ppaction://media"/>
            <a:extLst>
              <a:ext uri="{FF2B5EF4-FFF2-40B4-BE49-F238E27FC236}">
                <a16:creationId xmlns:a16="http://schemas.microsoft.com/office/drawing/2014/main" id="{F453782F-99BD-5295-35F0-C58DDD4B1749}"/>
              </a:ext>
            </a:extLst>
          </p:cNvPr>
          <p:cNvPicPr>
            <a:picLocks noChangeAspect="1"/>
          </p:cNvPicPr>
          <p:nvPr>
            <a:audioFile r:link="rId1"/>
            <p:extLst>
              <p:ext uri="{DAA4B4D4-6D71-4841-9C94-3DE7FCFB9230}">
                <p14:media xmlns:p14="http://schemas.microsoft.com/office/powerpoint/2010/main" r:embed="rId2">
                  <p14:trim st="6459.8608" end="534.9734"/>
                </p14:media>
              </p:ext>
            </p:extLst>
          </p:nvPr>
        </p:nvPicPr>
        <p:blipFill>
          <a:blip r:embed="rId5"/>
          <a:stretch>
            <a:fillRect/>
          </a:stretch>
        </p:blipFill>
        <p:spPr>
          <a:xfrm>
            <a:off x="10949878" y="5886177"/>
            <a:ext cx="812800" cy="812800"/>
          </a:xfrm>
          <a:prstGeom prst="rect">
            <a:avLst/>
          </a:prstGeom>
        </p:spPr>
      </p:pic>
    </p:spTree>
    <p:extLst>
      <p:ext uri="{BB962C8B-B14F-4D97-AF65-F5344CB8AC3E}">
        <p14:creationId xmlns:p14="http://schemas.microsoft.com/office/powerpoint/2010/main" val="3887132308"/>
      </p:ext>
    </p:extLst>
  </p:cSld>
  <p:clrMapOvr>
    <a:masterClrMapping/>
  </p:clrMapOvr>
  <mc:AlternateContent xmlns:mc="http://schemas.openxmlformats.org/markup-compatibility/2006" xmlns:p14="http://schemas.microsoft.com/office/powerpoint/2010/main">
    <mc:Choice Requires="p14">
      <p:transition spd="slow" p14:dur="2000" advTm="4969"/>
    </mc:Choice>
    <mc:Fallback xmlns="">
      <p:transition spd="slow" advTm="49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1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3383A-BAE4-05CC-C49C-0542FB5BF85E}"/>
              </a:ext>
            </a:extLst>
          </p:cNvPr>
          <p:cNvSpPr>
            <a:spLocks noGrp="1"/>
          </p:cNvSpPr>
          <p:nvPr>
            <p:ph type="title"/>
          </p:nvPr>
        </p:nvSpPr>
        <p:spPr/>
        <p:txBody>
          <a:bodyPr/>
          <a:lstStyle/>
          <a:p>
            <a:r>
              <a:rPr lang="en-US" b="1" dirty="0">
                <a:latin typeface="Times" pitchFamily="2" charset="0"/>
              </a:rPr>
              <a:t>[‘</a:t>
            </a:r>
            <a:r>
              <a:rPr lang="en-US" b="1" dirty="0" err="1">
                <a:latin typeface="Times" pitchFamily="2" charset="0"/>
              </a:rPr>
              <a:t>TestResult</a:t>
            </a:r>
            <a:r>
              <a:rPr lang="en-US" b="1" dirty="0">
                <a:latin typeface="Times" pitchFamily="2" charset="0"/>
              </a:rPr>
              <a:t>’] &amp;[‘Gender’]</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44CE72BD-2006-FAF8-6A3E-1A0E498116DD}"/>
              </a:ext>
            </a:extLst>
          </p:cNvPr>
          <p:cNvPicPr>
            <a:picLocks noGrp="1" noChangeAspect="1"/>
          </p:cNvPicPr>
          <p:nvPr>
            <p:ph idx="1"/>
          </p:nvPr>
        </p:nvPicPr>
        <p:blipFill rotWithShape="1">
          <a:blip r:embed="rId4"/>
          <a:srcRect r="4259"/>
          <a:stretch/>
        </p:blipFill>
        <p:spPr>
          <a:xfrm>
            <a:off x="838200" y="1656937"/>
            <a:ext cx="10848585" cy="4351338"/>
          </a:xfrm>
        </p:spPr>
      </p:pic>
      <p:pic>
        <p:nvPicPr>
          <p:cNvPr id="6" name="Audio Recording Mar 31, 2023 at 1:40:43 AM">
            <a:hlinkClick r:id="" action="ppaction://media"/>
            <a:extLst>
              <a:ext uri="{FF2B5EF4-FFF2-40B4-BE49-F238E27FC236}">
                <a16:creationId xmlns:a16="http://schemas.microsoft.com/office/drawing/2014/main" id="{960B27BB-77DA-52EE-44A0-755CE96A523D}"/>
              </a:ext>
            </a:extLst>
          </p:cNvPr>
          <p:cNvPicPr>
            <a:picLocks noChangeAspect="1"/>
          </p:cNvPicPr>
          <p:nvPr>
            <a:audioFile r:link="rId1"/>
            <p:extLst>
              <p:ext uri="{DAA4B4D4-6D71-4841-9C94-3DE7FCFB9230}">
                <p14:media xmlns:p14="http://schemas.microsoft.com/office/powerpoint/2010/main" r:embed="rId2">
                  <p14:trim st="9526.2261" end="376.3727"/>
                  <p14:fade in="499.0346" out="394.6293"/>
                </p14:media>
              </p:ext>
            </p:extLst>
          </p:nvPr>
        </p:nvPicPr>
        <p:blipFill>
          <a:blip r:embed="rId5"/>
          <a:stretch>
            <a:fillRect/>
          </a:stretch>
        </p:blipFill>
        <p:spPr>
          <a:xfrm>
            <a:off x="10873985" y="6008275"/>
            <a:ext cx="812800" cy="812800"/>
          </a:xfrm>
          <a:prstGeom prst="rect">
            <a:avLst/>
          </a:prstGeom>
        </p:spPr>
      </p:pic>
    </p:spTree>
    <p:extLst>
      <p:ext uri="{BB962C8B-B14F-4D97-AF65-F5344CB8AC3E}">
        <p14:creationId xmlns:p14="http://schemas.microsoft.com/office/powerpoint/2010/main" val="195479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8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8072-FC56-2CA4-83EF-ED5468A06389}"/>
              </a:ext>
            </a:extLst>
          </p:cNvPr>
          <p:cNvSpPr>
            <a:spLocks noGrp="1"/>
          </p:cNvSpPr>
          <p:nvPr>
            <p:ph type="title"/>
          </p:nvPr>
        </p:nvSpPr>
        <p:spPr/>
        <p:txBody>
          <a:bodyPr/>
          <a:lstStyle/>
          <a:p>
            <a:r>
              <a:rPr lang="en-US" b="1" dirty="0">
                <a:latin typeface="Times" pitchFamily="2" charset="0"/>
              </a:rPr>
              <a:t>['First </a:t>
            </a:r>
            <a:r>
              <a:rPr lang="en-US" b="1" dirty="0" err="1">
                <a:latin typeface="Times" pitchFamily="2" charset="0"/>
              </a:rPr>
              <a:t>Symp</a:t>
            </a:r>
            <a:r>
              <a:rPr lang="en-US" b="1" dirty="0">
                <a:latin typeface="Times" pitchFamily="2" charset="0"/>
              </a:rPr>
              <a:t>']</a:t>
            </a:r>
          </a:p>
        </p:txBody>
      </p:sp>
      <p:pic>
        <p:nvPicPr>
          <p:cNvPr id="5" name="Content Placeholder 4" descr="Text&#10;&#10;Description automatically generated">
            <a:extLst>
              <a:ext uri="{FF2B5EF4-FFF2-40B4-BE49-F238E27FC236}">
                <a16:creationId xmlns:a16="http://schemas.microsoft.com/office/drawing/2014/main" id="{27A7BC68-BD81-A378-D725-4B49EFBC09BC}"/>
              </a:ext>
            </a:extLst>
          </p:cNvPr>
          <p:cNvPicPr>
            <a:picLocks noGrp="1" noChangeAspect="1"/>
          </p:cNvPicPr>
          <p:nvPr>
            <p:ph idx="1"/>
          </p:nvPr>
        </p:nvPicPr>
        <p:blipFill>
          <a:blip r:embed="rId4"/>
          <a:stretch>
            <a:fillRect/>
          </a:stretch>
        </p:blipFill>
        <p:spPr>
          <a:xfrm>
            <a:off x="838200" y="1544595"/>
            <a:ext cx="9984288" cy="4632368"/>
          </a:xfrm>
        </p:spPr>
      </p:pic>
      <p:pic>
        <p:nvPicPr>
          <p:cNvPr id="6" name="Audio Recording Mar 31, 2023 at 1:42:56 AM">
            <a:hlinkClick r:id="" action="ppaction://media"/>
            <a:extLst>
              <a:ext uri="{FF2B5EF4-FFF2-40B4-BE49-F238E27FC236}">
                <a16:creationId xmlns:a16="http://schemas.microsoft.com/office/drawing/2014/main" id="{337DE7F2-44EC-638E-BD51-6A3DC4CACB0A}"/>
              </a:ext>
            </a:extLst>
          </p:cNvPr>
          <p:cNvPicPr>
            <a:picLocks noChangeAspect="1"/>
          </p:cNvPicPr>
          <p:nvPr>
            <a:audioFile r:link="rId1"/>
            <p:extLst>
              <p:ext uri="{DAA4B4D4-6D71-4841-9C94-3DE7FCFB9230}">
                <p14:media xmlns:p14="http://schemas.microsoft.com/office/powerpoint/2010/main" r:embed="rId2">
                  <p14:trim end="521.0163"/>
                </p14:media>
              </p:ext>
            </p:extLst>
          </p:nvPr>
        </p:nvPicPr>
        <p:blipFill>
          <a:blip r:embed="rId5"/>
          <a:stretch>
            <a:fillRect/>
          </a:stretch>
        </p:blipFill>
        <p:spPr>
          <a:xfrm>
            <a:off x="10822488" y="5465805"/>
            <a:ext cx="812800" cy="812800"/>
          </a:xfrm>
          <a:prstGeom prst="rect">
            <a:avLst/>
          </a:prstGeom>
        </p:spPr>
      </p:pic>
    </p:spTree>
    <p:extLst>
      <p:ext uri="{BB962C8B-B14F-4D97-AF65-F5344CB8AC3E}">
        <p14:creationId xmlns:p14="http://schemas.microsoft.com/office/powerpoint/2010/main" val="396643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FD3C-62D6-F661-BA6F-151C6321DE88}"/>
              </a:ext>
            </a:extLst>
          </p:cNvPr>
          <p:cNvSpPr>
            <a:spLocks noGrp="1"/>
          </p:cNvSpPr>
          <p:nvPr>
            <p:ph type="title"/>
          </p:nvPr>
        </p:nvSpPr>
        <p:spPr/>
        <p:txBody>
          <a:bodyPr/>
          <a:lstStyle/>
          <a:p>
            <a:r>
              <a:rPr lang="en-US" b="1" dirty="0">
                <a:latin typeface="Times" pitchFamily="2" charset="0"/>
              </a:rPr>
              <a:t>['First </a:t>
            </a:r>
            <a:r>
              <a:rPr lang="en-US" b="1" dirty="0" err="1">
                <a:latin typeface="Times" pitchFamily="2" charset="0"/>
              </a:rPr>
              <a:t>Symp</a:t>
            </a:r>
            <a:r>
              <a:rPr lang="en-US" b="1" dirty="0">
                <a:latin typeface="Times" pitchFamily="2" charset="0"/>
              </a:rPr>
              <a:t>']</a:t>
            </a:r>
            <a:endParaRPr lang="en-US" dirty="0"/>
          </a:p>
        </p:txBody>
      </p:sp>
      <p:pic>
        <p:nvPicPr>
          <p:cNvPr id="5" name="Content Placeholder 4" descr="Text&#10;&#10;Description automatically generated">
            <a:extLst>
              <a:ext uri="{FF2B5EF4-FFF2-40B4-BE49-F238E27FC236}">
                <a16:creationId xmlns:a16="http://schemas.microsoft.com/office/drawing/2014/main" id="{79A3334A-1D38-0AFC-BAE9-3423DDD273CA}"/>
              </a:ext>
            </a:extLst>
          </p:cNvPr>
          <p:cNvPicPr>
            <a:picLocks noGrp="1" noChangeAspect="1"/>
          </p:cNvPicPr>
          <p:nvPr>
            <p:ph idx="1"/>
          </p:nvPr>
        </p:nvPicPr>
        <p:blipFill>
          <a:blip r:embed="rId2"/>
          <a:stretch>
            <a:fillRect/>
          </a:stretch>
        </p:blipFill>
        <p:spPr>
          <a:xfrm>
            <a:off x="755650" y="2079321"/>
            <a:ext cx="10350500" cy="3807912"/>
          </a:xfrm>
        </p:spPr>
      </p:pic>
    </p:spTree>
    <p:extLst>
      <p:ext uri="{BB962C8B-B14F-4D97-AF65-F5344CB8AC3E}">
        <p14:creationId xmlns:p14="http://schemas.microsoft.com/office/powerpoint/2010/main" val="3525322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1471-8C90-E0F9-BA20-827DA0878853}"/>
              </a:ext>
            </a:extLst>
          </p:cNvPr>
          <p:cNvSpPr>
            <a:spLocks noGrp="1"/>
          </p:cNvSpPr>
          <p:nvPr>
            <p:ph type="title"/>
          </p:nvPr>
        </p:nvSpPr>
        <p:spPr/>
        <p:txBody>
          <a:bodyPr/>
          <a:lstStyle/>
          <a:p>
            <a:r>
              <a:rPr lang="en-US" b="1" dirty="0">
                <a:latin typeface="Times" pitchFamily="2" charset="0"/>
              </a:rPr>
              <a:t>Check columns</a:t>
            </a:r>
          </a:p>
        </p:txBody>
      </p:sp>
      <p:pic>
        <p:nvPicPr>
          <p:cNvPr id="5" name="Content Placeholder 4" descr="Text, letter&#10;&#10;Description automatically generated">
            <a:extLst>
              <a:ext uri="{FF2B5EF4-FFF2-40B4-BE49-F238E27FC236}">
                <a16:creationId xmlns:a16="http://schemas.microsoft.com/office/drawing/2014/main" id="{57C5BF92-451B-B9E1-6EB4-C90B9F3FB922}"/>
              </a:ext>
            </a:extLst>
          </p:cNvPr>
          <p:cNvPicPr>
            <a:picLocks noGrp="1" noChangeAspect="1"/>
          </p:cNvPicPr>
          <p:nvPr>
            <p:ph idx="1"/>
          </p:nvPr>
        </p:nvPicPr>
        <p:blipFill>
          <a:blip r:embed="rId2"/>
          <a:stretch>
            <a:fillRect/>
          </a:stretch>
        </p:blipFill>
        <p:spPr>
          <a:xfrm>
            <a:off x="513568" y="1825625"/>
            <a:ext cx="10840232" cy="4351338"/>
          </a:xfrm>
        </p:spPr>
      </p:pic>
    </p:spTree>
    <p:extLst>
      <p:ext uri="{BB962C8B-B14F-4D97-AF65-F5344CB8AC3E}">
        <p14:creationId xmlns:p14="http://schemas.microsoft.com/office/powerpoint/2010/main" val="4160248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with medium confidence">
            <a:extLst>
              <a:ext uri="{FF2B5EF4-FFF2-40B4-BE49-F238E27FC236}">
                <a16:creationId xmlns:a16="http://schemas.microsoft.com/office/drawing/2014/main" id="{43DE6959-366A-3671-16B7-D2E516506E10}"/>
              </a:ext>
            </a:extLst>
          </p:cNvPr>
          <p:cNvPicPr>
            <a:picLocks noGrp="1" noChangeAspect="1"/>
          </p:cNvPicPr>
          <p:nvPr>
            <p:ph idx="1"/>
          </p:nvPr>
        </p:nvPicPr>
        <p:blipFill>
          <a:blip r:embed="rId4"/>
          <a:stretch>
            <a:fillRect/>
          </a:stretch>
        </p:blipFill>
        <p:spPr>
          <a:xfrm>
            <a:off x="334207" y="556054"/>
            <a:ext cx="11127107" cy="5620909"/>
          </a:xfrm>
        </p:spPr>
      </p:pic>
      <p:pic>
        <p:nvPicPr>
          <p:cNvPr id="6" name="Audio Recording Mar 31, 2023 at 1:44:22 AM">
            <a:hlinkClick r:id="" action="ppaction://media"/>
            <a:extLst>
              <a:ext uri="{FF2B5EF4-FFF2-40B4-BE49-F238E27FC236}">
                <a16:creationId xmlns:a16="http://schemas.microsoft.com/office/drawing/2014/main" id="{F509D474-A977-0B91-138B-7CA6730A705C}"/>
              </a:ext>
            </a:extLst>
          </p:cNvPr>
          <p:cNvPicPr>
            <a:picLocks noChangeAspect="1"/>
          </p:cNvPicPr>
          <p:nvPr>
            <a:audioFile r:link="rId1"/>
            <p:extLst>
              <p:ext uri="{DAA4B4D4-6D71-4841-9C94-3DE7FCFB9230}">
                <p14:media xmlns:p14="http://schemas.microsoft.com/office/powerpoint/2010/main" r:embed="rId2">
                  <p14:trim st="8298.1349" end="564.1451"/>
                  <p14:fade in="777.5921" out="368.5352"/>
                </p14:media>
              </p:ext>
            </p:extLst>
          </p:nvPr>
        </p:nvPicPr>
        <p:blipFill>
          <a:blip r:embed="rId5"/>
          <a:stretch>
            <a:fillRect/>
          </a:stretch>
        </p:blipFill>
        <p:spPr>
          <a:xfrm>
            <a:off x="11044993" y="5770563"/>
            <a:ext cx="812800" cy="812800"/>
          </a:xfrm>
          <a:prstGeom prst="rect">
            <a:avLst/>
          </a:prstGeom>
        </p:spPr>
      </p:pic>
    </p:spTree>
    <p:extLst>
      <p:ext uri="{BB962C8B-B14F-4D97-AF65-F5344CB8AC3E}">
        <p14:creationId xmlns:p14="http://schemas.microsoft.com/office/powerpoint/2010/main" val="12612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6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Text&#10;&#10;Description automatically generated">
            <a:extLst>
              <a:ext uri="{FF2B5EF4-FFF2-40B4-BE49-F238E27FC236}">
                <a16:creationId xmlns:a16="http://schemas.microsoft.com/office/drawing/2014/main" id="{44C67573-BE89-8A0F-3507-D57B4900B8D0}"/>
              </a:ext>
            </a:extLst>
          </p:cNvPr>
          <p:cNvPicPr>
            <a:picLocks noGrp="1" noChangeAspect="1"/>
          </p:cNvPicPr>
          <p:nvPr>
            <p:ph idx="1"/>
          </p:nvPr>
        </p:nvPicPr>
        <p:blipFill rotWithShape="1">
          <a:blip r:embed="rId2"/>
          <a:srcRect r="4811"/>
          <a:stretch/>
        </p:blipFill>
        <p:spPr>
          <a:xfrm>
            <a:off x="396604" y="322500"/>
            <a:ext cx="11398792" cy="6203560"/>
          </a:xfrm>
        </p:spPr>
      </p:pic>
    </p:spTree>
    <p:extLst>
      <p:ext uri="{BB962C8B-B14F-4D97-AF65-F5344CB8AC3E}">
        <p14:creationId xmlns:p14="http://schemas.microsoft.com/office/powerpoint/2010/main" val="1874475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graphical user interface&#10;&#10;Description automatically generated">
            <a:extLst>
              <a:ext uri="{FF2B5EF4-FFF2-40B4-BE49-F238E27FC236}">
                <a16:creationId xmlns:a16="http://schemas.microsoft.com/office/drawing/2014/main" id="{309323F1-20A6-CC6A-5D58-ACBB18172F43}"/>
              </a:ext>
            </a:extLst>
          </p:cNvPr>
          <p:cNvPicPr>
            <a:picLocks noGrp="1" noChangeAspect="1"/>
          </p:cNvPicPr>
          <p:nvPr>
            <p:ph idx="1"/>
          </p:nvPr>
        </p:nvPicPr>
        <p:blipFill>
          <a:blip r:embed="rId4"/>
          <a:stretch>
            <a:fillRect/>
          </a:stretch>
        </p:blipFill>
        <p:spPr>
          <a:xfrm>
            <a:off x="563670" y="300625"/>
            <a:ext cx="10790129" cy="6350696"/>
          </a:xfrm>
        </p:spPr>
      </p:pic>
      <p:pic>
        <p:nvPicPr>
          <p:cNvPr id="6" name="Audio Recording Mar 31, 2023 at 1:46:20 AM">
            <a:hlinkClick r:id="" action="ppaction://media"/>
            <a:extLst>
              <a:ext uri="{FF2B5EF4-FFF2-40B4-BE49-F238E27FC236}">
                <a16:creationId xmlns:a16="http://schemas.microsoft.com/office/drawing/2014/main" id="{0A7ECC7E-C5D4-8D08-4F0B-50CDA72F2A67}"/>
              </a:ext>
            </a:extLst>
          </p:cNvPr>
          <p:cNvPicPr>
            <a:picLocks noChangeAspect="1"/>
          </p:cNvPicPr>
          <p:nvPr>
            <a:audioFile r:link="rId1"/>
            <p:extLst>
              <p:ext uri="{DAA4B4D4-6D71-4841-9C94-3DE7FCFB9230}">
                <p14:media xmlns:p14="http://schemas.microsoft.com/office/powerpoint/2010/main" r:embed="rId2">
                  <p14:trim st="120.1414" end="873.3961"/>
                </p14:media>
              </p:ext>
            </p:extLst>
          </p:nvPr>
        </p:nvPicPr>
        <p:blipFill>
          <a:blip r:embed="rId5"/>
          <a:stretch>
            <a:fillRect/>
          </a:stretch>
        </p:blipFill>
        <p:spPr>
          <a:xfrm>
            <a:off x="10815530" y="5744575"/>
            <a:ext cx="812800" cy="812800"/>
          </a:xfrm>
          <a:prstGeom prst="rect">
            <a:avLst/>
          </a:prstGeom>
        </p:spPr>
      </p:pic>
    </p:spTree>
    <p:extLst>
      <p:ext uri="{BB962C8B-B14F-4D97-AF65-F5344CB8AC3E}">
        <p14:creationId xmlns:p14="http://schemas.microsoft.com/office/powerpoint/2010/main" val="223623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9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9E9E-9443-BF7A-3A31-40E2E55F998A}"/>
              </a:ext>
            </a:extLst>
          </p:cNvPr>
          <p:cNvSpPr>
            <a:spLocks noGrp="1"/>
          </p:cNvSpPr>
          <p:nvPr>
            <p:ph type="title"/>
          </p:nvPr>
        </p:nvSpPr>
        <p:spPr/>
        <p:txBody>
          <a:bodyPr/>
          <a:lstStyle/>
          <a:p>
            <a:r>
              <a:rPr lang="en-US" b="1" dirty="0">
                <a:latin typeface="Times" pitchFamily="2" charset="0"/>
              </a:rPr>
              <a:t>Data Ready to Use for Question 1</a:t>
            </a:r>
          </a:p>
        </p:txBody>
      </p:sp>
      <p:pic>
        <p:nvPicPr>
          <p:cNvPr id="9" name="Content Placeholder 8" descr="Text&#10;&#10;Description automatically generated">
            <a:extLst>
              <a:ext uri="{FF2B5EF4-FFF2-40B4-BE49-F238E27FC236}">
                <a16:creationId xmlns:a16="http://schemas.microsoft.com/office/drawing/2014/main" id="{757E8EE7-585A-2694-6C47-08698A8B3C94}"/>
              </a:ext>
            </a:extLst>
          </p:cNvPr>
          <p:cNvPicPr>
            <a:picLocks noGrp="1" noChangeAspect="1"/>
          </p:cNvPicPr>
          <p:nvPr>
            <p:ph idx="1"/>
          </p:nvPr>
        </p:nvPicPr>
        <p:blipFill>
          <a:blip r:embed="rId4"/>
          <a:stretch>
            <a:fillRect/>
          </a:stretch>
        </p:blipFill>
        <p:spPr>
          <a:xfrm>
            <a:off x="701458" y="1825625"/>
            <a:ext cx="10652342" cy="4351338"/>
          </a:xfrm>
        </p:spPr>
      </p:pic>
      <p:pic>
        <p:nvPicPr>
          <p:cNvPr id="10" name="Audio Recording Mar 31, 2023 at 1:47:38 AM">
            <a:hlinkClick r:id="" action="ppaction://media"/>
            <a:extLst>
              <a:ext uri="{FF2B5EF4-FFF2-40B4-BE49-F238E27FC236}">
                <a16:creationId xmlns:a16="http://schemas.microsoft.com/office/drawing/2014/main" id="{AA093E8C-7EA3-EA1D-D0EB-BA9F09A4A290}"/>
              </a:ext>
            </a:extLst>
          </p:cNvPr>
          <p:cNvPicPr>
            <a:picLocks noChangeAspect="1"/>
          </p:cNvPicPr>
          <p:nvPr>
            <a:audioFile r:link="rId1"/>
            <p:extLst>
              <p:ext uri="{DAA4B4D4-6D71-4841-9C94-3DE7FCFB9230}">
                <p14:media xmlns:p14="http://schemas.microsoft.com/office/powerpoint/2010/main" r:embed="rId2">
                  <p14:trim st="21442.9064" end="460.3372"/>
                  <p14:fade in="1120.892"/>
                </p14:media>
              </p:ext>
            </p:extLst>
          </p:nvPr>
        </p:nvPicPr>
        <p:blipFill>
          <a:blip r:embed="rId5"/>
          <a:stretch>
            <a:fillRect/>
          </a:stretch>
        </p:blipFill>
        <p:spPr>
          <a:xfrm>
            <a:off x="11084142" y="5905500"/>
            <a:ext cx="812800" cy="812800"/>
          </a:xfrm>
          <a:prstGeom prst="rect">
            <a:avLst/>
          </a:prstGeom>
        </p:spPr>
      </p:pic>
    </p:spTree>
    <p:extLst>
      <p:ext uri="{BB962C8B-B14F-4D97-AF65-F5344CB8AC3E}">
        <p14:creationId xmlns:p14="http://schemas.microsoft.com/office/powerpoint/2010/main" val="165374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2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10"/>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A2D58-DC3F-565B-379F-7689BCE3F896}"/>
              </a:ext>
            </a:extLst>
          </p:cNvPr>
          <p:cNvSpPr>
            <a:spLocks noGrp="1"/>
          </p:cNvSpPr>
          <p:nvPr>
            <p:ph type="title"/>
          </p:nvPr>
        </p:nvSpPr>
        <p:spPr/>
        <p:txBody>
          <a:bodyPr>
            <a:normAutofit/>
          </a:bodyPr>
          <a:lstStyle/>
          <a:p>
            <a:r>
              <a:rPr lang="en-US" sz="4800" b="1" dirty="0">
                <a:latin typeface="Times" pitchFamily="2" charset="0"/>
              </a:rPr>
              <a:t>Question No. 1– Part 1</a:t>
            </a:r>
          </a:p>
        </p:txBody>
      </p:sp>
      <p:sp>
        <p:nvSpPr>
          <p:cNvPr id="3" name="Content Placeholder 2">
            <a:extLst>
              <a:ext uri="{FF2B5EF4-FFF2-40B4-BE49-F238E27FC236}">
                <a16:creationId xmlns:a16="http://schemas.microsoft.com/office/drawing/2014/main" id="{0B1EFE85-7888-D004-0E47-8C6495CF1CC7}"/>
              </a:ext>
            </a:extLst>
          </p:cNvPr>
          <p:cNvSpPr>
            <a:spLocks noGrp="1"/>
          </p:cNvSpPr>
          <p:nvPr>
            <p:ph idx="1"/>
          </p:nvPr>
        </p:nvSpPr>
        <p:spPr>
          <a:xfrm>
            <a:off x="838200" y="1481070"/>
            <a:ext cx="10515600" cy="5011805"/>
          </a:xfrm>
        </p:spPr>
        <p:txBody>
          <a:bodyPr>
            <a:normAutofit fontScale="55000" lnSpcReduction="20000"/>
          </a:bodyPr>
          <a:lstStyle/>
          <a:p>
            <a:pPr marL="0" indent="0" algn="l">
              <a:lnSpc>
                <a:spcPct val="120000"/>
              </a:lnSpc>
              <a:buNone/>
            </a:pPr>
            <a:endParaRPr lang="en-US" sz="2400" b="1" i="0" dirty="0">
              <a:solidFill>
                <a:srgbClr val="000000"/>
              </a:solidFill>
              <a:effectLst/>
              <a:latin typeface="Times" pitchFamily="2" charset="0"/>
            </a:endParaRPr>
          </a:p>
          <a:p>
            <a:pPr marL="0" indent="0" algn="l">
              <a:lnSpc>
                <a:spcPct val="120000"/>
              </a:lnSpc>
              <a:buNone/>
            </a:pPr>
            <a:r>
              <a:rPr lang="en-US" sz="3300" b="1" i="0" dirty="0">
                <a:solidFill>
                  <a:srgbClr val="000000"/>
                </a:solidFill>
                <a:effectLst/>
                <a:latin typeface="Times" pitchFamily="2" charset="0"/>
              </a:rPr>
              <a:t>Question 1: </a:t>
            </a:r>
            <a:r>
              <a:rPr lang="en-US" sz="3300" b="0" i="0" dirty="0">
                <a:solidFill>
                  <a:srgbClr val="000000"/>
                </a:solidFill>
                <a:effectLst/>
                <a:latin typeface="Times" pitchFamily="2" charset="0"/>
              </a:rPr>
              <a:t> Classify COVID-19 based on its symptoms. </a:t>
            </a:r>
          </a:p>
          <a:p>
            <a:pPr marL="0" indent="0" algn="l">
              <a:lnSpc>
                <a:spcPct val="120000"/>
              </a:lnSpc>
              <a:buNone/>
            </a:pPr>
            <a:r>
              <a:rPr lang="en-US" sz="3300" dirty="0">
                <a:solidFill>
                  <a:srgbClr val="000000"/>
                </a:solidFill>
                <a:latin typeface="Times" pitchFamily="2" charset="0"/>
              </a:rPr>
              <a:t>	</a:t>
            </a:r>
            <a:r>
              <a:rPr lang="en-US" sz="3300" b="0" i="0" dirty="0">
                <a:solidFill>
                  <a:srgbClr val="000000"/>
                </a:solidFill>
                <a:effectLst/>
                <a:latin typeface="Times" pitchFamily="2" charset="0"/>
              </a:rPr>
              <a:t>Describe </a:t>
            </a:r>
            <a:r>
              <a:rPr lang="en-US" sz="3300" b="0" i="0" dirty="0">
                <a:solidFill>
                  <a:srgbClr val="000000"/>
                </a:solidFill>
                <a:effectLst/>
                <a:highlight>
                  <a:srgbClr val="FFFF00"/>
                </a:highlight>
                <a:latin typeface="Times" pitchFamily="2" charset="0"/>
              </a:rPr>
              <a:t>the order of occurrence of the variables</a:t>
            </a:r>
            <a:r>
              <a:rPr lang="en-US" sz="3300" b="0" i="0" dirty="0">
                <a:solidFill>
                  <a:srgbClr val="000000"/>
                </a:solidFill>
                <a:effectLst/>
                <a:latin typeface="Times" pitchFamily="2" charset="0"/>
              </a:rPr>
              <a:t>:</a:t>
            </a:r>
          </a:p>
          <a:p>
            <a:pPr lvl="3">
              <a:lnSpc>
                <a:spcPct val="120000"/>
              </a:lnSpc>
            </a:pPr>
            <a:r>
              <a:rPr lang="en-US" sz="3300" b="0" i="0" dirty="0">
                <a:solidFill>
                  <a:srgbClr val="000000"/>
                </a:solidFill>
                <a:effectLst/>
                <a:latin typeface="Times" pitchFamily="2" charset="0"/>
              </a:rPr>
              <a:t>Assume that age and gender occur at birth.  Assume that vaccination information occurs before the onset of symptoms.  Assume home tests occurs after the onset of symptoms.  Assume that the laboratory PCR test occurs after the home test. </a:t>
            </a:r>
          </a:p>
          <a:p>
            <a:pPr marL="1371600" lvl="3" indent="0">
              <a:lnSpc>
                <a:spcPct val="120000"/>
              </a:lnSpc>
              <a:buNone/>
            </a:pPr>
            <a:endParaRPr lang="en-US" sz="3300" b="0" i="0" dirty="0">
              <a:solidFill>
                <a:srgbClr val="000000"/>
              </a:solidFill>
              <a:effectLst/>
              <a:latin typeface="Times" pitchFamily="2" charset="0"/>
            </a:endParaRPr>
          </a:p>
          <a:p>
            <a:pPr lvl="3">
              <a:lnSpc>
                <a:spcPct val="120000"/>
              </a:lnSpc>
            </a:pPr>
            <a:r>
              <a:rPr lang="en-US" sz="3300" b="0" i="0" dirty="0">
                <a:solidFill>
                  <a:srgbClr val="000000"/>
                </a:solidFill>
                <a:effectLst/>
                <a:latin typeface="Times" pitchFamily="2" charset="0"/>
              </a:rPr>
              <a:t>Establish the order in which symptoms occur</a:t>
            </a:r>
          </a:p>
          <a:p>
            <a:pPr lvl="4">
              <a:lnSpc>
                <a:spcPct val="120000"/>
              </a:lnSpc>
            </a:pPr>
            <a:r>
              <a:rPr lang="en-US" sz="3300" b="0" i="0" dirty="0">
                <a:solidFill>
                  <a:srgbClr val="000000"/>
                </a:solidFill>
                <a:effectLst/>
                <a:latin typeface="Times" pitchFamily="2" charset="0"/>
              </a:rPr>
              <a:t>Count for each pair of symptoms, the number of times one symptom occurs before another.  Use column AK in the database to identify if one symptom has occurred before another. </a:t>
            </a:r>
          </a:p>
          <a:p>
            <a:pPr marL="1828800" lvl="4" indent="0">
              <a:lnSpc>
                <a:spcPct val="120000"/>
              </a:lnSpc>
              <a:buNone/>
            </a:pPr>
            <a:endParaRPr lang="en-US" sz="3300" b="0" i="0" dirty="0">
              <a:solidFill>
                <a:srgbClr val="000000"/>
              </a:solidFill>
              <a:effectLst/>
              <a:latin typeface="Times" pitchFamily="2" charset="0"/>
            </a:endParaRPr>
          </a:p>
          <a:p>
            <a:pPr lvl="4">
              <a:lnSpc>
                <a:spcPct val="120000"/>
              </a:lnSpc>
            </a:pPr>
            <a:r>
              <a:rPr lang="en-US" sz="3300" b="0" i="0" dirty="0">
                <a:solidFill>
                  <a:srgbClr val="000000"/>
                </a:solidFill>
                <a:effectLst/>
                <a:latin typeface="Times" pitchFamily="2" charset="0"/>
              </a:rPr>
              <a:t>Use the pairwise </a:t>
            </a:r>
            <a:r>
              <a:rPr lang="en-US" sz="3300" b="0" i="0" dirty="0">
                <a:solidFill>
                  <a:srgbClr val="000000"/>
                </a:solidFill>
                <a:effectLst/>
                <a:highlight>
                  <a:srgbClr val="FFFF00"/>
                </a:highlight>
                <a:latin typeface="Times" pitchFamily="2" charset="0"/>
              </a:rPr>
              <a:t>count of one symptom occurring before another to establish a sequence of occurrence of symptoms.</a:t>
            </a:r>
            <a:endParaRPr lang="en-US" sz="6500" b="0" i="0" dirty="0">
              <a:solidFill>
                <a:srgbClr val="000000"/>
              </a:solidFill>
              <a:effectLst/>
              <a:highlight>
                <a:srgbClr val="FFFF00"/>
              </a:highlight>
              <a:latin typeface="Times" pitchFamily="2" charset="0"/>
            </a:endParaRPr>
          </a:p>
        </p:txBody>
      </p:sp>
      <p:pic>
        <p:nvPicPr>
          <p:cNvPr id="5" name="Audio Recording Mar 30, 2023 at 1:59:58 PM">
            <a:hlinkClick r:id="" action="ppaction://media"/>
            <a:extLst>
              <a:ext uri="{FF2B5EF4-FFF2-40B4-BE49-F238E27FC236}">
                <a16:creationId xmlns:a16="http://schemas.microsoft.com/office/drawing/2014/main" id="{0EBC0F54-D1E8-3429-F3ED-936A42CF55DB}"/>
              </a:ext>
            </a:extLst>
          </p:cNvPr>
          <p:cNvPicPr>
            <a:picLocks noChangeAspect="1"/>
          </p:cNvPicPr>
          <p:nvPr>
            <a:audioFile r:link="rId1"/>
            <p:extLst>
              <p:ext uri="{DAA4B4D4-6D71-4841-9C94-3DE7FCFB9230}">
                <p14:media xmlns:p14="http://schemas.microsoft.com/office/powerpoint/2010/main" r:embed="rId2">
                  <p14:trim st="2461.6919"/>
                </p14:media>
              </p:ext>
            </p:extLst>
          </p:nvPr>
        </p:nvPicPr>
        <p:blipFill>
          <a:blip r:embed="rId5"/>
          <a:stretch>
            <a:fillRect/>
          </a:stretch>
        </p:blipFill>
        <p:spPr>
          <a:xfrm>
            <a:off x="11063706" y="5846010"/>
            <a:ext cx="812800" cy="812800"/>
          </a:xfrm>
          <a:prstGeom prst="rect">
            <a:avLst/>
          </a:prstGeom>
        </p:spPr>
      </p:pic>
    </p:spTree>
    <p:extLst>
      <p:ext uri="{BB962C8B-B14F-4D97-AF65-F5344CB8AC3E}">
        <p14:creationId xmlns:p14="http://schemas.microsoft.com/office/powerpoint/2010/main" val="3834885207"/>
      </p:ext>
    </p:extLst>
  </p:cSld>
  <p:clrMapOvr>
    <a:masterClrMapping/>
  </p:clrMapOvr>
  <mc:AlternateContent xmlns:mc="http://schemas.openxmlformats.org/markup-compatibility/2006" xmlns:p14="http://schemas.microsoft.com/office/powerpoint/2010/main">
    <mc:Choice Requires="p14">
      <p:transition spd="slow" p14:dur="2000" advTm="6384"/>
    </mc:Choice>
    <mc:Fallback xmlns="">
      <p:transition spd="slow" advTm="63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92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7EC07-9C1A-BF76-C15E-F0EC674772EB}"/>
              </a:ext>
            </a:extLst>
          </p:cNvPr>
          <p:cNvSpPr>
            <a:spLocks noGrp="1"/>
          </p:cNvSpPr>
          <p:nvPr>
            <p:ph type="title"/>
          </p:nvPr>
        </p:nvSpPr>
        <p:spPr>
          <a:xfrm>
            <a:off x="508870" y="377651"/>
            <a:ext cx="11174260" cy="1325563"/>
          </a:xfrm>
        </p:spPr>
        <p:txBody>
          <a:bodyPr/>
          <a:lstStyle/>
          <a:p>
            <a:r>
              <a:rPr lang="en-US" b="1" dirty="0">
                <a:latin typeface="Times" pitchFamily="2" charset="0"/>
              </a:rPr>
              <a:t> Extract the relevant symptoms columns only </a:t>
            </a:r>
          </a:p>
        </p:txBody>
      </p:sp>
      <p:pic>
        <p:nvPicPr>
          <p:cNvPr id="5" name="Content Placeholder 4" descr="Table&#10;&#10;Description automatically generated with low confidence">
            <a:extLst>
              <a:ext uri="{FF2B5EF4-FFF2-40B4-BE49-F238E27FC236}">
                <a16:creationId xmlns:a16="http://schemas.microsoft.com/office/drawing/2014/main" id="{D6AF6D36-A1A1-7465-6ECF-A028DDB01445}"/>
              </a:ext>
            </a:extLst>
          </p:cNvPr>
          <p:cNvPicPr>
            <a:picLocks noGrp="1" noChangeAspect="1"/>
          </p:cNvPicPr>
          <p:nvPr>
            <p:ph idx="1"/>
          </p:nvPr>
        </p:nvPicPr>
        <p:blipFill>
          <a:blip r:embed="rId4"/>
          <a:stretch>
            <a:fillRect/>
          </a:stretch>
        </p:blipFill>
        <p:spPr>
          <a:xfrm>
            <a:off x="626301" y="1465545"/>
            <a:ext cx="11056829" cy="4659682"/>
          </a:xfrm>
        </p:spPr>
      </p:pic>
      <p:pic>
        <p:nvPicPr>
          <p:cNvPr id="7" name="Audio Recording Mar 31, 2023 at 1:26:56 AM">
            <a:hlinkClick r:id="" action="ppaction://media"/>
            <a:extLst>
              <a:ext uri="{FF2B5EF4-FFF2-40B4-BE49-F238E27FC236}">
                <a16:creationId xmlns:a16="http://schemas.microsoft.com/office/drawing/2014/main" id="{62717769-DDAE-DF24-AD8E-9B89E7B9A529}"/>
              </a:ext>
            </a:extLst>
          </p:cNvPr>
          <p:cNvPicPr>
            <a:picLocks noChangeAspect="1"/>
          </p:cNvPicPr>
          <p:nvPr>
            <a:audioFile r:link="rId1"/>
            <p:extLst>
              <p:ext uri="{DAA4B4D4-6D71-4841-9C94-3DE7FCFB9230}">
                <p14:media xmlns:p14="http://schemas.microsoft.com/office/powerpoint/2010/main" r:embed="rId2">
                  <p14:trim st="451.8094" end="367.005"/>
                  <p14:fade in="528.4129" out="814.6847"/>
                </p14:media>
              </p:ext>
            </p:extLst>
          </p:nvPr>
        </p:nvPicPr>
        <p:blipFill>
          <a:blip r:embed="rId5"/>
          <a:stretch>
            <a:fillRect/>
          </a:stretch>
        </p:blipFill>
        <p:spPr>
          <a:xfrm>
            <a:off x="10941311" y="5718827"/>
            <a:ext cx="812800" cy="812800"/>
          </a:xfrm>
          <a:prstGeom prst="rect">
            <a:avLst/>
          </a:prstGeom>
        </p:spPr>
      </p:pic>
    </p:spTree>
    <p:extLst>
      <p:ext uri="{BB962C8B-B14F-4D97-AF65-F5344CB8AC3E}">
        <p14:creationId xmlns:p14="http://schemas.microsoft.com/office/powerpoint/2010/main" val="229143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8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F636DA-6936-7ABC-63C8-5FD8FD2E6730}"/>
              </a:ext>
            </a:extLst>
          </p:cNvPr>
          <p:cNvSpPr>
            <a:spLocks noGrp="1"/>
          </p:cNvSpPr>
          <p:nvPr>
            <p:ph idx="1"/>
          </p:nvPr>
        </p:nvSpPr>
        <p:spPr>
          <a:xfrm>
            <a:off x="838200" y="239713"/>
            <a:ext cx="10515600" cy="6246812"/>
          </a:xfrm>
        </p:spPr>
        <p:txBody>
          <a:bodyPr>
            <a:normAutofit/>
          </a:bodyPr>
          <a:lstStyle/>
          <a:p>
            <a:pPr marL="0" indent="0" algn="ctr">
              <a:buNone/>
            </a:pPr>
            <a:endParaRPr lang="en-US" sz="3600" dirty="0">
              <a:latin typeface="Times" pitchFamily="2" charset="0"/>
            </a:endParaRPr>
          </a:p>
          <a:p>
            <a:pPr marL="0" indent="0" algn="ctr">
              <a:buNone/>
            </a:pPr>
            <a:endParaRPr lang="en-US" sz="3600" dirty="0">
              <a:latin typeface="Times" pitchFamily="2" charset="0"/>
            </a:endParaRPr>
          </a:p>
          <a:p>
            <a:pPr marL="0" indent="0" algn="ctr">
              <a:buNone/>
            </a:pPr>
            <a:endParaRPr lang="en-US" sz="3600" dirty="0">
              <a:latin typeface="Times" pitchFamily="2" charset="0"/>
            </a:endParaRPr>
          </a:p>
          <a:p>
            <a:pPr marL="0" indent="0" algn="ctr">
              <a:buNone/>
            </a:pPr>
            <a:endParaRPr lang="en-US" sz="3200" dirty="0">
              <a:latin typeface="Times" pitchFamily="2" charset="0"/>
            </a:endParaRPr>
          </a:p>
          <a:p>
            <a:pPr marL="0" indent="0" algn="ctr">
              <a:buNone/>
            </a:pPr>
            <a:r>
              <a:rPr lang="en-US" sz="4800" dirty="0">
                <a:latin typeface="Times" pitchFamily="2" charset="0"/>
              </a:rPr>
              <a:t>First step, we must Clean and Prepare the data</a:t>
            </a:r>
          </a:p>
        </p:txBody>
      </p:sp>
      <p:pic>
        <p:nvPicPr>
          <p:cNvPr id="4" name="Audio Recording Mar 30, 2023 at 2:04:04 PM">
            <a:hlinkClick r:id="" action="ppaction://media"/>
            <a:extLst>
              <a:ext uri="{FF2B5EF4-FFF2-40B4-BE49-F238E27FC236}">
                <a16:creationId xmlns:a16="http://schemas.microsoft.com/office/drawing/2014/main" id="{AB2CF21A-B054-C78A-4EFA-F460EB2288B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74947" y="5673725"/>
            <a:ext cx="812800" cy="812800"/>
          </a:xfrm>
          <a:prstGeom prst="rect">
            <a:avLst/>
          </a:prstGeom>
        </p:spPr>
      </p:pic>
    </p:spTree>
    <p:extLst>
      <p:ext uri="{BB962C8B-B14F-4D97-AF65-F5344CB8AC3E}">
        <p14:creationId xmlns:p14="http://schemas.microsoft.com/office/powerpoint/2010/main" val="32833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2127F-1DFC-7760-3E37-4C0BA37C0F60}"/>
              </a:ext>
            </a:extLst>
          </p:cNvPr>
          <p:cNvSpPr>
            <a:spLocks noGrp="1"/>
          </p:cNvSpPr>
          <p:nvPr>
            <p:ph type="title"/>
          </p:nvPr>
        </p:nvSpPr>
        <p:spPr>
          <a:xfrm>
            <a:off x="838199" y="365125"/>
            <a:ext cx="10643937" cy="1325563"/>
          </a:xfrm>
        </p:spPr>
        <p:txBody>
          <a:bodyPr/>
          <a:lstStyle/>
          <a:p>
            <a:r>
              <a:rPr lang="en-US" b="1" dirty="0">
                <a:latin typeface="Times" pitchFamily="2" charset="0"/>
              </a:rPr>
              <a:t>Create a new DataFrame (</a:t>
            </a:r>
            <a:r>
              <a:rPr lang="en-US" b="1" dirty="0" err="1">
                <a:latin typeface="Times" pitchFamily="2" charset="0"/>
              </a:rPr>
              <a:t>Symptoms_data</a:t>
            </a:r>
            <a:r>
              <a:rPr lang="en-US" b="1" dirty="0">
                <a:latin typeface="Times" pitchFamily="2" charset="0"/>
              </a:rPr>
              <a:t>)</a:t>
            </a:r>
          </a:p>
        </p:txBody>
      </p:sp>
      <p:pic>
        <p:nvPicPr>
          <p:cNvPr id="11" name="Audio Recording Mar 30, 2023 at 2:08:21 PM">
            <a:hlinkClick r:id="" action="ppaction://media"/>
            <a:extLst>
              <a:ext uri="{FF2B5EF4-FFF2-40B4-BE49-F238E27FC236}">
                <a16:creationId xmlns:a16="http://schemas.microsoft.com/office/drawing/2014/main" id="{B1EB97B3-6AFB-E113-4BFB-69558AD6902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64850" y="5680075"/>
            <a:ext cx="812800" cy="812800"/>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1F6E0872-735D-AF50-FB26-6DA7E7F2EB08}"/>
              </a:ext>
            </a:extLst>
          </p:cNvPr>
          <p:cNvPicPr>
            <a:picLocks noChangeAspect="1"/>
          </p:cNvPicPr>
          <p:nvPr/>
        </p:nvPicPr>
        <p:blipFill rotWithShape="1">
          <a:blip r:embed="rId5"/>
          <a:srcRect r="2956" b="3539"/>
          <a:stretch/>
        </p:blipFill>
        <p:spPr>
          <a:xfrm>
            <a:off x="543996" y="1503122"/>
            <a:ext cx="11232341" cy="4176953"/>
          </a:xfrm>
          <a:prstGeom prst="rect">
            <a:avLst/>
          </a:prstGeom>
        </p:spPr>
      </p:pic>
    </p:spTree>
    <p:extLst>
      <p:ext uri="{BB962C8B-B14F-4D97-AF65-F5344CB8AC3E}">
        <p14:creationId xmlns:p14="http://schemas.microsoft.com/office/powerpoint/2010/main" val="329763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2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11"/>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udio Recording Mar 30, 2023 at 2:13:57 PM">
            <a:hlinkClick r:id="" action="ppaction://media"/>
            <a:extLst>
              <a:ext uri="{FF2B5EF4-FFF2-40B4-BE49-F238E27FC236}">
                <a16:creationId xmlns:a16="http://schemas.microsoft.com/office/drawing/2014/main" id="{E862E38C-4449-FDF2-3B1E-FDC9BE23182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64850" y="5601369"/>
            <a:ext cx="812800" cy="812800"/>
          </a:xfrm>
          <a:prstGeom prst="rect">
            <a:avLst/>
          </a:prstGeom>
        </p:spPr>
      </p:pic>
      <p:pic>
        <p:nvPicPr>
          <p:cNvPr id="5" name="Content Placeholder 4" descr="Graphical user interface, text, application, email&#10;&#10;Description automatically generated">
            <a:extLst>
              <a:ext uri="{FF2B5EF4-FFF2-40B4-BE49-F238E27FC236}">
                <a16:creationId xmlns:a16="http://schemas.microsoft.com/office/drawing/2014/main" id="{975BC898-0286-3C86-0A01-493FDB703E66}"/>
              </a:ext>
            </a:extLst>
          </p:cNvPr>
          <p:cNvPicPr>
            <a:picLocks noGrp="1" noChangeAspect="1"/>
          </p:cNvPicPr>
          <p:nvPr>
            <p:ph idx="1"/>
          </p:nvPr>
        </p:nvPicPr>
        <p:blipFill rotWithShape="1">
          <a:blip r:embed="rId5"/>
          <a:srcRect r="4650"/>
          <a:stretch/>
        </p:blipFill>
        <p:spPr>
          <a:xfrm>
            <a:off x="838199" y="1027135"/>
            <a:ext cx="10573011" cy="4552742"/>
          </a:xfrm>
        </p:spPr>
      </p:pic>
    </p:spTree>
    <p:extLst>
      <p:ext uri="{BB962C8B-B14F-4D97-AF65-F5344CB8AC3E}">
        <p14:creationId xmlns:p14="http://schemas.microsoft.com/office/powerpoint/2010/main" val="300765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216"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1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A7579-AA67-8F69-2070-E03B5739406C}"/>
              </a:ext>
            </a:extLst>
          </p:cNvPr>
          <p:cNvSpPr>
            <a:spLocks noGrp="1"/>
          </p:cNvSpPr>
          <p:nvPr>
            <p:ph type="title"/>
          </p:nvPr>
        </p:nvSpPr>
        <p:spPr>
          <a:xfrm>
            <a:off x="838200" y="477420"/>
            <a:ext cx="10515600" cy="1325563"/>
          </a:xfrm>
        </p:spPr>
        <p:txBody>
          <a:bodyPr/>
          <a:lstStyle/>
          <a:p>
            <a:r>
              <a:rPr lang="en-US" b="1" dirty="0">
                <a:latin typeface="Times" pitchFamily="2" charset="0"/>
              </a:rPr>
              <a:t>Example: </a:t>
            </a:r>
          </a:p>
        </p:txBody>
      </p:sp>
      <p:sp>
        <p:nvSpPr>
          <p:cNvPr id="6" name="Rectangle 5">
            <a:extLst>
              <a:ext uri="{FF2B5EF4-FFF2-40B4-BE49-F238E27FC236}">
                <a16:creationId xmlns:a16="http://schemas.microsoft.com/office/drawing/2014/main" id="{453D05A3-7746-FBF9-433C-66CC2D16A633}"/>
              </a:ext>
            </a:extLst>
          </p:cNvPr>
          <p:cNvSpPr/>
          <p:nvPr/>
        </p:nvSpPr>
        <p:spPr>
          <a:xfrm>
            <a:off x="1299410" y="2499393"/>
            <a:ext cx="4122821" cy="22490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ysClr val="windowText" lastClr="000000"/>
                </a:solidFill>
                <a:latin typeface="Times" pitchFamily="2" charset="0"/>
              </a:rPr>
              <a:t>'</a:t>
            </a:r>
            <a:r>
              <a:rPr lang="en-US" sz="3600" b="1" dirty="0" err="1">
                <a:solidFill>
                  <a:sysClr val="windowText" lastClr="000000"/>
                </a:solidFill>
                <a:latin typeface="Times" pitchFamily="2" charset="0"/>
              </a:rPr>
              <a:t>Shortnessofbreath</a:t>
            </a:r>
            <a:r>
              <a:rPr lang="en-US" sz="3200" b="1" dirty="0">
                <a:solidFill>
                  <a:sysClr val="windowText" lastClr="000000"/>
                </a:solidFill>
                <a:latin typeface="Times" pitchFamily="2" charset="0"/>
              </a:rPr>
              <a:t>'</a:t>
            </a:r>
          </a:p>
        </p:txBody>
      </p:sp>
      <p:sp>
        <p:nvSpPr>
          <p:cNvPr id="8" name="Rectangle 7">
            <a:extLst>
              <a:ext uri="{FF2B5EF4-FFF2-40B4-BE49-F238E27FC236}">
                <a16:creationId xmlns:a16="http://schemas.microsoft.com/office/drawing/2014/main" id="{432C0A08-9386-686B-D86C-AA6DBCD710C4}"/>
              </a:ext>
            </a:extLst>
          </p:cNvPr>
          <p:cNvSpPr/>
          <p:nvPr/>
        </p:nvSpPr>
        <p:spPr>
          <a:xfrm>
            <a:off x="6637421" y="2499393"/>
            <a:ext cx="4122821" cy="22490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n>
                  <a:solidFill>
                    <a:sysClr val="windowText" lastClr="000000"/>
                  </a:solidFill>
                </a:ln>
                <a:solidFill>
                  <a:sysClr val="windowText" lastClr="000000"/>
                </a:solidFill>
                <a:latin typeface="Times" pitchFamily="2" charset="0"/>
              </a:rPr>
              <a:t>'Fatigue '</a:t>
            </a:r>
          </a:p>
        </p:txBody>
      </p:sp>
      <p:pic>
        <p:nvPicPr>
          <p:cNvPr id="9" name="Audio Recording Mar 30, 2023 at 2:15:19 PM">
            <a:hlinkClick r:id="" action="ppaction://media"/>
            <a:extLst>
              <a:ext uri="{FF2B5EF4-FFF2-40B4-BE49-F238E27FC236}">
                <a16:creationId xmlns:a16="http://schemas.microsoft.com/office/drawing/2014/main" id="{2530A84A-409F-3C65-F8ED-1476DAF0576E}"/>
              </a:ext>
            </a:extLst>
          </p:cNvPr>
          <p:cNvPicPr>
            <a:picLocks noChangeAspect="1"/>
          </p:cNvPicPr>
          <p:nvPr>
            <a:audioFile r:link="rId1"/>
            <p:extLst>
              <p:ext uri="{DAA4B4D4-6D71-4841-9C94-3DE7FCFB9230}">
                <p14:media xmlns:p14="http://schemas.microsoft.com/office/powerpoint/2010/main" r:embed="rId2">
                  <p14:trim end="1198.2792"/>
                  <p14:fade out="557.8443"/>
                </p14:media>
              </p:ext>
            </p:extLst>
          </p:nvPr>
        </p:nvPicPr>
        <p:blipFill>
          <a:blip r:embed="rId4"/>
          <a:stretch>
            <a:fillRect/>
          </a:stretch>
        </p:blipFill>
        <p:spPr>
          <a:xfrm>
            <a:off x="10947400" y="5567780"/>
            <a:ext cx="812800" cy="812800"/>
          </a:xfrm>
          <a:prstGeom prst="rect">
            <a:avLst/>
          </a:prstGeom>
        </p:spPr>
      </p:pic>
    </p:spTree>
    <p:extLst>
      <p:ext uri="{BB962C8B-B14F-4D97-AF65-F5344CB8AC3E}">
        <p14:creationId xmlns:p14="http://schemas.microsoft.com/office/powerpoint/2010/main" val="155096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8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9"/>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61741-918F-F825-7BC1-1455C56A9B4E}"/>
              </a:ext>
            </a:extLst>
          </p:cNvPr>
          <p:cNvSpPr>
            <a:spLocks noGrp="1"/>
          </p:cNvSpPr>
          <p:nvPr>
            <p:ph type="title"/>
          </p:nvPr>
        </p:nvSpPr>
        <p:spPr/>
        <p:txBody>
          <a:bodyPr/>
          <a:lstStyle/>
          <a:p>
            <a:r>
              <a:rPr lang="en-US" b="1" dirty="0">
                <a:latin typeface="Times" pitchFamily="2" charset="0"/>
              </a:rPr>
              <a:t>Create a new DataFrame (</a:t>
            </a:r>
            <a:r>
              <a:rPr lang="en-US" b="1" dirty="0" err="1">
                <a:latin typeface="Times" pitchFamily="2" charset="0"/>
              </a:rPr>
              <a:t>Common_Data</a:t>
            </a:r>
            <a:r>
              <a:rPr lang="en-US" b="1" dirty="0">
                <a:latin typeface="Times" pitchFamily="2" charset="0"/>
              </a:rPr>
              <a:t> )</a:t>
            </a:r>
          </a:p>
        </p:txBody>
      </p:sp>
      <p:pic>
        <p:nvPicPr>
          <p:cNvPr id="12" name="Audio Recording Mar 30, 2023 at 2:20:51 PM">
            <a:hlinkClick r:id="" action="ppaction://media"/>
            <a:extLst>
              <a:ext uri="{FF2B5EF4-FFF2-40B4-BE49-F238E27FC236}">
                <a16:creationId xmlns:a16="http://schemas.microsoft.com/office/drawing/2014/main" id="{77F3525E-8B54-F3F9-1802-B959D44E41C6}"/>
              </a:ext>
            </a:extLst>
          </p:cNvPr>
          <p:cNvPicPr>
            <a:picLocks noChangeAspect="1"/>
          </p:cNvPicPr>
          <p:nvPr>
            <a:audioFile r:link="rId1"/>
            <p:extLst>
              <p:ext uri="{DAA4B4D4-6D71-4841-9C94-3DE7FCFB9230}">
                <p14:media xmlns:p14="http://schemas.microsoft.com/office/powerpoint/2010/main" r:embed="rId2">
                  <p14:trim end="434.2924"/>
                  <p14:fade in="6426.5403" out="1782.0119"/>
                </p14:media>
              </p:ext>
            </p:extLst>
          </p:nvPr>
        </p:nvPicPr>
        <p:blipFill>
          <a:blip r:embed="rId4"/>
          <a:stretch>
            <a:fillRect/>
          </a:stretch>
        </p:blipFill>
        <p:spPr>
          <a:xfrm>
            <a:off x="11129903" y="5894137"/>
            <a:ext cx="812800" cy="812800"/>
          </a:xfrm>
          <a:prstGeom prst="rect">
            <a:avLst/>
          </a:prstGeom>
        </p:spPr>
      </p:pic>
      <p:pic>
        <p:nvPicPr>
          <p:cNvPr id="6" name="Content Placeholder 5" descr="Graphical user interface, text, application, email&#10;&#10;Description automatically generated">
            <a:extLst>
              <a:ext uri="{FF2B5EF4-FFF2-40B4-BE49-F238E27FC236}">
                <a16:creationId xmlns:a16="http://schemas.microsoft.com/office/drawing/2014/main" id="{16000025-1506-DFA1-F8FB-18344A6A54CB}"/>
              </a:ext>
            </a:extLst>
          </p:cNvPr>
          <p:cNvPicPr>
            <a:picLocks noGrp="1" noChangeAspect="1"/>
          </p:cNvPicPr>
          <p:nvPr>
            <p:ph idx="1"/>
          </p:nvPr>
        </p:nvPicPr>
        <p:blipFill>
          <a:blip r:embed="rId5"/>
          <a:stretch>
            <a:fillRect/>
          </a:stretch>
        </p:blipFill>
        <p:spPr>
          <a:xfrm>
            <a:off x="386700" y="1616744"/>
            <a:ext cx="10967100" cy="4351338"/>
          </a:xfrm>
        </p:spPr>
      </p:pic>
      <p:sp>
        <p:nvSpPr>
          <p:cNvPr id="10" name="TextBox 9">
            <a:extLst>
              <a:ext uri="{FF2B5EF4-FFF2-40B4-BE49-F238E27FC236}">
                <a16:creationId xmlns:a16="http://schemas.microsoft.com/office/drawing/2014/main" id="{87F34404-2970-B633-9CAB-379E3AB3C91F}"/>
              </a:ext>
            </a:extLst>
          </p:cNvPr>
          <p:cNvSpPr txBox="1"/>
          <p:nvPr/>
        </p:nvSpPr>
        <p:spPr>
          <a:xfrm>
            <a:off x="1584213" y="3468740"/>
            <a:ext cx="4122821" cy="838200"/>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50300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173"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1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udio Recording Mar 30, 2023 at 2:26:37 PM">
            <a:hlinkClick r:id="" action="ppaction://media"/>
            <a:extLst>
              <a:ext uri="{FF2B5EF4-FFF2-40B4-BE49-F238E27FC236}">
                <a16:creationId xmlns:a16="http://schemas.microsoft.com/office/drawing/2014/main" id="{A9E8A63D-128D-C272-377D-0EDD77E2AB7C}"/>
              </a:ext>
            </a:extLst>
          </p:cNvPr>
          <p:cNvPicPr>
            <a:picLocks noChangeAspect="1"/>
          </p:cNvPicPr>
          <p:nvPr>
            <a:audioFile r:link="rId1"/>
            <p:extLst>
              <p:ext uri="{DAA4B4D4-6D71-4841-9C94-3DE7FCFB9230}">
                <p14:media xmlns:p14="http://schemas.microsoft.com/office/powerpoint/2010/main" r:embed="rId2">
                  <p14:trim end="645.685"/>
                  <p14:fade in="1398.8436"/>
                </p14:media>
              </p:ext>
            </p:extLst>
          </p:nvPr>
        </p:nvPicPr>
        <p:blipFill>
          <a:blip r:embed="rId5"/>
          <a:stretch>
            <a:fillRect/>
          </a:stretch>
        </p:blipFill>
        <p:spPr>
          <a:xfrm>
            <a:off x="11039602" y="6014274"/>
            <a:ext cx="812800" cy="812800"/>
          </a:xfrm>
          <a:prstGeom prst="rect">
            <a:avLst/>
          </a:prstGeom>
        </p:spPr>
      </p:pic>
      <p:pic>
        <p:nvPicPr>
          <p:cNvPr id="3" name="Picture 2" descr="Table&#10;&#10;Description automatically generated">
            <a:extLst>
              <a:ext uri="{FF2B5EF4-FFF2-40B4-BE49-F238E27FC236}">
                <a16:creationId xmlns:a16="http://schemas.microsoft.com/office/drawing/2014/main" id="{2E4E3E08-DDD8-8D5E-D945-47BA3D594688}"/>
              </a:ext>
            </a:extLst>
          </p:cNvPr>
          <p:cNvPicPr>
            <a:picLocks noChangeAspect="1"/>
          </p:cNvPicPr>
          <p:nvPr/>
        </p:nvPicPr>
        <p:blipFill rotWithShape="1">
          <a:blip r:embed="rId6"/>
          <a:srcRect r="1037"/>
          <a:stretch/>
        </p:blipFill>
        <p:spPr>
          <a:xfrm>
            <a:off x="410097" y="413359"/>
            <a:ext cx="10763119" cy="5484778"/>
          </a:xfrm>
          <a:prstGeom prst="rect">
            <a:avLst/>
          </a:prstGeom>
        </p:spPr>
      </p:pic>
    </p:spTree>
    <p:extLst>
      <p:ext uri="{BB962C8B-B14F-4D97-AF65-F5344CB8AC3E}">
        <p14:creationId xmlns:p14="http://schemas.microsoft.com/office/powerpoint/2010/main" val="121197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5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11"/>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A189F-E0B1-BA09-EDAD-63F39556E7E2}"/>
              </a:ext>
            </a:extLst>
          </p:cNvPr>
          <p:cNvSpPr>
            <a:spLocks noGrp="1"/>
          </p:cNvSpPr>
          <p:nvPr>
            <p:ph type="title"/>
          </p:nvPr>
        </p:nvSpPr>
        <p:spPr>
          <a:xfrm>
            <a:off x="838200" y="365125"/>
            <a:ext cx="10774680" cy="1325563"/>
          </a:xfrm>
        </p:spPr>
        <p:txBody>
          <a:bodyPr/>
          <a:lstStyle/>
          <a:p>
            <a:r>
              <a:rPr lang="en-US" b="1" dirty="0">
                <a:latin typeface="Times" pitchFamily="2" charset="0"/>
              </a:rPr>
              <a:t>Create a new DataFrame (Difference_Data )</a:t>
            </a:r>
            <a:endParaRPr lang="en-US" dirty="0"/>
          </a:p>
        </p:txBody>
      </p:sp>
      <p:pic>
        <p:nvPicPr>
          <p:cNvPr id="14" name="Audio Recording Mar 30, 2023 at 3:00:46 PM">
            <a:hlinkClick r:id="" action="ppaction://media"/>
            <a:extLst>
              <a:ext uri="{FF2B5EF4-FFF2-40B4-BE49-F238E27FC236}">
                <a16:creationId xmlns:a16="http://schemas.microsoft.com/office/drawing/2014/main" id="{FD8CFC32-C4C3-3A53-CE2D-C90A08D0FD00}"/>
              </a:ext>
            </a:extLst>
          </p:cNvPr>
          <p:cNvPicPr>
            <a:picLocks noChangeAspect="1"/>
          </p:cNvPicPr>
          <p:nvPr>
            <a:audioFile r:link="rId2"/>
            <p:extLst>
              <p:ext uri="{DAA4B4D4-6D71-4841-9C94-3DE7FCFB9230}">
                <p14:media xmlns:p14="http://schemas.microsoft.com/office/powerpoint/2010/main" r:embed="rId1">
                  <p14:fade in="4594.8108" out="3324.7515"/>
                </p14:media>
              </p:ext>
            </p:extLst>
          </p:nvPr>
        </p:nvPicPr>
        <p:blipFill>
          <a:blip r:embed="rId4"/>
          <a:stretch>
            <a:fillRect/>
          </a:stretch>
        </p:blipFill>
        <p:spPr>
          <a:xfrm>
            <a:off x="10947400" y="5770484"/>
            <a:ext cx="812800" cy="812800"/>
          </a:xfrm>
          <a:prstGeom prst="rect">
            <a:avLst/>
          </a:prstGeom>
        </p:spPr>
      </p:pic>
      <p:pic>
        <p:nvPicPr>
          <p:cNvPr id="6" name="Content Placeholder 5" descr="Text&#10;&#10;Description automatically generated">
            <a:extLst>
              <a:ext uri="{FF2B5EF4-FFF2-40B4-BE49-F238E27FC236}">
                <a16:creationId xmlns:a16="http://schemas.microsoft.com/office/drawing/2014/main" id="{9A1AF93D-6572-F2FD-6CA7-FA36F4A5398C}"/>
              </a:ext>
            </a:extLst>
          </p:cNvPr>
          <p:cNvPicPr>
            <a:picLocks noGrp="1" noChangeAspect="1"/>
          </p:cNvPicPr>
          <p:nvPr>
            <p:ph idx="1"/>
          </p:nvPr>
        </p:nvPicPr>
        <p:blipFill>
          <a:blip r:embed="rId5"/>
          <a:stretch>
            <a:fillRect/>
          </a:stretch>
        </p:blipFill>
        <p:spPr>
          <a:xfrm>
            <a:off x="431800" y="1554917"/>
            <a:ext cx="11328399" cy="4344842"/>
          </a:xfrm>
        </p:spPr>
      </p:pic>
      <p:sp>
        <p:nvSpPr>
          <p:cNvPr id="12" name="TextBox 11">
            <a:extLst>
              <a:ext uri="{FF2B5EF4-FFF2-40B4-BE49-F238E27FC236}">
                <a16:creationId xmlns:a16="http://schemas.microsoft.com/office/drawing/2014/main" id="{7F10D259-B9A4-E6D6-4980-08BACA084F45}"/>
              </a:ext>
            </a:extLst>
          </p:cNvPr>
          <p:cNvSpPr txBox="1"/>
          <p:nvPr/>
        </p:nvSpPr>
        <p:spPr>
          <a:xfrm>
            <a:off x="1668379" y="3850481"/>
            <a:ext cx="4937760" cy="548640"/>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47084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520"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1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udio Recording Mar 30, 2023 at 3:09:35 PM">
            <a:hlinkClick r:id="" action="ppaction://media"/>
            <a:extLst>
              <a:ext uri="{FF2B5EF4-FFF2-40B4-BE49-F238E27FC236}">
                <a16:creationId xmlns:a16="http://schemas.microsoft.com/office/drawing/2014/main" id="{653F46A3-0EA4-42AD-0EA5-7C0DB01AF963}"/>
              </a:ext>
            </a:extLst>
          </p:cNvPr>
          <p:cNvPicPr>
            <a:picLocks noChangeAspect="1"/>
          </p:cNvPicPr>
          <p:nvPr>
            <a:audioFile r:link="rId1"/>
            <p:extLst>
              <p:ext uri="{DAA4B4D4-6D71-4841-9C94-3DE7FCFB9230}">
                <p14:media xmlns:p14="http://schemas.microsoft.com/office/powerpoint/2010/main" r:embed="rId2">
                  <p14:trim st="1225.1422" end="799.8942"/>
                  <p14:fade in="1006.0199" out="2026.9121"/>
                </p14:media>
              </p:ext>
            </p:extLst>
          </p:nvPr>
        </p:nvPicPr>
        <p:blipFill>
          <a:blip r:embed="rId5"/>
          <a:stretch>
            <a:fillRect/>
          </a:stretch>
        </p:blipFill>
        <p:spPr>
          <a:xfrm>
            <a:off x="10947400" y="5897524"/>
            <a:ext cx="812800" cy="812800"/>
          </a:xfrm>
          <a:prstGeom prst="rect">
            <a:avLst/>
          </a:prstGeom>
        </p:spPr>
      </p:pic>
      <p:pic>
        <p:nvPicPr>
          <p:cNvPr id="6" name="Content Placeholder 5" descr="Application, table&#10;&#10;Description automatically generated">
            <a:extLst>
              <a:ext uri="{FF2B5EF4-FFF2-40B4-BE49-F238E27FC236}">
                <a16:creationId xmlns:a16="http://schemas.microsoft.com/office/drawing/2014/main" id="{89ED2186-2A3C-3E12-C06A-6E15F2BEEC4C}"/>
              </a:ext>
            </a:extLst>
          </p:cNvPr>
          <p:cNvPicPr>
            <a:picLocks noGrp="1" noChangeAspect="1"/>
          </p:cNvPicPr>
          <p:nvPr>
            <p:ph idx="1"/>
          </p:nvPr>
        </p:nvPicPr>
        <p:blipFill>
          <a:blip r:embed="rId6"/>
          <a:stretch>
            <a:fillRect/>
          </a:stretch>
        </p:blipFill>
        <p:spPr>
          <a:xfrm>
            <a:off x="338203" y="563671"/>
            <a:ext cx="11060482" cy="5613292"/>
          </a:xfrm>
        </p:spPr>
      </p:pic>
    </p:spTree>
    <p:extLst>
      <p:ext uri="{BB962C8B-B14F-4D97-AF65-F5344CB8AC3E}">
        <p14:creationId xmlns:p14="http://schemas.microsoft.com/office/powerpoint/2010/main" val="204088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4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7"/>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BF34450-9A55-55AB-DF37-9358C01166D0}"/>
              </a:ext>
            </a:extLst>
          </p:cNvPr>
          <p:cNvSpPr>
            <a:spLocks noGrp="1"/>
          </p:cNvSpPr>
          <p:nvPr>
            <p:ph type="title"/>
          </p:nvPr>
        </p:nvSpPr>
        <p:spPr>
          <a:xfrm>
            <a:off x="593558" y="365125"/>
            <a:ext cx="10760242" cy="1325563"/>
          </a:xfrm>
        </p:spPr>
        <p:txBody>
          <a:bodyPr/>
          <a:lstStyle/>
          <a:p>
            <a:r>
              <a:rPr lang="en-US" b="1" dirty="0">
                <a:latin typeface="Times" pitchFamily="2" charset="0"/>
              </a:rPr>
              <a:t>Create New DataFrame (Combined_Data )</a:t>
            </a:r>
            <a:endParaRPr lang="en-US" dirty="0"/>
          </a:p>
        </p:txBody>
      </p:sp>
      <p:sp>
        <p:nvSpPr>
          <p:cNvPr id="11" name="Rectangle 10">
            <a:extLst>
              <a:ext uri="{FF2B5EF4-FFF2-40B4-BE49-F238E27FC236}">
                <a16:creationId xmlns:a16="http://schemas.microsoft.com/office/drawing/2014/main" id="{AB1C6E04-885A-3575-2BA8-EC630FEC25FD}"/>
              </a:ext>
            </a:extLst>
          </p:cNvPr>
          <p:cNvSpPr/>
          <p:nvPr/>
        </p:nvSpPr>
        <p:spPr>
          <a:xfrm>
            <a:off x="1411705" y="2229853"/>
            <a:ext cx="4138863" cy="3545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pitchFamily="2" charset="0"/>
              </a:rPr>
              <a:t>(Difference_Data )</a:t>
            </a:r>
            <a:endParaRPr lang="en-US" sz="2800" dirty="0"/>
          </a:p>
        </p:txBody>
      </p:sp>
      <p:sp>
        <p:nvSpPr>
          <p:cNvPr id="12" name="Rectangle 11">
            <a:extLst>
              <a:ext uri="{FF2B5EF4-FFF2-40B4-BE49-F238E27FC236}">
                <a16:creationId xmlns:a16="http://schemas.microsoft.com/office/drawing/2014/main" id="{63A72563-8FAF-8689-0050-7FAC2F5FCA84}"/>
              </a:ext>
            </a:extLst>
          </p:cNvPr>
          <p:cNvSpPr/>
          <p:nvPr/>
        </p:nvSpPr>
        <p:spPr>
          <a:xfrm>
            <a:off x="6408821" y="2213630"/>
            <a:ext cx="4138863" cy="3545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pitchFamily="2" charset="0"/>
              </a:rPr>
              <a:t>(Common_Data )</a:t>
            </a:r>
            <a:endParaRPr lang="en-US" sz="3200" dirty="0"/>
          </a:p>
        </p:txBody>
      </p:sp>
      <p:cxnSp>
        <p:nvCxnSpPr>
          <p:cNvPr id="14" name="Straight Arrow Connector 13">
            <a:extLst>
              <a:ext uri="{FF2B5EF4-FFF2-40B4-BE49-F238E27FC236}">
                <a16:creationId xmlns:a16="http://schemas.microsoft.com/office/drawing/2014/main" id="{274BFBA2-8D00-F21E-4B2C-3AADDB09769F}"/>
              </a:ext>
            </a:extLst>
          </p:cNvPr>
          <p:cNvCxnSpPr>
            <a:stCxn id="11" idx="3"/>
          </p:cNvCxnSpPr>
          <p:nvPr/>
        </p:nvCxnSpPr>
        <p:spPr>
          <a:xfrm flipV="1">
            <a:off x="5550568" y="4002505"/>
            <a:ext cx="858253" cy="1"/>
          </a:xfrm>
          <a:prstGeom prst="straightConnector1">
            <a:avLst/>
          </a:prstGeom>
          <a:ln w="57150">
            <a:solidFill>
              <a:srgbClr val="FF0000"/>
            </a:solidFill>
            <a:headEnd type="triangle"/>
            <a:tailEnd type="triangle"/>
          </a:ln>
        </p:spPr>
        <p:style>
          <a:lnRef idx="3">
            <a:schemeClr val="accent1"/>
          </a:lnRef>
          <a:fillRef idx="0">
            <a:schemeClr val="accent1"/>
          </a:fillRef>
          <a:effectRef idx="2">
            <a:schemeClr val="accent1"/>
          </a:effectRef>
          <a:fontRef idx="minor">
            <a:schemeClr val="tx1"/>
          </a:fontRef>
        </p:style>
      </p:cxnSp>
      <p:pic>
        <p:nvPicPr>
          <p:cNvPr id="15" name="Audio Recording Mar 30, 2023 at 3:12:16 PM">
            <a:hlinkClick r:id="" action="ppaction://media"/>
            <a:extLst>
              <a:ext uri="{FF2B5EF4-FFF2-40B4-BE49-F238E27FC236}">
                <a16:creationId xmlns:a16="http://schemas.microsoft.com/office/drawing/2014/main" id="{CD016BF4-8AD7-BB1A-74C6-0C2047F7857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86059" y="5816381"/>
            <a:ext cx="812800" cy="812800"/>
          </a:xfrm>
          <a:prstGeom prst="rect">
            <a:avLst/>
          </a:prstGeom>
        </p:spPr>
      </p:pic>
    </p:spTree>
    <p:extLst>
      <p:ext uri="{BB962C8B-B14F-4D97-AF65-F5344CB8AC3E}">
        <p14:creationId xmlns:p14="http://schemas.microsoft.com/office/powerpoint/2010/main" val="182648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40"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Graphical user interface, text, application, email&#10;&#10;Description automatically generated">
            <a:extLst>
              <a:ext uri="{FF2B5EF4-FFF2-40B4-BE49-F238E27FC236}">
                <a16:creationId xmlns:a16="http://schemas.microsoft.com/office/drawing/2014/main" id="{F8A2BD0B-C1BA-9A41-4DC4-13D289FA14A5}"/>
              </a:ext>
            </a:extLst>
          </p:cNvPr>
          <p:cNvPicPr>
            <a:picLocks noGrp="1" noChangeAspect="1"/>
          </p:cNvPicPr>
          <p:nvPr>
            <p:ph idx="1"/>
          </p:nvPr>
        </p:nvPicPr>
        <p:blipFill>
          <a:blip r:embed="rId4"/>
          <a:stretch>
            <a:fillRect/>
          </a:stretch>
        </p:blipFill>
        <p:spPr>
          <a:xfrm>
            <a:off x="375040" y="317387"/>
            <a:ext cx="11173216" cy="5951495"/>
          </a:xfrm>
        </p:spPr>
      </p:pic>
      <p:sp>
        <p:nvSpPr>
          <p:cNvPr id="10" name="TextBox 9">
            <a:extLst>
              <a:ext uri="{FF2B5EF4-FFF2-40B4-BE49-F238E27FC236}">
                <a16:creationId xmlns:a16="http://schemas.microsoft.com/office/drawing/2014/main" id="{6F561E0B-B444-2254-3BE1-BA04DBCD064F}"/>
              </a:ext>
            </a:extLst>
          </p:cNvPr>
          <p:cNvSpPr txBox="1"/>
          <p:nvPr/>
        </p:nvSpPr>
        <p:spPr>
          <a:xfrm>
            <a:off x="1565534" y="3157823"/>
            <a:ext cx="5662864" cy="838200"/>
          </a:xfrm>
          <a:prstGeom prst="rect">
            <a:avLst/>
          </a:prstGeom>
          <a:noFill/>
          <a:ln w="57150">
            <a:solidFill>
              <a:srgbClr val="FF0000"/>
            </a:solidFill>
          </a:ln>
        </p:spPr>
        <p:txBody>
          <a:bodyPr wrap="square" rtlCol="0">
            <a:spAutoFit/>
          </a:bodyPr>
          <a:lstStyle/>
          <a:p>
            <a:endParaRPr lang="en-US" dirty="0"/>
          </a:p>
        </p:txBody>
      </p:sp>
      <p:pic>
        <p:nvPicPr>
          <p:cNvPr id="12" name="Audio Recording Mar 30, 2023 at 3:15:59 PM">
            <a:hlinkClick r:id="" action="ppaction://media"/>
            <a:extLst>
              <a:ext uri="{FF2B5EF4-FFF2-40B4-BE49-F238E27FC236}">
                <a16:creationId xmlns:a16="http://schemas.microsoft.com/office/drawing/2014/main" id="{39312B5E-EBB1-F717-2644-5F1C330204E5}"/>
              </a:ext>
            </a:extLst>
          </p:cNvPr>
          <p:cNvPicPr>
            <a:picLocks noChangeAspect="1"/>
          </p:cNvPicPr>
          <p:nvPr>
            <a:audioFile r:link="rId1"/>
            <p:extLst>
              <p:ext uri="{DAA4B4D4-6D71-4841-9C94-3DE7FCFB9230}">
                <p14:media xmlns:p14="http://schemas.microsoft.com/office/powerpoint/2010/main" r:embed="rId2">
                  <p14:trim end="532.6664"/>
                  <p14:fade in="2791.6782" out="1845.7212"/>
                </p14:media>
              </p:ext>
            </p:extLst>
          </p:nvPr>
        </p:nvPicPr>
        <p:blipFill>
          <a:blip r:embed="rId5"/>
          <a:stretch>
            <a:fillRect/>
          </a:stretch>
        </p:blipFill>
        <p:spPr>
          <a:xfrm>
            <a:off x="11032761" y="5861218"/>
            <a:ext cx="1030990" cy="812800"/>
          </a:xfrm>
          <a:prstGeom prst="rect">
            <a:avLst/>
          </a:prstGeom>
        </p:spPr>
      </p:pic>
    </p:spTree>
    <p:extLst>
      <p:ext uri="{BB962C8B-B14F-4D97-AF65-F5344CB8AC3E}">
        <p14:creationId xmlns:p14="http://schemas.microsoft.com/office/powerpoint/2010/main" val="25540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15"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1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C14B92F9-ADB2-001F-3533-DED33937FD89}"/>
              </a:ext>
            </a:extLst>
          </p:cNvPr>
          <p:cNvPicPr>
            <a:picLocks noGrp="1" noChangeAspect="1"/>
          </p:cNvPicPr>
          <p:nvPr>
            <p:ph idx="1"/>
          </p:nvPr>
        </p:nvPicPr>
        <p:blipFill>
          <a:blip r:embed="rId4"/>
          <a:stretch>
            <a:fillRect/>
          </a:stretch>
        </p:blipFill>
        <p:spPr>
          <a:xfrm>
            <a:off x="838200" y="413359"/>
            <a:ext cx="10660693" cy="5763604"/>
          </a:xfrm>
        </p:spPr>
      </p:pic>
      <p:pic>
        <p:nvPicPr>
          <p:cNvPr id="6" name="Audio Recording Mar 31, 2023 at 1:24:55 AM">
            <a:hlinkClick r:id="" action="ppaction://media"/>
            <a:extLst>
              <a:ext uri="{FF2B5EF4-FFF2-40B4-BE49-F238E27FC236}">
                <a16:creationId xmlns:a16="http://schemas.microsoft.com/office/drawing/2014/main" id="{5ABACC2F-4259-A962-26B7-A2C9E1169CB3}"/>
              </a:ext>
            </a:extLst>
          </p:cNvPr>
          <p:cNvPicPr>
            <a:picLocks noChangeAspect="1"/>
          </p:cNvPicPr>
          <p:nvPr>
            <a:audioFile r:link="rId1"/>
            <p:extLst>
              <p:ext uri="{DAA4B4D4-6D71-4841-9C94-3DE7FCFB9230}">
                <p14:media xmlns:p14="http://schemas.microsoft.com/office/powerpoint/2010/main" r:embed="rId2">
                  <p14:trim end="687.4058"/>
                  <p14:fade in="329.972"/>
                </p14:media>
              </p:ext>
            </p:extLst>
          </p:nvPr>
        </p:nvPicPr>
        <p:blipFill>
          <a:blip r:embed="rId5"/>
          <a:stretch>
            <a:fillRect/>
          </a:stretch>
        </p:blipFill>
        <p:spPr>
          <a:xfrm>
            <a:off x="10947400" y="5770563"/>
            <a:ext cx="812800" cy="812800"/>
          </a:xfrm>
          <a:prstGeom prst="rect">
            <a:avLst/>
          </a:prstGeom>
        </p:spPr>
      </p:pic>
    </p:spTree>
    <p:extLst>
      <p:ext uri="{BB962C8B-B14F-4D97-AF65-F5344CB8AC3E}">
        <p14:creationId xmlns:p14="http://schemas.microsoft.com/office/powerpoint/2010/main" val="238634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ECB70-07C0-855E-2836-7C5158E2784C}"/>
              </a:ext>
            </a:extLst>
          </p:cNvPr>
          <p:cNvSpPr>
            <a:spLocks noGrp="1"/>
          </p:cNvSpPr>
          <p:nvPr>
            <p:ph type="title"/>
          </p:nvPr>
        </p:nvSpPr>
        <p:spPr>
          <a:xfrm>
            <a:off x="166354" y="402703"/>
            <a:ext cx="12025646" cy="1325563"/>
          </a:xfrm>
        </p:spPr>
        <p:txBody>
          <a:bodyPr>
            <a:normAutofit fontScale="90000"/>
          </a:bodyPr>
          <a:lstStyle/>
          <a:p>
            <a:r>
              <a:rPr lang="en-US" sz="4800" b="1" dirty="0">
                <a:latin typeface="Times" pitchFamily="2" charset="0"/>
              </a:rPr>
              <a:t>Import necessary libraries, then examine the data</a:t>
            </a:r>
          </a:p>
        </p:txBody>
      </p:sp>
      <p:pic>
        <p:nvPicPr>
          <p:cNvPr id="5" name="Picture 4" descr="Graphical user interface, text, application, email&#10;&#10;Description automatically generated">
            <a:extLst>
              <a:ext uri="{FF2B5EF4-FFF2-40B4-BE49-F238E27FC236}">
                <a16:creationId xmlns:a16="http://schemas.microsoft.com/office/drawing/2014/main" id="{C40CDE8B-4201-381E-FE11-CF0A9A61FB18}"/>
              </a:ext>
            </a:extLst>
          </p:cNvPr>
          <p:cNvPicPr>
            <a:picLocks noChangeAspect="1"/>
          </p:cNvPicPr>
          <p:nvPr/>
        </p:nvPicPr>
        <p:blipFill rotWithShape="1">
          <a:blip r:embed="rId4"/>
          <a:srcRect r="1565"/>
          <a:stretch/>
        </p:blipFill>
        <p:spPr>
          <a:xfrm>
            <a:off x="797106" y="1828800"/>
            <a:ext cx="10351058" cy="4747364"/>
          </a:xfrm>
          <a:prstGeom prst="rect">
            <a:avLst/>
          </a:prstGeom>
        </p:spPr>
      </p:pic>
      <p:pic>
        <p:nvPicPr>
          <p:cNvPr id="7" name="Audio Recording Mar 31, 2023 at 1:29:11 AM">
            <a:hlinkClick r:id="" action="ppaction://media"/>
            <a:extLst>
              <a:ext uri="{FF2B5EF4-FFF2-40B4-BE49-F238E27FC236}">
                <a16:creationId xmlns:a16="http://schemas.microsoft.com/office/drawing/2014/main" id="{8693778F-04A6-7551-8695-84CFDFAC6F25}"/>
              </a:ext>
            </a:extLst>
          </p:cNvPr>
          <p:cNvPicPr>
            <a:picLocks noChangeAspect="1"/>
          </p:cNvPicPr>
          <p:nvPr>
            <a:audioFile r:link="rId1"/>
            <p:extLst>
              <p:ext uri="{DAA4B4D4-6D71-4841-9C94-3DE7FCFB9230}">
                <p14:media xmlns:p14="http://schemas.microsoft.com/office/powerpoint/2010/main" r:embed="rId2">
                  <p14:trim end="634.9882"/>
                  <p14:fade in="673.6396" out="522.4672"/>
                </p14:media>
              </p:ext>
            </p:extLst>
          </p:nvPr>
        </p:nvPicPr>
        <p:blipFill>
          <a:blip r:embed="rId5"/>
          <a:stretch>
            <a:fillRect/>
          </a:stretch>
        </p:blipFill>
        <p:spPr>
          <a:xfrm>
            <a:off x="10988494" y="5763364"/>
            <a:ext cx="812800" cy="812800"/>
          </a:xfrm>
          <a:prstGeom prst="rect">
            <a:avLst/>
          </a:prstGeom>
        </p:spPr>
      </p:pic>
    </p:spTree>
    <p:extLst>
      <p:ext uri="{BB962C8B-B14F-4D97-AF65-F5344CB8AC3E}">
        <p14:creationId xmlns:p14="http://schemas.microsoft.com/office/powerpoint/2010/main" val="26743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4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7"/>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35026B-C35C-C180-1696-40DAEF2E306A}"/>
              </a:ext>
            </a:extLst>
          </p:cNvPr>
          <p:cNvPicPr>
            <a:picLocks noChangeAspect="1"/>
          </p:cNvPicPr>
          <p:nvPr/>
        </p:nvPicPr>
        <p:blipFill>
          <a:blip r:embed="rId5"/>
          <a:stretch>
            <a:fillRect/>
          </a:stretch>
        </p:blipFill>
        <p:spPr>
          <a:xfrm>
            <a:off x="355964" y="227595"/>
            <a:ext cx="11459081" cy="5899186"/>
          </a:xfrm>
          <a:prstGeom prst="rect">
            <a:avLst/>
          </a:prstGeom>
        </p:spPr>
      </p:pic>
      <p:cxnSp>
        <p:nvCxnSpPr>
          <p:cNvPr id="6" name="Straight Arrow Connector 5">
            <a:extLst>
              <a:ext uri="{FF2B5EF4-FFF2-40B4-BE49-F238E27FC236}">
                <a16:creationId xmlns:a16="http://schemas.microsoft.com/office/drawing/2014/main" id="{79D6CA05-7A88-1836-9732-C97714A58F7A}"/>
              </a:ext>
            </a:extLst>
          </p:cNvPr>
          <p:cNvCxnSpPr>
            <a:cxnSpLocks/>
          </p:cNvCxnSpPr>
          <p:nvPr/>
        </p:nvCxnSpPr>
        <p:spPr>
          <a:xfrm>
            <a:off x="1554190" y="362285"/>
            <a:ext cx="0" cy="212551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3" name="Straight Arrow Connector 2">
            <a:extLst>
              <a:ext uri="{FF2B5EF4-FFF2-40B4-BE49-F238E27FC236}">
                <a16:creationId xmlns:a16="http://schemas.microsoft.com/office/drawing/2014/main" id="{EACE6817-23AD-D6F7-FA2A-C9B31716D21D}"/>
              </a:ext>
            </a:extLst>
          </p:cNvPr>
          <p:cNvCxnSpPr>
            <a:cxnSpLocks/>
          </p:cNvCxnSpPr>
          <p:nvPr/>
        </p:nvCxnSpPr>
        <p:spPr>
          <a:xfrm>
            <a:off x="443647" y="2600529"/>
            <a:ext cx="909165"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3" name="Rectangle 12">
            <a:extLst>
              <a:ext uri="{FF2B5EF4-FFF2-40B4-BE49-F238E27FC236}">
                <a16:creationId xmlns:a16="http://schemas.microsoft.com/office/drawing/2014/main" id="{24BAED7D-2AAA-EECE-4B45-8D510B0622D0}"/>
              </a:ext>
            </a:extLst>
          </p:cNvPr>
          <p:cNvSpPr/>
          <p:nvPr/>
        </p:nvSpPr>
        <p:spPr>
          <a:xfrm>
            <a:off x="2206858" y="1425040"/>
            <a:ext cx="4049486" cy="1448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Calibri" panose="020F0502020204030204" pitchFamily="34" charset="0"/>
                <a:ea typeface="Calibri" panose="020F0502020204030204" pitchFamily="34" charset="0"/>
              </a:rPr>
              <a:t>64 patients have both Fatigue and Shortness of breath. In 4 patients, Fatigue occurs after Shortness of breath</a:t>
            </a:r>
            <a:endParaRPr lang="en-US" dirty="0">
              <a:latin typeface="Times" pitchFamily="2" charset="0"/>
            </a:endParaRPr>
          </a:p>
        </p:txBody>
      </p:sp>
      <p:pic>
        <p:nvPicPr>
          <p:cNvPr id="12" name="Audio Recording Mar 31, 2023 at 1:22:47 AM">
            <a:hlinkClick r:id="" action="ppaction://media"/>
            <a:extLst>
              <a:ext uri="{FF2B5EF4-FFF2-40B4-BE49-F238E27FC236}">
                <a16:creationId xmlns:a16="http://schemas.microsoft.com/office/drawing/2014/main" id="{B40E306F-C598-A8B4-5CF2-88DA65C9DEFF}"/>
              </a:ext>
            </a:extLst>
          </p:cNvPr>
          <p:cNvPicPr>
            <a:picLocks noChangeAspect="1"/>
          </p:cNvPicPr>
          <p:nvPr>
            <a:audioFile r:link="rId1"/>
            <p:extLst>
              <p:ext uri="{DAA4B4D4-6D71-4841-9C94-3DE7FCFB9230}">
                <p14:media xmlns:p14="http://schemas.microsoft.com/office/powerpoint/2010/main" r:embed="rId2">
                  <p14:trim end="1204.9156"/>
                  <p14:fade in="2355.9915" out="886.8299"/>
                </p14:media>
              </p:ext>
            </p:extLst>
          </p:nvPr>
        </p:nvPicPr>
        <p:blipFill>
          <a:blip r:embed="rId6"/>
          <a:stretch>
            <a:fillRect/>
          </a:stretch>
        </p:blipFill>
        <p:spPr>
          <a:xfrm>
            <a:off x="11002245" y="6045200"/>
            <a:ext cx="812800" cy="812800"/>
          </a:xfrm>
          <a:prstGeom prst="rect">
            <a:avLst/>
          </a:prstGeom>
        </p:spPr>
      </p:pic>
    </p:spTree>
    <p:extLst>
      <p:ext uri="{BB962C8B-B14F-4D97-AF65-F5344CB8AC3E}">
        <p14:creationId xmlns:p14="http://schemas.microsoft.com/office/powerpoint/2010/main" val="426096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19"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1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52814D-5809-BD71-D13A-B4BD5596F138}"/>
              </a:ext>
            </a:extLst>
          </p:cNvPr>
          <p:cNvSpPr>
            <a:spLocks noGrp="1"/>
          </p:cNvSpPr>
          <p:nvPr>
            <p:ph idx="1"/>
          </p:nvPr>
        </p:nvSpPr>
        <p:spPr>
          <a:xfrm>
            <a:off x="583368" y="821284"/>
            <a:ext cx="10515600" cy="4351338"/>
          </a:xfrm>
        </p:spPr>
        <p:txBody>
          <a:bodyPr>
            <a:normAutofit/>
          </a:bodyPr>
          <a:lstStyle/>
          <a:p>
            <a:pPr marL="0" indent="0">
              <a:buNone/>
            </a:pPr>
            <a:endParaRPr lang="en-US" sz="3200" dirty="0">
              <a:latin typeface="Times" pitchFamily="2" charset="0"/>
            </a:endParaRPr>
          </a:p>
          <a:p>
            <a:pPr marL="0" indent="0">
              <a:buNone/>
            </a:pPr>
            <a:endParaRPr lang="en-US" sz="3200" dirty="0">
              <a:latin typeface="Times" pitchFamily="2" charset="0"/>
            </a:endParaRPr>
          </a:p>
          <a:p>
            <a:pPr marL="0" indent="0">
              <a:buNone/>
            </a:pPr>
            <a:endParaRPr lang="en-US" sz="3200" dirty="0">
              <a:latin typeface="Times" pitchFamily="2" charset="0"/>
            </a:endParaRPr>
          </a:p>
          <a:p>
            <a:pPr marL="0" indent="0" algn="ctr">
              <a:buNone/>
            </a:pPr>
            <a:r>
              <a:rPr lang="en-US" sz="4800" dirty="0">
                <a:latin typeface="Times" pitchFamily="2" charset="0"/>
              </a:rPr>
              <a:t>Thank you </a:t>
            </a:r>
          </a:p>
        </p:txBody>
      </p:sp>
      <p:pic>
        <p:nvPicPr>
          <p:cNvPr id="4" name="Audio Recording Mar 30, 2023 at 3:20:34 PM">
            <a:hlinkClick r:id="" action="ppaction://media"/>
            <a:extLst>
              <a:ext uri="{FF2B5EF4-FFF2-40B4-BE49-F238E27FC236}">
                <a16:creationId xmlns:a16="http://schemas.microsoft.com/office/drawing/2014/main" id="{37C881E4-8D39-BBE4-F7C4-DF115F0BA660}"/>
              </a:ext>
            </a:extLst>
          </p:cNvPr>
          <p:cNvPicPr>
            <a:picLocks noChangeAspect="1"/>
          </p:cNvPicPr>
          <p:nvPr>
            <a:audioFile r:link="rId1"/>
            <p:extLst>
              <p:ext uri="{DAA4B4D4-6D71-4841-9C94-3DE7FCFB9230}">
                <p14:media xmlns:p14="http://schemas.microsoft.com/office/powerpoint/2010/main" r:embed="rId2">
                  <p14:trim st="1241.5046" end="294.2272"/>
                  <p14:fade in="909.0722" out="732.7857"/>
                </p14:media>
              </p:ext>
            </p:extLst>
          </p:nvPr>
        </p:nvPicPr>
        <p:blipFill>
          <a:blip r:embed="rId4"/>
          <a:stretch>
            <a:fillRect/>
          </a:stretch>
        </p:blipFill>
        <p:spPr>
          <a:xfrm>
            <a:off x="10876197" y="5840750"/>
            <a:ext cx="812800" cy="812800"/>
          </a:xfrm>
          <a:prstGeom prst="rect">
            <a:avLst/>
          </a:prstGeom>
        </p:spPr>
      </p:pic>
    </p:spTree>
    <p:extLst>
      <p:ext uri="{BB962C8B-B14F-4D97-AF65-F5344CB8AC3E}">
        <p14:creationId xmlns:p14="http://schemas.microsoft.com/office/powerpoint/2010/main" val="128804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0CA15-FC15-6212-6090-A4C00F946B81}"/>
              </a:ext>
            </a:extLst>
          </p:cNvPr>
          <p:cNvSpPr>
            <a:spLocks noGrp="1"/>
          </p:cNvSpPr>
          <p:nvPr>
            <p:ph type="title"/>
          </p:nvPr>
        </p:nvSpPr>
        <p:spPr>
          <a:xfrm>
            <a:off x="838200" y="365125"/>
            <a:ext cx="11049000" cy="1325563"/>
          </a:xfrm>
        </p:spPr>
        <p:txBody>
          <a:bodyPr/>
          <a:lstStyle/>
          <a:p>
            <a:r>
              <a:rPr lang="en-US" b="1" dirty="0">
                <a:latin typeface="Times" pitchFamily="2" charset="0"/>
              </a:rPr>
              <a:t>Extract the relevant columns from the data</a:t>
            </a:r>
          </a:p>
        </p:txBody>
      </p:sp>
      <p:pic>
        <p:nvPicPr>
          <p:cNvPr id="5" name="Content Placeholder 4" descr="Table&#10;&#10;Description automatically generated">
            <a:extLst>
              <a:ext uri="{FF2B5EF4-FFF2-40B4-BE49-F238E27FC236}">
                <a16:creationId xmlns:a16="http://schemas.microsoft.com/office/drawing/2014/main" id="{F764FE80-61AA-03E2-2BF6-898A5601FFCF}"/>
              </a:ext>
            </a:extLst>
          </p:cNvPr>
          <p:cNvPicPr>
            <a:picLocks noGrp="1" noChangeAspect="1"/>
          </p:cNvPicPr>
          <p:nvPr>
            <p:ph idx="1"/>
          </p:nvPr>
        </p:nvPicPr>
        <p:blipFill rotWithShape="1">
          <a:blip r:embed="rId4"/>
          <a:srcRect r="5877"/>
          <a:stretch/>
        </p:blipFill>
        <p:spPr>
          <a:xfrm>
            <a:off x="718596" y="1524719"/>
            <a:ext cx="10635204" cy="4780266"/>
          </a:xfrm>
        </p:spPr>
      </p:pic>
      <p:pic>
        <p:nvPicPr>
          <p:cNvPr id="6" name="Audio Recording Mar 31, 2023 at 1:31:38 AM">
            <a:hlinkClick r:id="" action="ppaction://media"/>
            <a:extLst>
              <a:ext uri="{FF2B5EF4-FFF2-40B4-BE49-F238E27FC236}">
                <a16:creationId xmlns:a16="http://schemas.microsoft.com/office/drawing/2014/main" id="{11EE9593-3D51-D9FE-E658-CD7C45B66010}"/>
              </a:ext>
            </a:extLst>
          </p:cNvPr>
          <p:cNvPicPr>
            <a:picLocks noChangeAspect="1"/>
          </p:cNvPicPr>
          <p:nvPr>
            <a:audioFile r:link="rId1"/>
            <p:extLst>
              <p:ext uri="{DAA4B4D4-6D71-4841-9C94-3DE7FCFB9230}">
                <p14:media xmlns:p14="http://schemas.microsoft.com/office/powerpoint/2010/main" r:embed="rId2">
                  <p14:trim st="215.4186" end="390.4846"/>
                </p14:media>
              </p:ext>
            </p:extLst>
          </p:nvPr>
        </p:nvPicPr>
        <p:blipFill>
          <a:blip r:embed="rId5"/>
          <a:stretch>
            <a:fillRect/>
          </a:stretch>
        </p:blipFill>
        <p:spPr>
          <a:xfrm>
            <a:off x="11067004" y="5898585"/>
            <a:ext cx="812800" cy="812800"/>
          </a:xfrm>
          <a:prstGeom prst="rect">
            <a:avLst/>
          </a:prstGeom>
        </p:spPr>
      </p:pic>
    </p:spTree>
    <p:extLst>
      <p:ext uri="{BB962C8B-B14F-4D97-AF65-F5344CB8AC3E}">
        <p14:creationId xmlns:p14="http://schemas.microsoft.com/office/powerpoint/2010/main" val="306235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4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10;&#10;Description automatically generated">
            <a:extLst>
              <a:ext uri="{FF2B5EF4-FFF2-40B4-BE49-F238E27FC236}">
                <a16:creationId xmlns:a16="http://schemas.microsoft.com/office/drawing/2014/main" id="{7DE0556C-AFEB-1EF9-396B-BFB4FD0C8D3E}"/>
              </a:ext>
            </a:extLst>
          </p:cNvPr>
          <p:cNvPicPr>
            <a:picLocks noChangeAspect="1"/>
          </p:cNvPicPr>
          <p:nvPr/>
        </p:nvPicPr>
        <p:blipFill rotWithShape="1">
          <a:blip r:embed="rId5"/>
          <a:srcRect l="76563"/>
          <a:stretch/>
        </p:blipFill>
        <p:spPr>
          <a:xfrm>
            <a:off x="9178122" y="645088"/>
            <a:ext cx="2602541" cy="6025019"/>
          </a:xfrm>
          <a:prstGeom prst="rect">
            <a:avLst/>
          </a:prstGeom>
        </p:spPr>
      </p:pic>
      <p:pic>
        <p:nvPicPr>
          <p:cNvPr id="10" name="Content Placeholder 9" descr="Table&#10;&#10;Description automatically generated">
            <a:extLst>
              <a:ext uri="{FF2B5EF4-FFF2-40B4-BE49-F238E27FC236}">
                <a16:creationId xmlns:a16="http://schemas.microsoft.com/office/drawing/2014/main" id="{A3567166-6AB0-E5D1-5B1E-1B6A1F0B70EA}"/>
              </a:ext>
            </a:extLst>
          </p:cNvPr>
          <p:cNvPicPr>
            <a:picLocks noGrp="1" noChangeAspect="1"/>
          </p:cNvPicPr>
          <p:nvPr>
            <p:ph idx="1"/>
          </p:nvPr>
        </p:nvPicPr>
        <p:blipFill>
          <a:blip r:embed="rId6"/>
          <a:stretch>
            <a:fillRect/>
          </a:stretch>
        </p:blipFill>
        <p:spPr>
          <a:xfrm>
            <a:off x="578349" y="645088"/>
            <a:ext cx="8104275" cy="5787025"/>
          </a:xfrm>
        </p:spPr>
      </p:pic>
      <p:sp>
        <p:nvSpPr>
          <p:cNvPr id="11" name="Rectangle 10">
            <a:extLst>
              <a:ext uri="{FF2B5EF4-FFF2-40B4-BE49-F238E27FC236}">
                <a16:creationId xmlns:a16="http://schemas.microsoft.com/office/drawing/2014/main" id="{D99F0A20-8CFB-034A-6B42-7A80BC1ADDB9}"/>
              </a:ext>
            </a:extLst>
          </p:cNvPr>
          <p:cNvSpPr/>
          <p:nvPr/>
        </p:nvSpPr>
        <p:spPr>
          <a:xfrm>
            <a:off x="5776586" y="2141951"/>
            <a:ext cx="588723" cy="5386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47A442-2559-3B4D-3227-9DAD0EF1C448}"/>
              </a:ext>
            </a:extLst>
          </p:cNvPr>
          <p:cNvSpPr/>
          <p:nvPr/>
        </p:nvSpPr>
        <p:spPr>
          <a:xfrm>
            <a:off x="2745288" y="4496844"/>
            <a:ext cx="787699" cy="1716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20ECCD8-74D4-4E48-F2B7-4C82CB7C11B1}"/>
              </a:ext>
            </a:extLst>
          </p:cNvPr>
          <p:cNvSpPr/>
          <p:nvPr/>
        </p:nvSpPr>
        <p:spPr>
          <a:xfrm>
            <a:off x="10283868" y="3823571"/>
            <a:ext cx="1500251" cy="2508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DCC7147-F558-AAAE-5B17-F64C98ECF0BE}"/>
              </a:ext>
            </a:extLst>
          </p:cNvPr>
          <p:cNvSpPr/>
          <p:nvPr/>
        </p:nvSpPr>
        <p:spPr>
          <a:xfrm>
            <a:off x="1753320" y="5077739"/>
            <a:ext cx="496146" cy="9401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B5967D9-BAF9-C095-268C-33469CAC53FF}"/>
              </a:ext>
            </a:extLst>
          </p:cNvPr>
          <p:cNvSpPr/>
          <p:nvPr/>
        </p:nvSpPr>
        <p:spPr>
          <a:xfrm>
            <a:off x="2156565" y="1312099"/>
            <a:ext cx="588723" cy="22265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2BCD93A-6261-7440-68F7-81BCCBB2879E}"/>
              </a:ext>
            </a:extLst>
          </p:cNvPr>
          <p:cNvSpPr/>
          <p:nvPr/>
        </p:nvSpPr>
        <p:spPr>
          <a:xfrm>
            <a:off x="3078594" y="1354899"/>
            <a:ext cx="588723" cy="4112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Audio Recording Mar 31, 2023 at 1:35:46 AM">
            <a:hlinkClick r:id="" action="ppaction://media"/>
            <a:extLst>
              <a:ext uri="{FF2B5EF4-FFF2-40B4-BE49-F238E27FC236}">
                <a16:creationId xmlns:a16="http://schemas.microsoft.com/office/drawing/2014/main" id="{E480D789-B079-78C8-D5AB-82677052FEAD}"/>
              </a:ext>
            </a:extLst>
          </p:cNvPr>
          <p:cNvPicPr>
            <a:picLocks noChangeAspect="1"/>
          </p:cNvPicPr>
          <p:nvPr>
            <a:audioFile r:link="rId1"/>
            <p:extLst>
              <p:ext uri="{DAA4B4D4-6D71-4841-9C94-3DE7FCFB9230}">
                <p14:media xmlns:p14="http://schemas.microsoft.com/office/powerpoint/2010/main" r:embed="rId2">
                  <p14:trim st="16855.8132" end="407.472"/>
                </p14:media>
              </p:ext>
            </p:extLst>
          </p:nvPr>
        </p:nvPicPr>
        <p:blipFill>
          <a:blip r:embed="rId7"/>
          <a:stretch>
            <a:fillRect/>
          </a:stretch>
        </p:blipFill>
        <p:spPr>
          <a:xfrm>
            <a:off x="11207251" y="6135255"/>
            <a:ext cx="812800" cy="812800"/>
          </a:xfrm>
          <a:prstGeom prst="rect">
            <a:avLst/>
          </a:prstGeom>
        </p:spPr>
      </p:pic>
    </p:spTree>
    <p:extLst>
      <p:ext uri="{BB962C8B-B14F-4D97-AF65-F5344CB8AC3E}">
        <p14:creationId xmlns:p14="http://schemas.microsoft.com/office/powerpoint/2010/main" val="419821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96"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1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1C99B-8A07-1611-4806-F90E11272619}"/>
              </a:ext>
            </a:extLst>
          </p:cNvPr>
          <p:cNvSpPr>
            <a:spLocks noGrp="1"/>
          </p:cNvSpPr>
          <p:nvPr>
            <p:ph type="title"/>
          </p:nvPr>
        </p:nvSpPr>
        <p:spPr/>
        <p:txBody>
          <a:bodyPr/>
          <a:lstStyle/>
          <a:p>
            <a:r>
              <a:rPr lang="en-US" b="1" dirty="0">
                <a:latin typeface="Times" pitchFamily="2" charset="0"/>
              </a:rPr>
              <a:t>Replace None &amp; </a:t>
            </a:r>
            <a:r>
              <a:rPr lang="en-US" b="1" dirty="0" err="1">
                <a:latin typeface="Times" pitchFamily="2" charset="0"/>
              </a:rPr>
              <a:t>NaN</a:t>
            </a:r>
            <a:r>
              <a:rPr lang="en-US" b="1" dirty="0">
                <a:latin typeface="Times" pitchFamily="2" charset="0"/>
              </a:rPr>
              <a:t> values with 0</a:t>
            </a:r>
          </a:p>
        </p:txBody>
      </p:sp>
      <p:pic>
        <p:nvPicPr>
          <p:cNvPr id="5" name="Content Placeholder 4" descr="Table&#10;&#10;Description automatically generated">
            <a:extLst>
              <a:ext uri="{FF2B5EF4-FFF2-40B4-BE49-F238E27FC236}">
                <a16:creationId xmlns:a16="http://schemas.microsoft.com/office/drawing/2014/main" id="{C791CE6B-8661-FABB-2BF7-BEC9F268B945}"/>
              </a:ext>
            </a:extLst>
          </p:cNvPr>
          <p:cNvPicPr>
            <a:picLocks noGrp="1" noChangeAspect="1"/>
          </p:cNvPicPr>
          <p:nvPr>
            <p:ph idx="1"/>
          </p:nvPr>
        </p:nvPicPr>
        <p:blipFill rotWithShape="1">
          <a:blip r:embed="rId4"/>
          <a:srcRect r="5808"/>
          <a:stretch/>
        </p:blipFill>
        <p:spPr>
          <a:xfrm>
            <a:off x="688933" y="1825625"/>
            <a:ext cx="10797434" cy="4351338"/>
          </a:xfrm>
        </p:spPr>
      </p:pic>
      <p:pic>
        <p:nvPicPr>
          <p:cNvPr id="6" name="Audio Recording Mar 31, 2023 at 1:37:18 AM">
            <a:hlinkClick r:id="" action="ppaction://media"/>
            <a:extLst>
              <a:ext uri="{FF2B5EF4-FFF2-40B4-BE49-F238E27FC236}">
                <a16:creationId xmlns:a16="http://schemas.microsoft.com/office/drawing/2014/main" id="{533A9EBB-5E08-2B39-3509-45B41E890CAF}"/>
              </a:ext>
            </a:extLst>
          </p:cNvPr>
          <p:cNvPicPr>
            <a:picLocks noChangeAspect="1"/>
          </p:cNvPicPr>
          <p:nvPr>
            <a:audioFile r:link="rId1"/>
            <p:extLst>
              <p:ext uri="{DAA4B4D4-6D71-4841-9C94-3DE7FCFB9230}">
                <p14:media xmlns:p14="http://schemas.microsoft.com/office/powerpoint/2010/main" r:embed="rId2">
                  <p14:trim end="715.7771"/>
                </p14:media>
              </p:ext>
            </p:extLst>
          </p:nvPr>
        </p:nvPicPr>
        <p:blipFill>
          <a:blip r:embed="rId5"/>
          <a:stretch>
            <a:fillRect/>
          </a:stretch>
        </p:blipFill>
        <p:spPr>
          <a:xfrm>
            <a:off x="10947400" y="5964881"/>
            <a:ext cx="812800" cy="812800"/>
          </a:xfrm>
          <a:prstGeom prst="rect">
            <a:avLst/>
          </a:prstGeom>
        </p:spPr>
      </p:pic>
    </p:spTree>
    <p:extLst>
      <p:ext uri="{BB962C8B-B14F-4D97-AF65-F5344CB8AC3E}">
        <p14:creationId xmlns:p14="http://schemas.microsoft.com/office/powerpoint/2010/main" val="258240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C2D47-6E72-83EE-0FED-8FA24514F59E}"/>
              </a:ext>
            </a:extLst>
          </p:cNvPr>
          <p:cNvSpPr>
            <a:spLocks noGrp="1"/>
          </p:cNvSpPr>
          <p:nvPr>
            <p:ph type="title"/>
          </p:nvPr>
        </p:nvSpPr>
        <p:spPr/>
        <p:txBody>
          <a:bodyPr/>
          <a:lstStyle/>
          <a:p>
            <a:r>
              <a:rPr lang="en-US" b="1" dirty="0">
                <a:latin typeface="Times" pitchFamily="2" charset="0"/>
              </a:rPr>
              <a:t>[‘Fatigue’]</a:t>
            </a:r>
          </a:p>
        </p:txBody>
      </p:sp>
      <p:pic>
        <p:nvPicPr>
          <p:cNvPr id="5" name="Picture 4" descr="Text&#10;&#10;Description automatically generated">
            <a:extLst>
              <a:ext uri="{FF2B5EF4-FFF2-40B4-BE49-F238E27FC236}">
                <a16:creationId xmlns:a16="http://schemas.microsoft.com/office/drawing/2014/main" id="{17EBF799-F535-244C-EABF-F51CE80FC18E}"/>
              </a:ext>
            </a:extLst>
          </p:cNvPr>
          <p:cNvPicPr>
            <a:picLocks noChangeAspect="1"/>
          </p:cNvPicPr>
          <p:nvPr/>
        </p:nvPicPr>
        <p:blipFill>
          <a:blip r:embed="rId4"/>
          <a:stretch>
            <a:fillRect/>
          </a:stretch>
        </p:blipFill>
        <p:spPr>
          <a:xfrm>
            <a:off x="838199" y="1690688"/>
            <a:ext cx="9896605" cy="4386876"/>
          </a:xfrm>
          <a:prstGeom prst="rect">
            <a:avLst/>
          </a:prstGeom>
        </p:spPr>
      </p:pic>
      <p:pic>
        <p:nvPicPr>
          <p:cNvPr id="6" name="Audio Recording Mar 31, 2023 at 1:38:03 AM">
            <a:hlinkClick r:id="" action="ppaction://media"/>
            <a:extLst>
              <a:ext uri="{FF2B5EF4-FFF2-40B4-BE49-F238E27FC236}">
                <a16:creationId xmlns:a16="http://schemas.microsoft.com/office/drawing/2014/main" id="{EBA74CB7-366D-1148-B71F-BD0A994662BF}"/>
              </a:ext>
            </a:extLst>
          </p:cNvPr>
          <p:cNvPicPr>
            <a:picLocks noChangeAspect="1"/>
          </p:cNvPicPr>
          <p:nvPr>
            <a:audioFile r:link="rId1"/>
            <p:extLst>
              <p:ext uri="{DAA4B4D4-6D71-4841-9C94-3DE7FCFB9230}">
                <p14:media xmlns:p14="http://schemas.microsoft.com/office/powerpoint/2010/main" r:embed="rId2">
                  <p14:trim st="650.0169" end="851.0482"/>
                  <p14:fade in="272.0358"/>
                </p14:media>
              </p:ext>
            </p:extLst>
          </p:nvPr>
        </p:nvPicPr>
        <p:blipFill>
          <a:blip r:embed="rId5"/>
          <a:stretch>
            <a:fillRect/>
          </a:stretch>
        </p:blipFill>
        <p:spPr>
          <a:xfrm>
            <a:off x="10947400" y="5671164"/>
            <a:ext cx="812800" cy="812800"/>
          </a:xfrm>
          <a:prstGeom prst="rect">
            <a:avLst/>
          </a:prstGeom>
        </p:spPr>
      </p:pic>
    </p:spTree>
    <p:extLst>
      <p:ext uri="{BB962C8B-B14F-4D97-AF65-F5344CB8AC3E}">
        <p14:creationId xmlns:p14="http://schemas.microsoft.com/office/powerpoint/2010/main" val="212039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4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F5583636-125E-9ED0-76A3-987DB2707405}"/>
              </a:ext>
            </a:extLst>
          </p:cNvPr>
          <p:cNvPicPr>
            <a:picLocks noGrp="1" noChangeAspect="1"/>
          </p:cNvPicPr>
          <p:nvPr>
            <p:ph idx="1"/>
          </p:nvPr>
        </p:nvPicPr>
        <p:blipFill>
          <a:blip r:embed="rId2"/>
          <a:stretch>
            <a:fillRect/>
          </a:stretch>
        </p:blipFill>
        <p:spPr>
          <a:xfrm>
            <a:off x="663880" y="1362162"/>
            <a:ext cx="10689920" cy="3435306"/>
          </a:xfrm>
        </p:spPr>
      </p:pic>
      <p:sp>
        <p:nvSpPr>
          <p:cNvPr id="6" name="Title 1">
            <a:extLst>
              <a:ext uri="{FF2B5EF4-FFF2-40B4-BE49-F238E27FC236}">
                <a16:creationId xmlns:a16="http://schemas.microsoft.com/office/drawing/2014/main" id="{D0369229-E630-BDDA-7276-075288C20A0A}"/>
              </a:ext>
            </a:extLst>
          </p:cNvPr>
          <p:cNvSpPr>
            <a:spLocks noGrp="1"/>
          </p:cNvSpPr>
          <p:nvPr>
            <p:ph type="title"/>
          </p:nvPr>
        </p:nvSpPr>
        <p:spPr/>
        <p:txBody>
          <a:bodyPr/>
          <a:lstStyle/>
          <a:p>
            <a:r>
              <a:rPr lang="en-US" b="1" dirty="0">
                <a:latin typeface="Times" pitchFamily="2" charset="0"/>
              </a:rPr>
              <a:t>[‘Fatigue’]</a:t>
            </a:r>
          </a:p>
        </p:txBody>
      </p:sp>
      <p:pic>
        <p:nvPicPr>
          <p:cNvPr id="8" name="Picture 7" descr="Text&#10;&#10;Description automatically generated">
            <a:extLst>
              <a:ext uri="{FF2B5EF4-FFF2-40B4-BE49-F238E27FC236}">
                <a16:creationId xmlns:a16="http://schemas.microsoft.com/office/drawing/2014/main" id="{D36919E0-7969-F040-8A98-0F908F80F0B5}"/>
              </a:ext>
            </a:extLst>
          </p:cNvPr>
          <p:cNvPicPr>
            <a:picLocks noChangeAspect="1"/>
          </p:cNvPicPr>
          <p:nvPr/>
        </p:nvPicPr>
        <p:blipFill>
          <a:blip r:embed="rId3"/>
          <a:stretch>
            <a:fillRect/>
          </a:stretch>
        </p:blipFill>
        <p:spPr>
          <a:xfrm>
            <a:off x="838200" y="5026329"/>
            <a:ext cx="10515600" cy="1344672"/>
          </a:xfrm>
          <a:prstGeom prst="rect">
            <a:avLst/>
          </a:prstGeom>
        </p:spPr>
      </p:pic>
    </p:spTree>
    <p:extLst>
      <p:ext uri="{BB962C8B-B14F-4D97-AF65-F5344CB8AC3E}">
        <p14:creationId xmlns:p14="http://schemas.microsoft.com/office/powerpoint/2010/main" val="1369219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F9219-861F-0A9D-6018-463FA92F9A45}"/>
              </a:ext>
            </a:extLst>
          </p:cNvPr>
          <p:cNvSpPr>
            <a:spLocks noGrp="1"/>
          </p:cNvSpPr>
          <p:nvPr>
            <p:ph type="title"/>
          </p:nvPr>
        </p:nvSpPr>
        <p:spPr>
          <a:xfrm>
            <a:off x="221293" y="366995"/>
            <a:ext cx="11749413" cy="1325563"/>
          </a:xfrm>
        </p:spPr>
        <p:txBody>
          <a:bodyPr>
            <a:normAutofit/>
          </a:bodyPr>
          <a:lstStyle/>
          <a:p>
            <a:r>
              <a:rPr lang="en-US" b="1" dirty="0">
                <a:latin typeface="Times" pitchFamily="2" charset="0"/>
              </a:rPr>
              <a:t>Define a list of the columns you want to binarize</a:t>
            </a:r>
          </a:p>
        </p:txBody>
      </p:sp>
      <p:pic>
        <p:nvPicPr>
          <p:cNvPr id="5" name="Content Placeholder 4" descr="A picture containing table&#10;&#10;Description automatically generated">
            <a:extLst>
              <a:ext uri="{FF2B5EF4-FFF2-40B4-BE49-F238E27FC236}">
                <a16:creationId xmlns:a16="http://schemas.microsoft.com/office/drawing/2014/main" id="{0A78E748-3F6C-97BC-8045-8C1CE836BCCC}"/>
              </a:ext>
            </a:extLst>
          </p:cNvPr>
          <p:cNvPicPr>
            <a:picLocks noGrp="1" noChangeAspect="1"/>
          </p:cNvPicPr>
          <p:nvPr>
            <p:ph idx="1"/>
          </p:nvPr>
        </p:nvPicPr>
        <p:blipFill>
          <a:blip r:embed="rId4"/>
          <a:stretch>
            <a:fillRect/>
          </a:stretch>
        </p:blipFill>
        <p:spPr>
          <a:xfrm>
            <a:off x="338203" y="1825625"/>
            <a:ext cx="11223320" cy="4667250"/>
          </a:xfrm>
        </p:spPr>
      </p:pic>
      <p:pic>
        <p:nvPicPr>
          <p:cNvPr id="6" name="Audio Recording Mar 31, 2023 at 1:39:26 AM">
            <a:hlinkClick r:id="" action="ppaction://media"/>
            <a:extLst>
              <a:ext uri="{FF2B5EF4-FFF2-40B4-BE49-F238E27FC236}">
                <a16:creationId xmlns:a16="http://schemas.microsoft.com/office/drawing/2014/main" id="{8E683F7A-E6E5-D09E-3F2A-9710ABDC166E}"/>
              </a:ext>
            </a:extLst>
          </p:cNvPr>
          <p:cNvPicPr>
            <a:picLocks noChangeAspect="1"/>
          </p:cNvPicPr>
          <p:nvPr>
            <a:audioFile r:link="rId1"/>
            <p:extLst>
              <p:ext uri="{DAA4B4D4-6D71-4841-9C94-3DE7FCFB9230}">
                <p14:media xmlns:p14="http://schemas.microsoft.com/office/powerpoint/2010/main" r:embed="rId2">
                  <p14:trim end="705.6234"/>
                  <p14:fade in="31.2675" out="841.2826"/>
                </p14:media>
              </p:ext>
            </p:extLst>
          </p:nvPr>
        </p:nvPicPr>
        <p:blipFill>
          <a:blip r:embed="rId5"/>
          <a:stretch>
            <a:fillRect/>
          </a:stretch>
        </p:blipFill>
        <p:spPr>
          <a:xfrm>
            <a:off x="11130197" y="6084605"/>
            <a:ext cx="812800" cy="812800"/>
          </a:xfrm>
          <a:prstGeom prst="rect">
            <a:avLst/>
          </a:prstGeom>
        </p:spPr>
      </p:pic>
    </p:spTree>
    <p:extLst>
      <p:ext uri="{BB962C8B-B14F-4D97-AF65-F5344CB8AC3E}">
        <p14:creationId xmlns:p14="http://schemas.microsoft.com/office/powerpoint/2010/main" val="333363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9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TotalTime>
  <Words>465</Words>
  <Application>Microsoft Macintosh PowerPoint</Application>
  <PresentationFormat>Widescreen</PresentationFormat>
  <Paragraphs>63</Paragraphs>
  <Slides>31</Slides>
  <Notes>5</Notes>
  <HiddenSlides>0</HiddenSlides>
  <MMClips>27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vt:lpstr>
      <vt:lpstr>Office Theme</vt:lpstr>
      <vt:lpstr>HAP 823: Teach One</vt:lpstr>
      <vt:lpstr>PowerPoint Presentation</vt:lpstr>
      <vt:lpstr>Import necessary libraries, then examine the data</vt:lpstr>
      <vt:lpstr>Extract the relevant columns from the data</vt:lpstr>
      <vt:lpstr>PowerPoint Presentation</vt:lpstr>
      <vt:lpstr>Replace None &amp; NaN values with 0</vt:lpstr>
      <vt:lpstr>[‘Fatigue’]</vt:lpstr>
      <vt:lpstr>[‘Fatigue’]</vt:lpstr>
      <vt:lpstr>Define a list of the columns you want to binarize</vt:lpstr>
      <vt:lpstr>[‘TestResult’] &amp;[‘Gender’]</vt:lpstr>
      <vt:lpstr>['First Symp']</vt:lpstr>
      <vt:lpstr>['First Symp']</vt:lpstr>
      <vt:lpstr>Check columns</vt:lpstr>
      <vt:lpstr>PowerPoint Presentation</vt:lpstr>
      <vt:lpstr>PowerPoint Presentation</vt:lpstr>
      <vt:lpstr>PowerPoint Presentation</vt:lpstr>
      <vt:lpstr>Data Ready to Use for Question 1</vt:lpstr>
      <vt:lpstr>Question No. 1– Part 1</vt:lpstr>
      <vt:lpstr> Extract the relevant symptoms columns only </vt:lpstr>
      <vt:lpstr>Create a new DataFrame (Symptoms_data)</vt:lpstr>
      <vt:lpstr>PowerPoint Presentation</vt:lpstr>
      <vt:lpstr>Example: </vt:lpstr>
      <vt:lpstr>Create a new DataFrame (Common_Data )</vt:lpstr>
      <vt:lpstr>PowerPoint Presentation</vt:lpstr>
      <vt:lpstr>Create a new DataFrame (Difference_Data )</vt:lpstr>
      <vt:lpstr>PowerPoint Presentation</vt:lpstr>
      <vt:lpstr>Create New DataFrame (Combined_Data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 823: Teach One</dc:title>
  <dc:creator>Alanoud Abdulaziz M Alturki</dc:creator>
  <cp:lastModifiedBy>Alanoud Abdulaziz M Alturki</cp:lastModifiedBy>
  <cp:revision>8</cp:revision>
  <dcterms:created xsi:type="dcterms:W3CDTF">2023-03-29T04:40:51Z</dcterms:created>
  <dcterms:modified xsi:type="dcterms:W3CDTF">2023-03-31T05:49:47Z</dcterms:modified>
</cp:coreProperties>
</file>