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68" r:id="rId2"/>
    <p:sldId id="334" r:id="rId3"/>
    <p:sldId id="338" r:id="rId4"/>
    <p:sldId id="336" r:id="rId5"/>
    <p:sldId id="339" r:id="rId6"/>
    <p:sldId id="341" r:id="rId7"/>
    <p:sldId id="342" r:id="rId8"/>
    <p:sldId id="344" r:id="rId9"/>
    <p:sldId id="345" r:id="rId10"/>
    <p:sldId id="346" r:id="rId11"/>
    <p:sldId id="343" r:id="rId12"/>
    <p:sldId id="347" r:id="rId13"/>
    <p:sldId id="348" r:id="rId14"/>
    <p:sldId id="349" r:id="rId15"/>
    <p:sldId id="350" r:id="rId16"/>
    <p:sldId id="351" r:id="rId17"/>
    <p:sldId id="352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FFCC"/>
    <a:srgbClr val="66FFCC"/>
    <a:srgbClr val="FFFF00"/>
    <a:srgbClr val="7D1219"/>
    <a:srgbClr val="006873"/>
    <a:srgbClr val="00FF00"/>
    <a:srgbClr val="FFFF66"/>
    <a:srgbClr val="FFCC33"/>
    <a:srgbClr val="0067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85"/>
    <p:restoredTop sz="71098" autoAdjust="0"/>
  </p:normalViewPr>
  <p:slideViewPr>
    <p:cSldViewPr snapToGrid="0" snapToObjects="1">
      <p:cViewPr varScale="1">
        <p:scale>
          <a:sx n="46" d="100"/>
          <a:sy n="46" d="100"/>
        </p:scale>
        <p:origin x="1208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611A40-E5A1-4AC3-BB8C-E70DC803907B}" type="datetimeFigureOut">
              <a:rPr lang="en-US" smtClean="0"/>
              <a:pPr/>
              <a:t>2/13/2026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9CA3DE-F054-4279-AD1E-75CF0FCB9B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51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presentation</a:t>
            </a:r>
            <a:r>
              <a:rPr lang="en-US" baseline="0" dirty="0"/>
              <a:t> focusses on definition of types of nodes in causal networks.  It is presented by Dr. Alemi.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509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0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Consider 4 events A, B, C, and D.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03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A occurs 70 time before B.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517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B occurs 30 times before event A.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958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A occurs 215 times before other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80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Event B occurs 165 times before other events.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803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 is how many times each event occurs before other events.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235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Sort descending and you have the global order of occurrence of the events in the population.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538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9CA3DE-F054-4279-AD1E-75CF0FCB9B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49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Recorded Time. This method is the gold standard for defining sequence among variables. These data are widely available in electronic health records, where events are time-stamped and therefore it is easy to examine which event has occurred before another.</a:t>
            </a: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3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645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606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04108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/>
              <a:t>For any patient diseases can occur in a different order than the average across the population.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552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91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929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F467ED4-5635-4F22-82D4-01E5D69BBEE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7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008919-68F2-482F-A03E-DE1EFBAE2574}"/>
              </a:ext>
            </a:extLst>
          </p:cNvPr>
          <p:cNvSpPr/>
          <p:nvPr userDrawn="1"/>
        </p:nvSpPr>
        <p:spPr>
          <a:xfrm>
            <a:off x="8935656" y="5231757"/>
            <a:ext cx="3256344" cy="16262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GMUgreengold.eps">
            <a:extLst>
              <a:ext uri="{FF2B5EF4-FFF2-40B4-BE49-F238E27FC236}">
                <a16:creationId xmlns:a16="http://schemas.microsoft.com/office/drawing/2014/main" id="{CDBFBABF-9963-4FA6-9F42-C471F9F704B4}"/>
              </a:ext>
            </a:extLst>
          </p:cNvPr>
          <p:cNvPicPr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1077" y="5334000"/>
            <a:ext cx="2075688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4">
            <a:extLst>
              <a:ext uri="{FF2B5EF4-FFF2-40B4-BE49-F238E27FC236}">
                <a16:creationId xmlns:a16="http://schemas.microsoft.com/office/drawing/2014/main" id="{81D61894-07CA-4A1C-82D6-ED7F312F69BF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823331" y="536575"/>
            <a:ext cx="4648200" cy="2409825"/>
          </a:xfrm>
        </p:spPr>
        <p:txBody>
          <a:bodyPr/>
          <a:lstStyle>
            <a:lvl1pPr>
              <a:defRPr sz="4000" baseline="0">
                <a:ln>
                  <a:noFill/>
                </a:ln>
                <a:solidFill>
                  <a:schemeClr val="bg1"/>
                </a:solidFill>
              </a:defRPr>
            </a:lvl1pPr>
            <a:lvl2pPr>
              <a:defRPr sz="3200">
                <a:ln>
                  <a:noFill/>
                </a:ln>
                <a:solidFill>
                  <a:schemeClr val="bg1"/>
                </a:solidFill>
              </a:defRPr>
            </a:lvl2pPr>
            <a:lvl3pPr>
              <a:defRPr sz="3200">
                <a:ln>
                  <a:noFill/>
                </a:ln>
                <a:solidFill>
                  <a:schemeClr val="bg1"/>
                </a:solidFill>
              </a:defRPr>
            </a:lvl3pPr>
            <a:lvl4pPr>
              <a:defRPr sz="3200">
                <a:ln>
                  <a:noFill/>
                </a:ln>
                <a:solidFill>
                  <a:schemeClr val="bg1"/>
                </a:solidFill>
              </a:defRPr>
            </a:lvl4pPr>
            <a:lvl5pPr>
              <a:defRPr sz="3200"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title text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823913" y="3287713"/>
            <a:ext cx="4648200" cy="1362075"/>
          </a:xfrm>
        </p:spPr>
        <p:txBody>
          <a:bodyPr/>
          <a:lstStyle>
            <a:lvl1pPr>
              <a:defRPr sz="2400">
                <a:solidFill>
                  <a:srgbClr val="FFCC33"/>
                </a:solidFill>
              </a:defRPr>
            </a:lvl1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14939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534400" y="6356350"/>
            <a:ext cx="3052064" cy="365760"/>
          </a:xfrm>
          <a:prstGeom prst="rect">
            <a:avLst/>
          </a:prstGeom>
        </p:spPr>
        <p:txBody>
          <a:bodyPr/>
          <a:lstStyle/>
          <a:p>
            <a:fld id="{C0D3CB9C-F774-4626-A490-0E60B7F0CAFD}" type="datetimeFigureOut">
              <a:rPr lang="en-US" smtClean="0"/>
              <a:t>2/13/2026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64864" y="6356350"/>
            <a:ext cx="4673600" cy="36576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6864" y="6356350"/>
            <a:ext cx="2641600" cy="365760"/>
          </a:xfrm>
          <a:prstGeom prst="rect">
            <a:avLst/>
          </a:prstGeom>
        </p:spPr>
        <p:txBody>
          <a:bodyPr/>
          <a:lstStyle/>
          <a:p>
            <a:fld id="{C6C30365-10E8-4E7B-8D07-EA9F8790A2A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609" y="6447423"/>
            <a:ext cx="190849" cy="160419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4228279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&amp;W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20FB55CB-28CF-4BA5-A14C-68AAF2C69257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udents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/>
          </p:nvPr>
        </p:nvSpPr>
        <p:spPr>
          <a:xfrm>
            <a:off x="304800" y="4706112"/>
            <a:ext cx="9245600" cy="228600"/>
          </a:xfrm>
          <a:solidFill>
            <a:schemeClr val="bg1"/>
          </a:solidFill>
        </p:spPr>
        <p:txBody>
          <a:bodyPr/>
          <a:lstStyle>
            <a:lvl1pPr marL="0" indent="0" algn="l">
              <a:buNone/>
              <a:defRPr sz="13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34">
            <a:extLst>
              <a:ext uri="{FF2B5EF4-FFF2-40B4-BE49-F238E27FC236}">
                <a16:creationId xmlns:a16="http://schemas.microsoft.com/office/drawing/2014/main" id="{E5CF39DD-EB27-458E-B080-C2C095C05281}"/>
              </a:ext>
            </a:extLst>
          </p:cNvPr>
          <p:cNvSpPr txBox="1">
            <a:spLocks/>
          </p:cNvSpPr>
          <p:nvPr userDrawn="1"/>
        </p:nvSpPr>
        <p:spPr>
          <a:xfrm>
            <a:off x="279721" y="5435280"/>
            <a:ext cx="4350152" cy="142272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kern="0" spc="150" dirty="0">
                <a:solidFill>
                  <a:srgbClr val="00673B"/>
                </a:solidFill>
              </a:rPr>
              <a:t>Health Informatics Program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 spc="150" dirty="0">
              <a:solidFill>
                <a:srgbClr val="00673B"/>
              </a:solidFill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spc="150" dirty="0">
                <a:solidFill>
                  <a:srgbClr val="00673B"/>
                </a:solidFill>
              </a:rPr>
              <a:t>HI.GMU.EDU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838200"/>
            <a:ext cx="4876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838200"/>
            <a:ext cx="50038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dirty="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Graphic,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12800" y="4343400"/>
            <a:ext cx="10363200" cy="1981200"/>
          </a:xfrm>
        </p:spPr>
        <p:txBody>
          <a:bodyPr numCol="3"/>
          <a:lstStyle>
            <a:lvl1pPr>
              <a:defRPr baseline="0">
                <a:solidFill>
                  <a:schemeClr val="tx2"/>
                </a:solidFill>
              </a:defRPr>
            </a:lvl1pPr>
            <a:lvl2pPr marL="0" indent="0">
              <a:defRPr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812800" y="838200"/>
            <a:ext cx="10363200" cy="3200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5" name="Rectangle 8"/>
          <p:cNvSpPr>
            <a:spLocks noGrp="1"/>
          </p:cNvSpPr>
          <p:nvPr>
            <p:ph type="body" sz="quarter" idx="15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</p:spPr>
        <p:txBody>
          <a:bodyPr tIns="0" bIns="0" anchor="t" anchorCtr="0"/>
          <a:lstStyle>
            <a:lvl1pPr marL="0" indent="0">
              <a:spcBef>
                <a:spcPts val="0"/>
              </a:spcBef>
              <a:defRPr sz="1400" b="1" i="0" cap="all" spc="120">
                <a:solidFill>
                  <a:schemeClr val="tx2"/>
                </a:solidFill>
              </a:defRPr>
            </a:lvl1pPr>
            <a:extLst/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 w/single co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/>
          </p:nvPr>
        </p:nvSpPr>
        <p:spPr>
          <a:xfrm>
            <a:off x="812800" y="381000"/>
            <a:ext cx="10363200" cy="228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>
            <a:lvl1pPr>
              <a:defRPr lang="en-US" sz="1400" b="1" i="0" cap="all" spc="120" smtClean="0">
                <a:solidFill>
                  <a:schemeClr val="tx2"/>
                </a:solidFill>
              </a:defRPr>
            </a:lvl1pPr>
          </a:lstStyle>
          <a:p>
            <a:pPr marL="0" lvl="0" indent="0">
              <a:spcBef>
                <a:spcPts val="0"/>
              </a:spcBef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12800" y="838200"/>
            <a:ext cx="10363200" cy="518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Element (text, graphic, vide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2800" y="381000"/>
            <a:ext cx="10363200" cy="586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art Placeholder 4"/>
          <p:cNvSpPr>
            <a:spLocks noGrp="1"/>
          </p:cNvSpPr>
          <p:nvPr>
            <p:ph type="chart" sz="quarter" idx="10"/>
          </p:nvPr>
        </p:nvSpPr>
        <p:spPr>
          <a:xfrm>
            <a:off x="812800" y="533400"/>
            <a:ext cx="10363200" cy="571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icon to </a:t>
            </a:r>
            <a:r>
              <a:rPr lang="en-US"/>
              <a:t>add chart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533400"/>
            <a:ext cx="9652000" cy="533400"/>
          </a:xfrm>
          <a:prstGeom prst="rect">
            <a:avLst/>
          </a:prstGeom>
          <a:noFill/>
        </p:spPr>
        <p:txBody>
          <a:bodyPr vert="horz"/>
          <a:lstStyle>
            <a:lvl1pPr algn="l">
              <a:defRPr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785600" y="0"/>
            <a:ext cx="4064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 bwMode="auto">
          <a:xfrm>
            <a:off x="508000" y="381000"/>
            <a:ext cx="10668000" cy="5867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3" name="Rectangle 34"/>
          <p:cNvSpPr txBox="1">
            <a:spLocks/>
          </p:cNvSpPr>
          <p:nvPr/>
        </p:nvSpPr>
        <p:spPr>
          <a:xfrm>
            <a:off x="9028252" y="6477000"/>
            <a:ext cx="2147747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GEORGE MASON UNIVERSITY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34">
            <a:extLst>
              <a:ext uri="{FF2B5EF4-FFF2-40B4-BE49-F238E27FC236}">
                <a16:creationId xmlns:a16="http://schemas.microsoft.com/office/drawing/2014/main" id="{894A7767-E094-483E-9582-5A512B559400}"/>
              </a:ext>
            </a:extLst>
          </p:cNvPr>
          <p:cNvSpPr txBox="1">
            <a:spLocks/>
          </p:cNvSpPr>
          <p:nvPr/>
        </p:nvSpPr>
        <p:spPr>
          <a:xfrm>
            <a:off x="754292" y="6477000"/>
            <a:ext cx="2324583" cy="304800"/>
          </a:xfrm>
          <a:prstGeom prst="rect">
            <a:avLst/>
          </a:prstGeom>
        </p:spPr>
        <p:txBody>
          <a:bodyPr rIns="0"/>
          <a:lstStyle>
            <a:lvl1pPr marL="0" algn="l" rtl="0" latinLnBrk="0">
              <a:defRPr sz="900" kern="1200" cap="all" spc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spc="150" dirty="0">
                <a:solidFill>
                  <a:srgbClr val="000000"/>
                </a:solidFill>
              </a:rPr>
              <a:t>Health Informatics Program</a:t>
            </a:r>
          </a:p>
        </p:txBody>
      </p:sp>
    </p:spTree>
    <p:extLst>
      <p:ext uri="{BB962C8B-B14F-4D97-AF65-F5344CB8AC3E}">
        <p14:creationId xmlns:p14="http://schemas.microsoft.com/office/powerpoint/2010/main" val="147250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3" r:id="rId2"/>
    <p:sldLayoutId id="214748367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7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cap="small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Calibri" charset="0"/>
          <a:ea typeface="ＭＳ Ｐゴシック" charset="0"/>
          <a:cs typeface="ＭＳ Ｐゴシック" charset="0"/>
        </a:defRPr>
      </a:lvl9pPr>
      <a:extLst/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180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2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100">
          <a:solidFill>
            <a:srgbClr val="000000"/>
          </a:solidFill>
          <a:latin typeface="+mn-lt"/>
          <a:ea typeface="ＭＳ Ｐゴシック" charset="0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3330" y="536575"/>
            <a:ext cx="10701561" cy="2409825"/>
          </a:xfrm>
        </p:spPr>
        <p:txBody>
          <a:bodyPr/>
          <a:lstStyle/>
          <a:p>
            <a:pPr marL="0" indent="0"/>
            <a:r>
              <a:rPr lang="en-US" sz="4800" b="1" dirty="0"/>
              <a:t>Analysis of Temporal Order Using Timestamped Date of Events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23912" y="3287713"/>
            <a:ext cx="6246589" cy="1362075"/>
          </a:xfrm>
        </p:spPr>
        <p:txBody>
          <a:bodyPr/>
          <a:lstStyle/>
          <a:p>
            <a:r>
              <a:rPr lang="en-US" sz="2800" dirty="0"/>
              <a:t>Farrokh Alemi, Ph.D.</a:t>
            </a:r>
          </a:p>
        </p:txBody>
      </p:sp>
    </p:spTree>
    <p:extLst>
      <p:ext uri="{BB962C8B-B14F-4D97-AF65-F5344CB8AC3E}">
        <p14:creationId xmlns:p14="http://schemas.microsoft.com/office/powerpoint/2010/main" val="118482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Step 3: Rank in reverse order of the sum</a:t>
            </a:r>
          </a:p>
        </p:txBody>
      </p:sp>
    </p:spTree>
    <p:extLst>
      <p:ext uri="{BB962C8B-B14F-4D97-AF65-F5344CB8AC3E}">
        <p14:creationId xmlns:p14="http://schemas.microsoft.com/office/powerpoint/2010/main" val="1705738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7B040-E8CC-484D-8874-E5494DFB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" y="1801090"/>
            <a:ext cx="10401194" cy="31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0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7B040-E8CC-484D-8874-E5494DFB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" y="1801090"/>
            <a:ext cx="10401194" cy="3172691"/>
          </a:xfrm>
          <a:prstGeom prst="rect">
            <a:avLst/>
          </a:prstGeom>
        </p:spPr>
      </p:pic>
      <p:sp>
        <p:nvSpPr>
          <p:cNvPr id="3" name="Arrow: Left 2">
            <a:extLst>
              <a:ext uri="{FF2B5EF4-FFF2-40B4-BE49-F238E27FC236}">
                <a16:creationId xmlns:a16="http://schemas.microsoft.com/office/drawing/2014/main" id="{8F41350B-242C-4327-B936-64D6434A4754}"/>
              </a:ext>
            </a:extLst>
          </p:cNvPr>
          <p:cNvSpPr/>
          <p:nvPr/>
        </p:nvSpPr>
        <p:spPr>
          <a:xfrm>
            <a:off x="6234545" y="2341414"/>
            <a:ext cx="1011382" cy="734291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0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7B040-E8CC-484D-8874-E5494DFB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" y="1801090"/>
            <a:ext cx="10401194" cy="3172691"/>
          </a:xfrm>
          <a:prstGeom prst="rect">
            <a:avLst/>
          </a:prstGeom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B2693732-15E2-4630-AD3C-342824E19B16}"/>
              </a:ext>
            </a:extLst>
          </p:cNvPr>
          <p:cNvSpPr/>
          <p:nvPr/>
        </p:nvSpPr>
        <p:spPr>
          <a:xfrm>
            <a:off x="4184073" y="3020289"/>
            <a:ext cx="1011382" cy="734291"/>
          </a:xfrm>
          <a:prstGeom prst="leftArrow">
            <a:avLst/>
          </a:prstGeom>
          <a:solidFill>
            <a:srgbClr val="FF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49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7B040-E8CC-484D-8874-E5494DFB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" y="1801090"/>
            <a:ext cx="10401194" cy="31726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F832C-6E13-46C2-9FB0-67B517E29C51}"/>
              </a:ext>
            </a:extLst>
          </p:cNvPr>
          <p:cNvSpPr/>
          <p:nvPr/>
        </p:nvSpPr>
        <p:spPr>
          <a:xfrm>
            <a:off x="5153891" y="2424545"/>
            <a:ext cx="5500254" cy="678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00C9A01-675E-44CE-9300-6FBED39970DF}"/>
              </a:ext>
            </a:extLst>
          </p:cNvPr>
          <p:cNvSpPr/>
          <p:nvPr/>
        </p:nvSpPr>
        <p:spPr>
          <a:xfrm>
            <a:off x="10834254" y="1524000"/>
            <a:ext cx="886691" cy="789709"/>
          </a:xfrm>
          <a:prstGeom prst="borderCallout1">
            <a:avLst>
              <a:gd name="adj1" fmla="val 18750"/>
              <a:gd name="adj2" fmla="val -8333"/>
              <a:gd name="adj3" fmla="val 119518"/>
              <a:gd name="adj4" fmla="val -914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215</a:t>
            </a:r>
          </a:p>
        </p:txBody>
      </p:sp>
    </p:spTree>
    <p:extLst>
      <p:ext uri="{BB962C8B-B14F-4D97-AF65-F5344CB8AC3E}">
        <p14:creationId xmlns:p14="http://schemas.microsoft.com/office/powerpoint/2010/main" val="14161820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7B040-E8CC-484D-8874-E5494DFB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3" y="1801090"/>
            <a:ext cx="10401194" cy="317269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7F832C-6E13-46C2-9FB0-67B517E29C51}"/>
              </a:ext>
            </a:extLst>
          </p:cNvPr>
          <p:cNvSpPr/>
          <p:nvPr/>
        </p:nvSpPr>
        <p:spPr>
          <a:xfrm>
            <a:off x="3158836" y="3089563"/>
            <a:ext cx="7772400" cy="67887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llout: Line 4">
            <a:extLst>
              <a:ext uri="{FF2B5EF4-FFF2-40B4-BE49-F238E27FC236}">
                <a16:creationId xmlns:a16="http://schemas.microsoft.com/office/drawing/2014/main" id="{D00C9A01-675E-44CE-9300-6FBED39970DF}"/>
              </a:ext>
            </a:extLst>
          </p:cNvPr>
          <p:cNvSpPr/>
          <p:nvPr/>
        </p:nvSpPr>
        <p:spPr>
          <a:xfrm>
            <a:off x="11021791" y="2105891"/>
            <a:ext cx="886691" cy="789709"/>
          </a:xfrm>
          <a:prstGeom prst="borderCallout1">
            <a:avLst>
              <a:gd name="adj1" fmla="val 18750"/>
              <a:gd name="adj2" fmla="val -8333"/>
              <a:gd name="adj3" fmla="val 119518"/>
              <a:gd name="adj4" fmla="val -91458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165</a:t>
            </a:r>
          </a:p>
        </p:txBody>
      </p:sp>
    </p:spTree>
    <p:extLst>
      <p:ext uri="{BB962C8B-B14F-4D97-AF65-F5344CB8AC3E}">
        <p14:creationId xmlns:p14="http://schemas.microsoft.com/office/powerpoint/2010/main" val="1913984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BE8B27D-A4DE-4776-BEB0-0A4621706E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4" t="25253" r="25909" b="25253"/>
          <a:stretch/>
        </p:blipFill>
        <p:spPr>
          <a:xfrm>
            <a:off x="1579417" y="230289"/>
            <a:ext cx="8714509" cy="572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33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AC8C27-95CC-4124-8636-8101AA03B8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023" t="23434" r="26022" b="27071"/>
          <a:stretch/>
        </p:blipFill>
        <p:spPr>
          <a:xfrm>
            <a:off x="1537855" y="152400"/>
            <a:ext cx="9559635" cy="619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286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1946" y="1983355"/>
            <a:ext cx="9908875" cy="2899913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Global Order Can be Estimated from Pairwise occurrences of Medical Events in Same Person</a:t>
            </a:r>
          </a:p>
        </p:txBody>
      </p:sp>
    </p:spTree>
    <p:extLst>
      <p:ext uri="{BB962C8B-B14F-4D97-AF65-F5344CB8AC3E}">
        <p14:creationId xmlns:p14="http://schemas.microsoft.com/office/powerpoint/2010/main" val="256421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Recorded Time of Event (Available in EHRs)</a:t>
            </a:r>
          </a:p>
        </p:txBody>
      </p:sp>
    </p:spTree>
    <p:extLst>
      <p:ext uri="{BB962C8B-B14F-4D97-AF65-F5344CB8AC3E}">
        <p14:creationId xmlns:p14="http://schemas.microsoft.com/office/powerpoint/2010/main" val="1396480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Both events must occur in the same person</a:t>
            </a:r>
          </a:p>
        </p:txBody>
      </p:sp>
    </p:spTree>
    <p:extLst>
      <p:ext uri="{BB962C8B-B14F-4D97-AF65-F5344CB8AC3E}">
        <p14:creationId xmlns:p14="http://schemas.microsoft.com/office/powerpoint/2010/main" val="992577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Diseases can occur for different patients in different order</a:t>
            </a:r>
          </a:p>
        </p:txBody>
      </p:sp>
    </p:spTree>
    <p:extLst>
      <p:ext uri="{BB962C8B-B14F-4D97-AF65-F5344CB8AC3E}">
        <p14:creationId xmlns:p14="http://schemas.microsoft.com/office/powerpoint/2010/main" val="202524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Count the number of patients for whom one disease occurs before another</a:t>
            </a:r>
          </a:p>
        </p:txBody>
      </p:sp>
    </p:spTree>
    <p:extLst>
      <p:ext uri="{BB962C8B-B14F-4D97-AF65-F5344CB8AC3E}">
        <p14:creationId xmlns:p14="http://schemas.microsoft.com/office/powerpoint/2010/main" val="13275920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DD6556-F5C6-4018-AAA9-ECF48FF43F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795" y="641866"/>
            <a:ext cx="10436173" cy="565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0917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A method is needed to examine variability in order of presentation of pairs of diseases &amp; establish sequence of events</a:t>
            </a:r>
          </a:p>
        </p:txBody>
      </p:sp>
    </p:spTree>
    <p:extLst>
      <p:ext uri="{BB962C8B-B14F-4D97-AF65-F5344CB8AC3E}">
        <p14:creationId xmlns:p14="http://schemas.microsoft.com/office/powerpoint/2010/main" val="338181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Step 1: Count the number of times event i occurs before event j for same person</a:t>
            </a:r>
          </a:p>
        </p:txBody>
      </p:sp>
    </p:spTree>
    <p:extLst>
      <p:ext uri="{BB962C8B-B14F-4D97-AF65-F5344CB8AC3E}">
        <p14:creationId xmlns:p14="http://schemas.microsoft.com/office/powerpoint/2010/main" val="810391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Perpetua" pitchFamily="18" charset="0"/>
            </a:endParaRP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1" y="948809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70DB445-B111-48D7-8DD0-0B7C02D8C8E7}"/>
              </a:ext>
            </a:extLst>
          </p:cNvPr>
          <p:cNvSpPr/>
          <p:nvPr/>
        </p:nvSpPr>
        <p:spPr>
          <a:xfrm>
            <a:off x="2367419" y="1716066"/>
            <a:ext cx="7653403" cy="30939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Step 2: Sum the number of times event i occurs before all other events</a:t>
            </a:r>
          </a:p>
        </p:txBody>
      </p:sp>
    </p:spTree>
    <p:extLst>
      <p:ext uri="{BB962C8B-B14F-4D97-AF65-F5344CB8AC3E}">
        <p14:creationId xmlns:p14="http://schemas.microsoft.com/office/powerpoint/2010/main" val="176721664"/>
      </p:ext>
    </p:extLst>
  </p:cSld>
  <p:clrMapOvr>
    <a:masterClrMapping/>
  </p:clrMapOvr>
</p:sld>
</file>

<file path=ppt/theme/theme1.xml><?xml version="1.0" encoding="utf-8"?>
<a:theme xmlns:a="http://schemas.openxmlformats.org/drawingml/2006/main" name="George Mason University 2.0">
  <a:themeElements>
    <a:clrScheme name="George Mason University">
      <a:dk1>
        <a:srgbClr val="006633"/>
      </a:dk1>
      <a:lt1>
        <a:srgbClr val="FFFFFF"/>
      </a:lt1>
      <a:dk2>
        <a:srgbClr val="000000"/>
      </a:dk2>
      <a:lt2>
        <a:srgbClr val="FFCC33"/>
      </a:lt2>
      <a:accent1>
        <a:srgbClr val="00909E"/>
      </a:accent1>
      <a:accent2>
        <a:srgbClr val="415195"/>
      </a:accent2>
      <a:accent3>
        <a:srgbClr val="81902B"/>
      </a:accent3>
      <a:accent4>
        <a:srgbClr val="F7931E"/>
      </a:accent4>
      <a:accent5>
        <a:srgbClr val="AC1D37"/>
      </a:accent5>
      <a:accent6>
        <a:srgbClr val="D8D8C1"/>
      </a:accent6>
      <a:hlink>
        <a:srgbClr val="00909E"/>
      </a:hlink>
      <a:folHlink>
        <a:srgbClr val="4151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rge Mason University 2.0" id="{AE27463A-FAD6-034C-8FDD-9E4699D44229}" vid="{3385DE02-A880-BB45-9582-0AD879F3B8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8648</TotalTime>
  <Words>307</Words>
  <Application>Microsoft Office PowerPoint</Application>
  <PresentationFormat>Widescreen</PresentationFormat>
  <Paragraphs>41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Calibri</vt:lpstr>
      <vt:lpstr>Perpetua</vt:lpstr>
      <vt:lpstr>Segoe UI</vt:lpstr>
      <vt:lpstr>George Mason University 2.0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Global Order Can be Estimated from Pairwise occurrences of Medical Events in Same Person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Farrokh Alemi</cp:lastModifiedBy>
  <cp:revision>264</cp:revision>
  <dcterms:created xsi:type="dcterms:W3CDTF">2017-05-23T16:09:18Z</dcterms:created>
  <dcterms:modified xsi:type="dcterms:W3CDTF">2026-02-14T02:19:27Z</dcterms:modified>
</cp:coreProperties>
</file>