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4" r:id="rId2"/>
    <p:sldId id="312" r:id="rId3"/>
    <p:sldId id="293" r:id="rId4"/>
    <p:sldId id="279" r:id="rId5"/>
    <p:sldId id="327" r:id="rId6"/>
    <p:sldId id="329" r:id="rId7"/>
    <p:sldId id="330" r:id="rId8"/>
    <p:sldId id="331" r:id="rId9"/>
    <p:sldId id="332" r:id="rId10"/>
    <p:sldId id="328" r:id="rId11"/>
    <p:sldId id="305" r:id="rId12"/>
    <p:sldId id="333" r:id="rId13"/>
    <p:sldId id="335" r:id="rId14"/>
    <p:sldId id="324" r:id="rId15"/>
    <p:sldId id="325" r:id="rId16"/>
    <p:sldId id="334" r:id="rId17"/>
    <p:sldId id="32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9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92" autoAdjust="0"/>
  </p:normalViewPr>
  <p:slideViewPr>
    <p:cSldViewPr>
      <p:cViewPr varScale="1">
        <p:scale>
          <a:sx n="99" d="100"/>
          <a:sy n="99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v>% in Remission</c:v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Sheet1!$B$9:$B$12</c:f>
              <c:strCache>
                <c:ptCount val="4"/>
                <c:pt idx="0">
                  <c:v>Start with citalopram</c:v>
                </c:pt>
                <c:pt idx="1">
                  <c:v>2nd medication</c:v>
                </c:pt>
                <c:pt idx="2">
                  <c:v>3rd medication</c:v>
                </c:pt>
                <c:pt idx="3">
                  <c:v>4th medication</c:v>
                </c:pt>
              </c:strCache>
            </c:strRef>
          </c:cat>
          <c:val>
            <c:numRef>
              <c:f>Sheet1!$C$9:$C$12</c:f>
              <c:numCache>
                <c:formatCode>0%</c:formatCode>
                <c:ptCount val="4"/>
                <c:pt idx="0">
                  <c:v>0.37000000000000027</c:v>
                </c:pt>
                <c:pt idx="1">
                  <c:v>0.56000000000000005</c:v>
                </c:pt>
                <c:pt idx="2">
                  <c:v>0.62000000000000055</c:v>
                </c:pt>
                <c:pt idx="3">
                  <c:v>0.67000000000000082</c:v>
                </c:pt>
              </c:numCache>
            </c:numRef>
          </c:val>
          <c:bubble3D val="1"/>
        </c:ser>
        <c:ser>
          <c:idx val="1"/>
          <c:order val="1"/>
          <c:spPr>
            <a:solidFill>
              <a:srgbClr val="FF0000"/>
            </a:solidFill>
          </c:spPr>
          <c:cat>
            <c:strRef>
              <c:f>Sheet1!$B$9:$B$12</c:f>
              <c:strCache>
                <c:ptCount val="4"/>
                <c:pt idx="0">
                  <c:v>Start with citalopram</c:v>
                </c:pt>
                <c:pt idx="1">
                  <c:v>2nd medication</c:v>
                </c:pt>
                <c:pt idx="2">
                  <c:v>3rd medication</c:v>
                </c:pt>
                <c:pt idx="3">
                  <c:v>4th medication</c:v>
                </c:pt>
              </c:strCache>
            </c:strRef>
          </c:cat>
          <c:val>
            <c:numRef>
              <c:f>Sheet1!$D$9:$D$12</c:f>
              <c:numCache>
                <c:formatCode>0%</c:formatCode>
                <c:ptCount val="4"/>
                <c:pt idx="0">
                  <c:v>0.63000000000000056</c:v>
                </c:pt>
                <c:pt idx="1">
                  <c:v>0.44000000000000017</c:v>
                </c:pt>
                <c:pt idx="2">
                  <c:v>0.38000000000000034</c:v>
                </c:pt>
                <c:pt idx="3">
                  <c:v>0.3300000000000004</c:v>
                </c:pt>
              </c:numCache>
            </c:numRef>
          </c:val>
          <c:bubble3D val="1"/>
        </c:ser>
        <c:overlap val="100"/>
        <c:axId val="93075328"/>
        <c:axId val="93076864"/>
      </c:barChart>
      <c:catAx>
        <c:axId val="93075328"/>
        <c:scaling>
          <c:orientation val="minMax"/>
        </c:scaling>
        <c:axPos val="b"/>
        <c:majorGridlines/>
        <c:maj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93076864"/>
        <c:crosses val="autoZero"/>
        <c:auto val="1"/>
        <c:lblAlgn val="ctr"/>
        <c:lblOffset val="100"/>
      </c:catAx>
      <c:valAx>
        <c:axId val="930768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 in Remission</a:t>
                </a:r>
              </a:p>
            </c:rich>
          </c:tx>
          <c:layout/>
        </c:title>
        <c:numFmt formatCode="0%" sourceLinked="1"/>
        <c:majorTickMark val="none"/>
        <c:tickLblPos val="nextTo"/>
        <c:crossAx val="93075328"/>
        <c:crosses val="autoZero"/>
        <c:crossBetween val="between"/>
        <c:majorUnit val="0.2"/>
      </c:valAx>
    </c:plotArea>
    <c:plotVisOnly val="1"/>
  </c:chart>
  <c:txPr>
    <a:bodyPr/>
    <a:lstStyle/>
    <a:p>
      <a:pPr>
        <a:defRPr sz="2400" b="1"/>
      </a:pPr>
      <a:endParaRPr lang="en-US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96429-E7A0-4340-AECA-C1D8E9DDD796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138577-AD85-41E7-AD09-8C9307C606AD}">
      <dgm:prSet phldrT="[Text]"/>
      <dgm:spPr/>
      <dgm:t>
        <a:bodyPr/>
        <a:lstStyle/>
        <a:p>
          <a:r>
            <a:rPr lang="en-US" dirty="0" smtClean="0"/>
            <a:t>You?</a:t>
          </a:r>
          <a:endParaRPr lang="en-US" dirty="0"/>
        </a:p>
      </dgm:t>
    </dgm:pt>
    <dgm:pt modelId="{256F33CD-9F7A-43AF-BF4E-A56FBCD087B4}" type="parTrans" cxnId="{29FA9901-726F-4EED-96F2-0A7D1F953A5E}">
      <dgm:prSet/>
      <dgm:spPr/>
      <dgm:t>
        <a:bodyPr/>
        <a:lstStyle/>
        <a:p>
          <a:endParaRPr lang="en-US"/>
        </a:p>
      </dgm:t>
    </dgm:pt>
    <dgm:pt modelId="{17D7D453-53B6-45E0-BB30-69F439AF3A5E}" type="sibTrans" cxnId="{29FA9901-726F-4EED-96F2-0A7D1F953A5E}">
      <dgm:prSet/>
      <dgm:spPr/>
      <dgm:t>
        <a:bodyPr/>
        <a:lstStyle/>
        <a:p>
          <a:endParaRPr lang="en-US"/>
        </a:p>
      </dgm:t>
    </dgm:pt>
    <dgm:pt modelId="{99734C8C-5D2C-44AB-9FC2-8ACC80457C17}">
      <dgm:prSet phldrT="[Text]"/>
      <dgm:spPr/>
      <dgm:t>
        <a:bodyPr/>
        <a:lstStyle/>
        <a:p>
          <a:r>
            <a:rPr lang="en-US" dirty="0" smtClean="0"/>
            <a:t>Could we help</a:t>
          </a:r>
          <a:endParaRPr lang="en-US" dirty="0"/>
        </a:p>
      </dgm:t>
    </dgm:pt>
    <dgm:pt modelId="{AA519189-2961-471F-B555-FDA0E2A39110}" type="parTrans" cxnId="{AF07A2CF-F2F4-4B22-8235-3A3A68A52841}">
      <dgm:prSet/>
      <dgm:spPr/>
      <dgm:t>
        <a:bodyPr/>
        <a:lstStyle/>
        <a:p>
          <a:endParaRPr lang="en-US"/>
        </a:p>
      </dgm:t>
    </dgm:pt>
    <dgm:pt modelId="{0F3BC5E9-4B49-4D4A-AAA8-F6B13DA75FDA}" type="sibTrans" cxnId="{AF07A2CF-F2F4-4B22-8235-3A3A68A52841}">
      <dgm:prSet/>
      <dgm:spPr/>
      <dgm:t>
        <a:bodyPr/>
        <a:lstStyle/>
        <a:p>
          <a:endParaRPr lang="en-US"/>
        </a:p>
      </dgm:t>
    </dgm:pt>
    <dgm:pt modelId="{15B227EA-AB71-4045-9830-2D497D2317FB}" type="pres">
      <dgm:prSet presAssocID="{96D96429-E7A0-4340-AECA-C1D8E9DDD7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AF4DC0-4381-4790-8350-B75C0E3DFD2E}" type="pres">
      <dgm:prSet presAssocID="{96D96429-E7A0-4340-AECA-C1D8E9DDD796}" presName="tSp" presStyleCnt="0"/>
      <dgm:spPr/>
    </dgm:pt>
    <dgm:pt modelId="{D9404F3D-A64B-4903-A23F-222DD7E56DC4}" type="pres">
      <dgm:prSet presAssocID="{96D96429-E7A0-4340-AECA-C1D8E9DDD796}" presName="bSp" presStyleCnt="0"/>
      <dgm:spPr/>
    </dgm:pt>
    <dgm:pt modelId="{C1E824C5-F032-4D8A-844C-A33079EB2F18}" type="pres">
      <dgm:prSet presAssocID="{96D96429-E7A0-4340-AECA-C1D8E9DDD796}" presName="process" presStyleCnt="0"/>
      <dgm:spPr/>
    </dgm:pt>
    <dgm:pt modelId="{0FE7E46F-1A53-4DCF-9537-056C607A02A0}" type="pres">
      <dgm:prSet presAssocID="{49138577-AD85-41E7-AD09-8C9307C606AD}" presName="composite1" presStyleCnt="0"/>
      <dgm:spPr/>
    </dgm:pt>
    <dgm:pt modelId="{07CBB846-7C46-487C-9D61-BEB36B219155}" type="pres">
      <dgm:prSet presAssocID="{49138577-AD85-41E7-AD09-8C9307C606AD}" presName="dummyNode1" presStyleLbl="node1" presStyleIdx="0" presStyleCnt="1"/>
      <dgm:spPr/>
    </dgm:pt>
    <dgm:pt modelId="{BC9B7DBA-7118-4797-8885-CFC7A18A4715}" type="pres">
      <dgm:prSet presAssocID="{49138577-AD85-41E7-AD09-8C9307C606AD}" presName="childNode1" presStyleLbl="bgAcc1" presStyleIdx="0" presStyleCnt="1" custLinFactNeighborY="23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768210-922C-461E-B4A4-EBA57B3DDE0F}" type="pres">
      <dgm:prSet presAssocID="{49138577-AD85-41E7-AD09-8C9307C606AD}" presName="childNode1tx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4A04D0-AFE0-42C7-8D90-5F1AB16BDE2A}" type="pres">
      <dgm:prSet presAssocID="{49138577-AD85-41E7-AD09-8C9307C606AD}" presName="parentNode1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EA9D9-F643-4C60-BBB3-9F0650CE3191}" type="pres">
      <dgm:prSet presAssocID="{49138577-AD85-41E7-AD09-8C9307C606AD}" presName="connSite1" presStyleCnt="0"/>
      <dgm:spPr/>
    </dgm:pt>
  </dgm:ptLst>
  <dgm:cxnLst>
    <dgm:cxn modelId="{9D89AE0D-CD90-48C7-BB47-DCFD890F4F10}" type="presOf" srcId="{96D96429-E7A0-4340-AECA-C1D8E9DDD796}" destId="{15B227EA-AB71-4045-9830-2D497D2317FB}" srcOrd="0" destOrd="0" presId="urn:microsoft.com/office/officeart/2005/8/layout/hProcess4"/>
    <dgm:cxn modelId="{FD609B66-66B4-4F23-9EAC-29618B5FEAE0}" type="presOf" srcId="{99734C8C-5D2C-44AB-9FC2-8ACC80457C17}" destId="{61768210-922C-461E-B4A4-EBA57B3DDE0F}" srcOrd="1" destOrd="0" presId="urn:microsoft.com/office/officeart/2005/8/layout/hProcess4"/>
    <dgm:cxn modelId="{AF07A2CF-F2F4-4B22-8235-3A3A68A52841}" srcId="{49138577-AD85-41E7-AD09-8C9307C606AD}" destId="{99734C8C-5D2C-44AB-9FC2-8ACC80457C17}" srcOrd="0" destOrd="0" parTransId="{AA519189-2961-471F-B555-FDA0E2A39110}" sibTransId="{0F3BC5E9-4B49-4D4A-AAA8-F6B13DA75FDA}"/>
    <dgm:cxn modelId="{3599CC9C-DC33-4282-8232-62D92236D582}" type="presOf" srcId="{99734C8C-5D2C-44AB-9FC2-8ACC80457C17}" destId="{BC9B7DBA-7118-4797-8885-CFC7A18A4715}" srcOrd="0" destOrd="0" presId="urn:microsoft.com/office/officeart/2005/8/layout/hProcess4"/>
    <dgm:cxn modelId="{76DDA500-E5CA-406B-8C4D-F0D2D130262F}" type="presOf" srcId="{49138577-AD85-41E7-AD09-8C9307C606AD}" destId="{714A04D0-AFE0-42C7-8D90-5F1AB16BDE2A}" srcOrd="0" destOrd="0" presId="urn:microsoft.com/office/officeart/2005/8/layout/hProcess4"/>
    <dgm:cxn modelId="{29FA9901-726F-4EED-96F2-0A7D1F953A5E}" srcId="{96D96429-E7A0-4340-AECA-C1D8E9DDD796}" destId="{49138577-AD85-41E7-AD09-8C9307C606AD}" srcOrd="0" destOrd="0" parTransId="{256F33CD-9F7A-43AF-BF4E-A56FBCD087B4}" sibTransId="{17D7D453-53B6-45E0-BB30-69F439AF3A5E}"/>
    <dgm:cxn modelId="{157B8E48-875B-4451-8471-C8D9DE89A5C0}" type="presParOf" srcId="{15B227EA-AB71-4045-9830-2D497D2317FB}" destId="{2DAF4DC0-4381-4790-8350-B75C0E3DFD2E}" srcOrd="0" destOrd="0" presId="urn:microsoft.com/office/officeart/2005/8/layout/hProcess4"/>
    <dgm:cxn modelId="{286CD66F-DB43-4F63-99A4-C31E4A278A3E}" type="presParOf" srcId="{15B227EA-AB71-4045-9830-2D497D2317FB}" destId="{D9404F3D-A64B-4903-A23F-222DD7E56DC4}" srcOrd="1" destOrd="0" presId="urn:microsoft.com/office/officeart/2005/8/layout/hProcess4"/>
    <dgm:cxn modelId="{C45286BF-AD69-47A8-9EF0-3A6A2AA095A2}" type="presParOf" srcId="{15B227EA-AB71-4045-9830-2D497D2317FB}" destId="{C1E824C5-F032-4D8A-844C-A33079EB2F18}" srcOrd="2" destOrd="0" presId="urn:microsoft.com/office/officeart/2005/8/layout/hProcess4"/>
    <dgm:cxn modelId="{A9111858-7122-4F62-A890-15B2DAE861B8}" type="presParOf" srcId="{C1E824C5-F032-4D8A-844C-A33079EB2F18}" destId="{0FE7E46F-1A53-4DCF-9537-056C607A02A0}" srcOrd="0" destOrd="0" presId="urn:microsoft.com/office/officeart/2005/8/layout/hProcess4"/>
    <dgm:cxn modelId="{CD99CC80-D50F-4F27-8277-03B631FE3F34}" type="presParOf" srcId="{0FE7E46F-1A53-4DCF-9537-056C607A02A0}" destId="{07CBB846-7C46-487C-9D61-BEB36B219155}" srcOrd="0" destOrd="0" presId="urn:microsoft.com/office/officeart/2005/8/layout/hProcess4"/>
    <dgm:cxn modelId="{75BBC299-07B2-4AE1-8AEE-CE479A46FA17}" type="presParOf" srcId="{0FE7E46F-1A53-4DCF-9537-056C607A02A0}" destId="{BC9B7DBA-7118-4797-8885-CFC7A18A4715}" srcOrd="1" destOrd="0" presId="urn:microsoft.com/office/officeart/2005/8/layout/hProcess4"/>
    <dgm:cxn modelId="{445D8463-C90C-41A4-B3EF-A91CD490C6B1}" type="presParOf" srcId="{0FE7E46F-1A53-4DCF-9537-056C607A02A0}" destId="{61768210-922C-461E-B4A4-EBA57B3DDE0F}" srcOrd="2" destOrd="0" presId="urn:microsoft.com/office/officeart/2005/8/layout/hProcess4"/>
    <dgm:cxn modelId="{2A3E3D56-41C6-4280-ABC6-F2DC25331331}" type="presParOf" srcId="{0FE7E46F-1A53-4DCF-9537-056C607A02A0}" destId="{714A04D0-AFE0-42C7-8D90-5F1AB16BDE2A}" srcOrd="3" destOrd="0" presId="urn:microsoft.com/office/officeart/2005/8/layout/hProcess4"/>
    <dgm:cxn modelId="{C4123C09-68B7-4693-AD9E-BB74F2701B97}" type="presParOf" srcId="{0FE7E46F-1A53-4DCF-9537-056C607A02A0}" destId="{EE8EA9D9-F643-4C60-BBB3-9F0650CE319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9B7DBA-7118-4797-8885-CFC7A18A4715}">
      <dsp:nvSpPr>
        <dsp:cNvPr id="0" name=""/>
        <dsp:cNvSpPr/>
      </dsp:nvSpPr>
      <dsp:spPr>
        <a:xfrm>
          <a:off x="2343614" y="1583446"/>
          <a:ext cx="3531033" cy="2912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500" kern="1200" dirty="0" smtClean="0"/>
            <a:t>Could we help</a:t>
          </a:r>
          <a:endParaRPr lang="en-US" sz="6500" kern="1200" dirty="0"/>
        </a:p>
      </dsp:txBody>
      <dsp:txXfrm>
        <a:off x="2343614" y="1583446"/>
        <a:ext cx="3531033" cy="2288286"/>
      </dsp:txXfrm>
    </dsp:sp>
    <dsp:sp modelId="{714A04D0-AFE0-42C7-8D90-5F1AB16BDE2A}">
      <dsp:nvSpPr>
        <dsp:cNvPr id="0" name=""/>
        <dsp:cNvSpPr/>
      </dsp:nvSpPr>
      <dsp:spPr>
        <a:xfrm>
          <a:off x="3128288" y="3803904"/>
          <a:ext cx="3138696" cy="1248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You?</a:t>
          </a:r>
          <a:endParaRPr lang="en-US" sz="6500" kern="1200" dirty="0"/>
        </a:p>
      </dsp:txBody>
      <dsp:txXfrm>
        <a:off x="3128288" y="3803904"/>
        <a:ext cx="3138696" cy="1248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A63A2F-2F4C-4282-AF0E-9D065E959F22}" type="datetimeFigureOut">
              <a:rPr lang="en-US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E6E872-60C1-4800-B867-DF0A3BB53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E6D61D-35AF-4A0B-826F-E62B8088EE4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254FD-C555-4C17-B34F-C853E3877225}" type="datetimeFigureOut">
              <a:rPr lang="en-US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797EA-148C-4C51-AD1F-83DBD16AE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30564-DC59-4F51-B324-888D68CE606C}" type="datetimeFigureOut">
              <a:rPr lang="en-US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349F1-5886-4F33-812A-DF6AB8D0E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C005F-C7E2-4E7C-8562-505A6E55223C}" type="datetimeFigureOut">
              <a:rPr lang="en-US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D471A-8357-41FA-A1C9-3CA248879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6ED96-0247-4E95-8C9B-8E854BCEE5E2}" type="datetimeFigureOut">
              <a:rPr lang="en-US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6720D-5CD4-4FF3-886A-5082219C9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BF6B1-46A9-4688-B155-B4977A23D8D6}" type="datetimeFigureOut">
              <a:rPr lang="en-US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586C4-A8BD-43FC-8343-B577EF473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A7B1-43AB-48B9-9769-1F16D76CF56D}" type="datetimeFigureOut">
              <a:rPr lang="en-US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45CB-9153-4BCC-ACB5-1B11423EF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E4F90-5D16-4604-B32A-CBE7EFA0D40A}" type="datetimeFigureOut">
              <a:rPr lang="en-US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16DF1-5F0C-43A3-87EC-F8A99D6E0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D6D16-670F-4DA2-BB3F-F2CB59A3D4F5}" type="datetimeFigureOut">
              <a:rPr lang="en-US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3F6D6-D6F9-4B0D-AF1C-5A2F6F752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B92B-00C2-43FF-844B-F4514048F060}" type="datetimeFigureOut">
              <a:rPr lang="en-US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9BE30-9E59-4BD2-A090-E32B248BF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DD6A4-154B-4858-A162-71D8513FEEEF}" type="datetimeFigureOut">
              <a:rPr lang="en-US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2443F-CA97-42FC-A1EC-46B3CD16E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C5B8A-995C-47ED-89DD-71DF776C8677}" type="datetimeFigureOut">
              <a:rPr lang="en-US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8FE47-A982-4F49-B193-C36B9F3C9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9BB2D91-68B1-4B91-9484-DEEEA9FF460A}" type="datetimeFigureOut">
              <a:rPr lang="en-US"/>
              <a:pPr>
                <a:defRPr/>
              </a:pPr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2865798-36A0-44AC-8F41-F45DE4E14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0" r:id="rId2"/>
    <p:sldLayoutId id="2147483786" r:id="rId3"/>
    <p:sldLayoutId id="2147483781" r:id="rId4"/>
    <p:sldLayoutId id="2147483782" r:id="rId5"/>
    <p:sldLayoutId id="2147483783" r:id="rId6"/>
    <p:sldLayoutId id="2147483787" r:id="rId7"/>
    <p:sldLayoutId id="2147483788" r:id="rId8"/>
    <p:sldLayoutId id="2147483789" r:id="rId9"/>
    <p:sldLayoutId id="2147483784" r:id="rId10"/>
    <p:sldLayoutId id="2147483790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time.com/time/health/article/0,8599,1905083,00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200400"/>
            <a:ext cx="8077200" cy="167335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Outcome Based </a:t>
            </a:r>
            <a:r>
              <a:rPr lang="en-US" dirty="0" smtClean="0"/>
              <a:t>Prescribing of Citalopram</a:t>
            </a:r>
            <a:endParaRPr lang="en-US" dirty="0"/>
          </a:p>
        </p:txBody>
      </p:sp>
      <p:sp>
        <p:nvSpPr>
          <p:cNvPr id="8195" name="Subtitle 4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8077200" cy="1500188"/>
          </a:xfrm>
        </p:spPr>
        <p:txBody>
          <a:bodyPr/>
          <a:lstStyle/>
          <a:p>
            <a:pPr eaLnBrk="1" hangingPunct="1"/>
            <a:r>
              <a:rPr lang="en-US" dirty="0" smtClean="0"/>
              <a:t>Farrokh Alemi, PhD falemi@gmu.edu 703 893 3799 </a:t>
            </a:r>
            <a:endParaRPr lang="en-US" dirty="0" smtClean="0"/>
          </a:p>
          <a:p>
            <a:pPr eaLnBrk="1" hangingPunct="1"/>
            <a:r>
              <a:rPr lang="en-US" dirty="0" smtClean="0"/>
              <a:t>Aryan Mazloum</a:t>
            </a:r>
            <a:endParaRPr lang="en-US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Confounding with Neurological Disorders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600200"/>
          <a:ext cx="3736952" cy="5096637"/>
        </p:xfrm>
        <a:graphic>
          <a:graphicData uri="http://schemas.openxmlformats.org/drawingml/2006/table">
            <a:tbl>
              <a:tblPr/>
              <a:tblGrid>
                <a:gridCol w="101126"/>
                <a:gridCol w="1721964"/>
                <a:gridCol w="956931"/>
                <a:gridCol w="956931"/>
              </a:tblGrid>
              <a:tr h="36461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Cases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Controls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Age 41+ 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395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1102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Age 18-41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345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1061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Gender Female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491*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1299*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Gender Male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249*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864*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Race White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557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1726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Race Not-White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183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437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29">
                <a:tc rowSpan="9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No comorbidities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24**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300**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Heart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145**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595**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Vascular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218**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482**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Hematopoietic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81*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160*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Eyes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442**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841**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Gastrointestinal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397**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694**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Renal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65**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89**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Genitourinary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268**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417**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Musculoskeletal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417**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850**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95800" y="2286000"/>
          <a:ext cx="4221233" cy="3249168"/>
        </p:xfrm>
        <a:graphic>
          <a:graphicData uri="http://schemas.openxmlformats.org/drawingml/2006/table">
            <a:tbl>
              <a:tblPr/>
              <a:tblGrid>
                <a:gridCol w="2117491"/>
                <a:gridCol w="1051871"/>
                <a:gridCol w="1051871"/>
              </a:tblGrid>
              <a:tr h="409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Cases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Controls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Psychiatric Illness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171**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389**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Respiratory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319**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595**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Liver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102**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149**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Endocrine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245**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452**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Alcohol Abuse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43 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110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Cannabis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12 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Panic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38 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2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Generalized Anxiety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51 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114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740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2,163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Method of </a:t>
            </a:r>
            <a:r>
              <a:rPr lang="en-US" dirty="0" smtClean="0"/>
              <a:t>Data </a:t>
            </a:r>
            <a:r>
              <a:rPr lang="en-US" dirty="0" smtClean="0"/>
              <a:t>Analysis: Sequenced Causal Networks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Average Age of Occurrence of Comorbidities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229600" cy="3339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90600" y="5105400"/>
            <a:ext cx="7391400" cy="16002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Average Age of Occurrence of Comorbidities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229600" cy="3339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90600" y="5105400"/>
            <a:ext cx="7391400" cy="1600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600200" y="2819400"/>
            <a:ext cx="6248400" cy="2209800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Later Events Do Not Influence Earlier Events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Network Predictive of Remission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grayscl/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7924800" cy="5410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Example Conclusion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grayscl/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7924800" cy="5410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600200" y="2819400"/>
            <a:ext cx="6248400" cy="2209800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Citalopram Is Not Helpful for Patients with PTSD or Neurological Disorders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Impact of Neurological Disorders &amp; PTSD on Response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438400"/>
          <a:ext cx="7762257" cy="1752600"/>
        </p:xfrm>
        <a:graphic>
          <a:graphicData uri="http://schemas.openxmlformats.org/drawingml/2006/table">
            <a:tbl>
              <a:tblPr/>
              <a:tblGrid>
                <a:gridCol w="3362069"/>
                <a:gridCol w="810385"/>
                <a:gridCol w="1302510"/>
                <a:gridCol w="878774"/>
                <a:gridCol w="1408519"/>
              </a:tblGrid>
              <a:tr h="3386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Disorders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Cases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Remission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US" sz="2000" b="1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Common Odds 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Ratio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Neurological Disorder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332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11.80*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0.74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Post-Traumatic Stress Disorder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8.31*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0.53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933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* 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Significant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at alpha 0.05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" y="609600"/>
          <a:ext cx="86106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Personalized Analysis</a:t>
            </a:r>
            <a:endParaRPr lang="en-US" dirty="0"/>
          </a:p>
        </p:txBody>
      </p:sp>
      <p:sp>
        <p:nvSpPr>
          <p:cNvPr id="16387" name="Subtitle 4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r>
              <a:rPr lang="en-US" dirty="0" smtClean="0"/>
              <a:t>Right Medication from Start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My Antidepressants Doesn’t Work</a:t>
            </a:r>
            <a:endParaRPr lang="en-US" dirty="0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381000" y="6629400"/>
            <a:ext cx="8534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/>
              <a:t>Picture taken from </a:t>
            </a:r>
            <a:r>
              <a:rPr lang="en-US" sz="1000">
                <a:hlinkClick r:id="rId2"/>
              </a:rPr>
              <a:t>http://www.time.com/time/health/article/0,8599,1905083,00.html#ixzz0kWKdxlNH</a:t>
            </a:r>
            <a:r>
              <a:rPr lang="en-US" sz="1000"/>
              <a:t> </a:t>
            </a:r>
          </a:p>
        </p:txBody>
      </p:sp>
      <p:pic>
        <p:nvPicPr>
          <p:cNvPr id="11268" name="Picture 5" descr="http://img.timeinc.net/time/daily/2009/0906/depression_gene_061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90800" y="1566863"/>
            <a:ext cx="4114800" cy="4860925"/>
          </a:xfrm>
        </p:spPr>
      </p:pic>
      <p:sp>
        <p:nvSpPr>
          <p:cNvPr id="11" name="Rounded Rectangle 10"/>
          <p:cNvSpPr/>
          <p:nvPr/>
        </p:nvSpPr>
        <p:spPr>
          <a:xfrm rot="19732286">
            <a:off x="5215497" y="2885163"/>
            <a:ext cx="2658956" cy="109945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TRY &amp; TRY ANOTHER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False Start for Majority of Patients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reeform 3"/>
          <p:cNvSpPr/>
          <p:nvPr/>
        </p:nvSpPr>
        <p:spPr>
          <a:xfrm>
            <a:off x="2209800" y="4267200"/>
            <a:ext cx="1371600" cy="1281765"/>
          </a:xfrm>
          <a:custGeom>
            <a:avLst/>
            <a:gdLst>
              <a:gd name="connsiteX0" fmla="*/ 498910 w 2581175"/>
              <a:gd name="connsiteY0" fmla="*/ 611204 h 2058203"/>
              <a:gd name="connsiteX1" fmla="*/ 2375836 w 2581175"/>
              <a:gd name="connsiteY1" fmla="*/ 187693 h 2058203"/>
              <a:gd name="connsiteX2" fmla="*/ 1730943 w 2581175"/>
              <a:gd name="connsiteY2" fmla="*/ 1737360 h 2058203"/>
              <a:gd name="connsiteX3" fmla="*/ 190901 w 2581175"/>
              <a:gd name="connsiteY3" fmla="*/ 1862489 h 2058203"/>
              <a:gd name="connsiteX4" fmla="*/ 585537 w 2581175"/>
              <a:gd name="connsiteY4" fmla="*/ 563078 h 2058203"/>
              <a:gd name="connsiteX5" fmla="*/ 575912 w 2581175"/>
              <a:gd name="connsiteY5" fmla="*/ 601579 h 2058203"/>
              <a:gd name="connsiteX6" fmla="*/ 575912 w 2581175"/>
              <a:gd name="connsiteY6" fmla="*/ 582329 h 2058203"/>
              <a:gd name="connsiteX7" fmla="*/ 575912 w 2581175"/>
              <a:gd name="connsiteY7" fmla="*/ 582329 h 2058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1175" h="2058203">
                <a:moveTo>
                  <a:pt x="498910" y="611204"/>
                </a:moveTo>
                <a:cubicBezTo>
                  <a:pt x="1334703" y="305602"/>
                  <a:pt x="2170497" y="0"/>
                  <a:pt x="2375836" y="187693"/>
                </a:cubicBezTo>
                <a:cubicBezTo>
                  <a:pt x="2581175" y="375386"/>
                  <a:pt x="2095099" y="1458227"/>
                  <a:pt x="1730943" y="1737360"/>
                </a:cubicBezTo>
                <a:cubicBezTo>
                  <a:pt x="1366787" y="2016493"/>
                  <a:pt x="381802" y="2058203"/>
                  <a:pt x="190901" y="1862489"/>
                </a:cubicBezTo>
                <a:cubicBezTo>
                  <a:pt x="0" y="1666775"/>
                  <a:pt x="521369" y="773230"/>
                  <a:pt x="585537" y="563078"/>
                </a:cubicBezTo>
                <a:cubicBezTo>
                  <a:pt x="649706" y="352926"/>
                  <a:pt x="577516" y="598371"/>
                  <a:pt x="575912" y="601579"/>
                </a:cubicBezTo>
                <a:cubicBezTo>
                  <a:pt x="574308" y="604788"/>
                  <a:pt x="575912" y="582329"/>
                  <a:pt x="575912" y="582329"/>
                </a:cubicBezTo>
                <a:lnTo>
                  <a:pt x="575912" y="582329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Source of Data: STAR*D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4,041 major depression from 41 Clinics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Star*D</a:t>
            </a:r>
          </a:p>
        </p:txBody>
      </p:sp>
    </p:spTree>
    <p:custDataLst>
      <p:tags r:id="rId1"/>
    </p:custData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STAR*D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Demographic </a:t>
            </a:r>
            <a:r>
              <a:rPr lang="en-US" dirty="0" smtClean="0"/>
              <a:t>data (gender, age, race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Medical History </a:t>
            </a:r>
            <a:r>
              <a:rPr lang="en-US" b="1" dirty="0" smtClean="0"/>
              <a:t>(cardiovascular, vascular, hematopoietic, eyes, gastrointestinal, renal, genitourinary, musculoskeletal, neurological, psychiatric, respiratory, liver, and endocrine diagnostic disorders</a:t>
            </a:r>
            <a:r>
              <a:rPr lang="en-US" b="1" dirty="0" smtClean="0"/>
              <a:t>)</a:t>
            </a:r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STAR*D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Demographic </a:t>
            </a:r>
            <a:r>
              <a:rPr lang="en-US" dirty="0" smtClean="0"/>
              <a:t>data (gender, age, race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Medical History (cardiovascular, vascular, hematopoietic, eyes, gastrointestinal, renal, genitourinary, musculoskeletal, neurological, psychiatric, respiratory, liver, and endocrine diagnostic disorders)</a:t>
            </a:r>
          </a:p>
          <a:p>
            <a:r>
              <a:rPr lang="en-US" b="1" dirty="0" smtClean="0"/>
              <a:t>Comorbidities (Alcohol, Cannabis, Panic, Post-traumatic Stress, and Generalized Anxiety disorders) </a:t>
            </a:r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50</a:t>
            </a:r>
            <a:r>
              <a:rPr lang="en-US" dirty="0" smtClean="0"/>
              <a:t>% reduction in  </a:t>
            </a:r>
            <a:r>
              <a:rPr lang="en-US" dirty="0" smtClean="0"/>
              <a:t>Hamilton Depression </a:t>
            </a:r>
            <a:r>
              <a:rPr lang="en-US" dirty="0" smtClean="0"/>
              <a:t>Rating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will respond </a:t>
            </a:r>
            <a:r>
              <a:rPr lang="en-US" dirty="0" smtClean="0"/>
              <a:t>to </a:t>
            </a:r>
            <a:r>
              <a:rPr lang="en-US" dirty="0" smtClean="0"/>
              <a:t>citalopram?</a:t>
            </a:r>
          </a:p>
        </p:txBody>
      </p:sp>
    </p:spTree>
    <p:custDataLst>
      <p:tags r:id="rId1"/>
    </p:custData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.7|3|3.4|2.8|3.3|1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.8|2|2.1|2.5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.8|2|2.1|2.5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.8|2|2.1|2.5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.8|2|2.1|2.5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.8|2|2.1|2.5|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.8|2|2.1|2.5|1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.8|2|2.1|2.5|1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.8|2|2.1|2.5|1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.8|2|2.1|2.5|1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3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  <a:fontScheme name="Module">
    <a:maj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Modul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7500"/>
              <a:satMod val="137000"/>
            </a:schemeClr>
          </a:gs>
          <a:gs pos="55000">
            <a:schemeClr val="phClr">
              <a:shade val="69000"/>
              <a:satMod val="137000"/>
            </a:schemeClr>
          </a:gs>
          <a:gs pos="100000">
            <a:schemeClr val="phClr">
              <a:shade val="98000"/>
              <a:satMod val="137000"/>
            </a:schemeClr>
          </a:gs>
        </a:gsLst>
        <a:lin ang="16200000" scaled="0"/>
      </a:gradFill>
    </a:fillStyleLst>
    <a:lnStyleLst>
      <a:ln w="6350" cap="rnd" cmpd="sng" algn="ctr">
        <a:solidFill>
          <a:schemeClr val="phClr">
            <a:shade val="95000"/>
            <a:satMod val="105000"/>
          </a:schemeClr>
        </a:solidFill>
        <a:prstDash val="solid"/>
      </a:ln>
      <a:ln w="48000" cap="flat" cmpd="thickThin" algn="ctr">
        <a:solidFill>
          <a:schemeClr val="phClr"/>
        </a:solidFill>
        <a:prstDash val="solid"/>
      </a:ln>
      <a:ln w="48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45000" dist="25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8000"/>
              <a:satMod val="300000"/>
            </a:schemeClr>
          </a:gs>
          <a:gs pos="12000">
            <a:schemeClr val="phClr">
              <a:tint val="48000"/>
              <a:satMod val="300000"/>
            </a:schemeClr>
          </a:gs>
          <a:gs pos="20000">
            <a:schemeClr val="phClr">
              <a:tint val="49000"/>
              <a:satMod val="300000"/>
            </a:schemeClr>
          </a:gs>
          <a:gs pos="100000">
            <a:schemeClr val="phClr">
              <a:shade val="30000"/>
            </a:schemeClr>
          </a:gs>
        </a:gsLst>
        <a:path path="circle">
          <a:fillToRect l="10000" t="-25000" r="10000" b="125000"/>
        </a:path>
      </a:gradFill>
      <a:blipFill>
        <a:blip xmlns:r="http://schemas.openxmlformats.org/officeDocument/2006/relationships" r:embed="rId1">
          <a:duotone>
            <a:schemeClr val="phClr">
              <a:shade val="75000"/>
              <a:satMod val="105000"/>
            </a:schemeClr>
            <a:schemeClr val="phClr">
              <a:tint val="95000"/>
              <a:satMod val="105000"/>
            </a:schemeClr>
          </a:duotone>
        </a:blip>
        <a:tile tx="0" ty="0" sx="38000" sy="38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1638</TotalTime>
  <Words>376</Words>
  <Application>Microsoft Office PowerPoint</Application>
  <PresentationFormat>On-screen Show (4:3)</PresentationFormat>
  <Paragraphs>126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Outcome Based Prescribing of Citalopram</vt:lpstr>
      <vt:lpstr>Personalized Analysis</vt:lpstr>
      <vt:lpstr>My Antidepressants Doesn’t Work</vt:lpstr>
      <vt:lpstr>False Start for Majority of Patients</vt:lpstr>
      <vt:lpstr>Source of Data: STAR*D</vt:lpstr>
      <vt:lpstr>4,041 major depression from 41 Clinics</vt:lpstr>
      <vt:lpstr>STAR*D</vt:lpstr>
      <vt:lpstr>STAR*D</vt:lpstr>
      <vt:lpstr>50% reduction in  Hamilton Depression Rating Scale</vt:lpstr>
      <vt:lpstr>Confounding with Neurological Disorders</vt:lpstr>
      <vt:lpstr>Method of Data Analysis: Sequenced Causal Networks</vt:lpstr>
      <vt:lpstr>Average Age of Occurrence of Comorbidities</vt:lpstr>
      <vt:lpstr>Average Age of Occurrence of Comorbidities</vt:lpstr>
      <vt:lpstr>Network Predictive of Remission</vt:lpstr>
      <vt:lpstr>Example Conclusion</vt:lpstr>
      <vt:lpstr>Impact of Neurological Disorders &amp; PTSD on Response</vt:lpstr>
      <vt:lpstr>Slide 17</vt:lpstr>
    </vt:vector>
  </TitlesOfParts>
  <Company>Georgetown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ESSENCE</dc:title>
  <dc:creator>Farrokh Alemi</dc:creator>
  <cp:lastModifiedBy>Farrokh</cp:lastModifiedBy>
  <cp:revision>78</cp:revision>
  <dcterms:created xsi:type="dcterms:W3CDTF">2009-10-05T12:46:59Z</dcterms:created>
  <dcterms:modified xsi:type="dcterms:W3CDTF">2017-06-25T11:18:10Z</dcterms:modified>
</cp:coreProperties>
</file>