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7" r:id="rId2"/>
    <p:sldId id="352" r:id="rId3"/>
    <p:sldId id="354" r:id="rId4"/>
    <p:sldId id="353" r:id="rId5"/>
    <p:sldId id="355" r:id="rId6"/>
    <p:sldId id="358" r:id="rId7"/>
    <p:sldId id="359" r:id="rId8"/>
    <p:sldId id="357" r:id="rId9"/>
    <p:sldId id="356" r:id="rId10"/>
    <p:sldId id="360" r:id="rId11"/>
    <p:sldId id="366" r:id="rId12"/>
    <p:sldId id="361" r:id="rId13"/>
    <p:sldId id="362" r:id="rId14"/>
    <p:sldId id="367" r:id="rId15"/>
    <p:sldId id="363" r:id="rId16"/>
    <p:sldId id="368" r:id="rId17"/>
    <p:sldId id="364" r:id="rId18"/>
    <p:sldId id="373" r:id="rId19"/>
    <p:sldId id="365" r:id="rId20"/>
    <p:sldId id="369" r:id="rId21"/>
    <p:sldId id="370" r:id="rId22"/>
    <p:sldId id="371" r:id="rId23"/>
    <p:sldId id="379" r:id="rId24"/>
    <p:sldId id="268" r:id="rId25"/>
    <p:sldId id="270" r:id="rId26"/>
    <p:sldId id="271" r:id="rId27"/>
    <p:sldId id="272" r:id="rId28"/>
    <p:sldId id="372" r:id="rId29"/>
    <p:sldId id="374" r:id="rId30"/>
    <p:sldId id="314" r:id="rId31"/>
    <p:sldId id="32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77740" autoAdjust="0"/>
  </p:normalViewPr>
  <p:slideViewPr>
    <p:cSldViewPr snapToGrid="0">
      <p:cViewPr>
        <p:scale>
          <a:sx n="90" d="100"/>
          <a:sy n="90" d="100"/>
        </p:scale>
        <p:origin x="23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EB324-464F-40E8-B206-01CD1BCBA27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3A493-AF8B-40BD-8A5D-C5EB9CA8C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0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slides show you how to create Bipolar database in All of Us,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50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16788-7C56-7EFD-42E9-E9AB54248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04E195-2606-AA95-43A3-6023B4C06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07DA86-4CB6-4D35-9C60-EB11EBCD5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</a:t>
            </a:r>
            <a:r>
              <a:rPr lang="en-US" b="0" i="0" dirty="0">
                <a:solidFill>
                  <a:srgbClr val="262262"/>
                </a:solidFill>
                <a:effectLst/>
                <a:latin typeface="Montserrat" panose="00000500000000000000" pitchFamily="2" charset="0"/>
              </a:rPr>
              <a:t>Show results as source concepts (ICD9, ICD10) and use all the codes below to build data set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B67BE-59F9-5209-B7D6-4694A4092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3A493-AF8B-40BD-8A5D-C5EB9CA8C7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9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C122D-5780-9229-E931-2DA1D1FAA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CF7691-490E-3C2E-AAE6-F17EC4ABC3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9B5703-F7FB-4FB3-F5D1-52D62D0E13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demographics and select + sign on concept set and select condition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DF4A5-DE29-6A8B-4D21-401170FE73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3A493-AF8B-40BD-8A5D-C5EB9CA8C7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06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only the columns required those are the ones that I am showing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3A493-AF8B-40BD-8A5D-C5EB9CA8C7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05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A4473-A66A-0C45-3FAF-198467287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318A83-E3AA-6282-1B26-548D9138A1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ADD803-6F76-33D6-BBAA-0E3E76FBD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demographics and select + sign on concept set and select drugs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608A5-F5B2-D791-3384-C97D703C3D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3A493-AF8B-40BD-8A5D-C5EB9CA8C7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95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select all these drugs along with antidepressants has we are doing drug level analysis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3A493-AF8B-40BD-8A5D-C5EB9CA8C7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71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"</a:t>
            </a:r>
            <a:r>
              <a:rPr lang="en-US" dirty="0" err="1"/>
              <a:t>Analyze,“after</a:t>
            </a:r>
            <a:r>
              <a:rPr lang="en-US" dirty="0"/>
              <a:t> that  select Python, then choose the notebook created earlier: and click "Export.“  </a:t>
            </a:r>
            <a:r>
              <a:rPr lang="en-US"/>
              <a:t>Repeat 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3A493-AF8B-40BD-8A5D-C5EB9CA8C7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41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code queries the “</a:t>
            </a:r>
            <a:r>
              <a:rPr lang="en-US" dirty="0" err="1"/>
              <a:t>bipolar_drug_data</a:t>
            </a:r>
            <a:r>
              <a:rPr lang="en-US" dirty="0"/>
              <a:t>" dataset for drug exposure information in the All of 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3A493-AF8B-40BD-8A5D-C5EB9CA8C7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73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 code joins multiple tables to retrieve detailed drug exposure.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3A493-AF8B-40BD-8A5D-C5EB9CA8C7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21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query is executed using pandas to load the result into a </a:t>
            </a:r>
            <a:r>
              <a:rPr lang="en-US" b="1" dirty="0" err="1"/>
              <a:t>DataFrame</a:t>
            </a:r>
            <a:r>
              <a:rPr lang="en-US" b="1" dirty="0"/>
              <a:t> for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3A493-AF8B-40BD-8A5D-C5EB9CA8C72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84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 Libraires and rename datasets for our ease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3A493-AF8B-40BD-8A5D-C5EB9CA8C7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9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a name and keep rest of the information as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3A493-AF8B-40BD-8A5D-C5EB9CA8C7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12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16 CPUs and 60 GB RAM, then set the system to automatically pause after 10 days of idle time. Finally, click "Next."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3A493-AF8B-40BD-8A5D-C5EB9CA8C72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5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takeaway from this presentation is to outline the steps in creating All Of Us Bipolar dataset for effective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about 2 lines regarding our project on your won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3A493-AF8B-40BD-8A5D-C5EB9CA8C7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36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these as we are trying to find the effect of drugs on Bipolar disorder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3A493-AF8B-40BD-8A5D-C5EB9CA8C7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3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interested in all races, adults, all genders who have 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bipolar disorder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3A493-AF8B-40BD-8A5D-C5EB9CA8C7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38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cohort then add criteria condition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3A493-AF8B-40BD-8A5D-C5EB9CA8C7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49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</a:t>
            </a:r>
            <a:r>
              <a:rPr lang="en-US" b="0" i="0" dirty="0">
                <a:solidFill>
                  <a:srgbClr val="262262"/>
                </a:solidFill>
                <a:effectLst/>
                <a:latin typeface="Montserrat" panose="00000500000000000000" pitchFamily="2" charset="0"/>
              </a:rPr>
              <a:t>Show results as source concepts (ICD9, ICD10) and use all the codes below to build data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3A493-AF8B-40BD-8A5D-C5EB9CA8C7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68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Save and give a name as demographics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3A493-AF8B-40BD-8A5D-C5EB9CA8C7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01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demographics and select + sign on concept set and select condition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3A493-AF8B-40BD-8A5D-C5EB9CA8C7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9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1500" b="0" cap="all" spc="113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w/single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lang="en-US" sz="1050" b="1" i="0" cap="all" spc="90" smtClean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12800" y="838200"/>
            <a:ext cx="103632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008919-68F2-482F-A03E-DE1EFBAE2574}"/>
              </a:ext>
            </a:extLst>
          </p:cNvPr>
          <p:cNvSpPr/>
          <p:nvPr userDrawn="1"/>
        </p:nvSpPr>
        <p:spPr>
          <a:xfrm>
            <a:off x="8935656" y="5231759"/>
            <a:ext cx="3256344" cy="162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8" descr="GMUgreengold.eps">
            <a:extLst>
              <a:ext uri="{FF2B5EF4-FFF2-40B4-BE49-F238E27FC236}">
                <a16:creationId xmlns:a16="http://schemas.microsoft.com/office/drawing/2014/main" id="{CDBFBABF-9963-4FA6-9F42-C471F9F704B4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7" y="5334000"/>
            <a:ext cx="207568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4">
            <a:extLst>
              <a:ext uri="{FF2B5EF4-FFF2-40B4-BE49-F238E27FC236}">
                <a16:creationId xmlns:a16="http://schemas.microsoft.com/office/drawing/2014/main" id="{81D61894-07CA-4A1C-82D6-ED7F312F69BF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kern="0" spc="113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spc="113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kern="0" spc="113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kern="0" spc="113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spc="113">
                <a:solidFill>
                  <a:srgbClr val="00673B"/>
                </a:solidFill>
              </a:rPr>
              <a:t>HI.GMU.EDU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23331" y="536577"/>
            <a:ext cx="4648200" cy="2409825"/>
          </a:xfrm>
        </p:spPr>
        <p:txBody>
          <a:bodyPr/>
          <a:lstStyle>
            <a:lvl1pPr>
              <a:defRPr sz="3000" baseline="0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 sz="2400"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 sz="2400"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 sz="2400"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 sz="2400"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 text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823913" y="3287715"/>
            <a:ext cx="4648200" cy="1362075"/>
          </a:xfrm>
        </p:spPr>
        <p:txBody>
          <a:bodyPr/>
          <a:lstStyle>
            <a:lvl1pPr>
              <a:defRPr sz="1800">
                <a:solidFill>
                  <a:srgbClr val="FFCC33"/>
                </a:solidFill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subheader</a:t>
            </a:r>
            <a:r>
              <a:rPr lang="en-US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4939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11785600" y="0"/>
            <a:ext cx="40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508000" y="381000"/>
            <a:ext cx="10668000" cy="5867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01600" cy="6858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3" name="Rectangle 34"/>
          <p:cNvSpPr txBox="1">
            <a:spLocks/>
          </p:cNvSpPr>
          <p:nvPr/>
        </p:nvSpPr>
        <p:spPr>
          <a:xfrm>
            <a:off x="9028253" y="6477000"/>
            <a:ext cx="2147747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kern="0" spc="113">
                <a:solidFill>
                  <a:srgbClr val="000000"/>
                </a:solidFill>
              </a:rPr>
              <a:t>GEORGE MASON UNIVERSITY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894A7767-E094-483E-9582-5A512B559400}"/>
              </a:ext>
            </a:extLst>
          </p:cNvPr>
          <p:cNvSpPr txBox="1">
            <a:spLocks/>
          </p:cNvSpPr>
          <p:nvPr/>
        </p:nvSpPr>
        <p:spPr>
          <a:xfrm>
            <a:off x="754294" y="6477000"/>
            <a:ext cx="2324583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kern="0" spc="113">
                <a:solidFill>
                  <a:srgbClr val="000000"/>
                </a:solidFill>
              </a:rPr>
              <a:t>Health Informatics Program</a:t>
            </a:r>
          </a:p>
        </p:txBody>
      </p:sp>
    </p:spTree>
    <p:extLst>
      <p:ext uri="{BB962C8B-B14F-4D97-AF65-F5344CB8AC3E}">
        <p14:creationId xmlns:p14="http://schemas.microsoft.com/office/powerpoint/2010/main" val="147250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8" r:id="rId2"/>
    <p:sldLayoutId id="2147483685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cap="small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  <a:extLst/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defRPr sz="135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defRPr sz="105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defRPr sz="105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defRPr sz="825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defRPr sz="825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18859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82869" y="1259683"/>
            <a:ext cx="7729115" cy="1807369"/>
          </a:xfrm>
        </p:spPr>
        <p:txBody>
          <a:bodyPr/>
          <a:lstStyle/>
          <a:p>
            <a:pPr marL="0" indent="0"/>
            <a:r>
              <a:rPr lang="en-US" sz="3600" dirty="0"/>
              <a:t>Creating Bipolar Datasets in All of 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94874" y="3323035"/>
            <a:ext cx="6870031" cy="726451"/>
          </a:xfrm>
        </p:spPr>
        <p:txBody>
          <a:bodyPr/>
          <a:lstStyle/>
          <a:p>
            <a:r>
              <a:rPr lang="en-US" sz="2100" dirty="0"/>
              <a:t>Farrokh Alemi ,PhD ,  Abdul Hafeez, PhD, &amp; Ledo Thankachan</a:t>
            </a:r>
          </a:p>
        </p:txBody>
      </p:sp>
    </p:spTree>
    <p:extLst>
      <p:ext uri="{BB962C8B-B14F-4D97-AF65-F5344CB8AC3E}">
        <p14:creationId xmlns:p14="http://schemas.microsoft.com/office/powerpoint/2010/main" val="1184826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653F40-F69A-E0EF-7536-9C5A8E0A26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BD03F-1F2E-8D1E-8D79-74FA352FEC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A0906F-CCC2-BAB7-19E8-60B6C22FC0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6448" b="3673"/>
          <a:stretch/>
        </p:blipFill>
        <p:spPr>
          <a:xfrm>
            <a:off x="812800" y="1298448"/>
            <a:ext cx="2984046" cy="2130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4E0391-B85D-B31D-825B-BC4B7DE6F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989" y="1298448"/>
            <a:ext cx="5997571" cy="2130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28BE7A-71CB-8B16-F62B-F12D4D2F1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003" y="3780963"/>
            <a:ext cx="3100681" cy="2130552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4CC5447C-2DFF-A3AD-4709-BC751210E813}"/>
              </a:ext>
            </a:extLst>
          </p:cNvPr>
          <p:cNvSpPr/>
          <p:nvPr/>
        </p:nvSpPr>
        <p:spPr>
          <a:xfrm>
            <a:off x="7349875" y="1394278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6B0C43B5-C1B4-5E9A-29C6-19EB84AB347A}"/>
              </a:ext>
            </a:extLst>
          </p:cNvPr>
          <p:cNvSpPr/>
          <p:nvPr/>
        </p:nvSpPr>
        <p:spPr>
          <a:xfrm>
            <a:off x="1884101" y="1478884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A6D542AC-B904-1695-996E-5ADEB9818EB9}"/>
              </a:ext>
            </a:extLst>
          </p:cNvPr>
          <p:cNvSpPr/>
          <p:nvPr/>
        </p:nvSpPr>
        <p:spPr>
          <a:xfrm>
            <a:off x="5187343" y="4781551"/>
            <a:ext cx="689582" cy="395156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35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950AA-D62B-CC97-41A8-423B4EA29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17DD3A-4AD5-B772-3BAD-489896DBE3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A5C68-B35F-58F1-5C3B-F038DB9CC4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3C6F6E-2E57-09A9-199D-62D6FEE48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042" y="3601538"/>
            <a:ext cx="6256421" cy="2418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AD4609-46E9-C5EC-6CE1-F56CC4FDA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031" y="910140"/>
            <a:ext cx="8710864" cy="2490806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69578CC7-4A47-410B-A50F-0A98E1F99C85}"/>
              </a:ext>
            </a:extLst>
          </p:cNvPr>
          <p:cNvSpPr/>
          <p:nvPr/>
        </p:nvSpPr>
        <p:spPr>
          <a:xfrm>
            <a:off x="9989150" y="1484175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3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E31810-90F3-FC22-B0DE-683FC082AC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776E6E-ED5F-559A-C3D3-4BC18530A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166807"/>
            <a:ext cx="6825623" cy="1129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5C295C-0C79-81ED-6D0E-4C28D0BD1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319" y="3777847"/>
            <a:ext cx="2212120" cy="2130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1B82AB-1BB4-D7E7-F669-A5C74F590E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6448" b="3673"/>
          <a:stretch/>
        </p:blipFill>
        <p:spPr>
          <a:xfrm>
            <a:off x="7161467" y="4259271"/>
            <a:ext cx="2984046" cy="2130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4A596F-B98D-10C3-9DF2-74FD11DB0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6248" y="1336630"/>
            <a:ext cx="2999752" cy="2130552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305BB08D-BB07-AFDC-28A9-6C655C4621FE}"/>
              </a:ext>
            </a:extLst>
          </p:cNvPr>
          <p:cNvSpPr/>
          <p:nvPr/>
        </p:nvSpPr>
        <p:spPr>
          <a:xfrm rot="4087060">
            <a:off x="7146864" y="2102754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D9DFA1C0-FE00-EB7E-EFA3-B0ABEC5B491E}"/>
              </a:ext>
            </a:extLst>
          </p:cNvPr>
          <p:cNvSpPr/>
          <p:nvPr/>
        </p:nvSpPr>
        <p:spPr>
          <a:xfrm rot="2980687" flipV="1">
            <a:off x="10438330" y="3352597"/>
            <a:ext cx="531797" cy="346725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E37FCE5-3E99-8386-5E4C-EC6D30B5D0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980687" flipV="1">
            <a:off x="3257701" y="6149783"/>
            <a:ext cx="888224" cy="550933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58A9C088-3D44-6A2D-515B-BE56DB73FE0B}"/>
              </a:ext>
            </a:extLst>
          </p:cNvPr>
          <p:cNvSpPr/>
          <p:nvPr/>
        </p:nvSpPr>
        <p:spPr>
          <a:xfrm rot="14410733">
            <a:off x="7640262" y="4088064"/>
            <a:ext cx="525874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83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B72979-60EE-2EE3-0983-19755022B2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89A78-7E72-694F-7447-41CF2EB59C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D2CF38-0C02-9448-153C-E156FB17D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090" y="3669632"/>
            <a:ext cx="2999752" cy="21305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FC3096-8690-E39B-1CBA-CD101FA08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780" y="1005728"/>
            <a:ext cx="6109932" cy="3065381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63AB4BBD-5B3C-C86D-C1FA-6BD5A4FC2A1C}"/>
              </a:ext>
            </a:extLst>
          </p:cNvPr>
          <p:cNvSpPr/>
          <p:nvPr/>
        </p:nvSpPr>
        <p:spPr>
          <a:xfrm rot="4087060">
            <a:off x="6001602" y="4267056"/>
            <a:ext cx="797054" cy="554333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99978CB2-C99A-69D6-1B5D-E0B7C748BDCF}"/>
              </a:ext>
            </a:extLst>
          </p:cNvPr>
          <p:cNvSpPr/>
          <p:nvPr/>
        </p:nvSpPr>
        <p:spPr>
          <a:xfrm rot="4087060">
            <a:off x="9918639" y="5636172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3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443D2-8929-F7AD-B8BE-C9DD49B71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780EC8-55F1-1E56-D50B-564E7156AB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5F3EC-6055-2A24-86C7-E82CA621CD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F6BB3-3B64-F8D3-09D6-CCAC63BCC7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6448" b="3673"/>
          <a:stretch/>
        </p:blipFill>
        <p:spPr>
          <a:xfrm>
            <a:off x="812800" y="1298448"/>
            <a:ext cx="2984046" cy="2130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FF56A7-AE4B-E176-E889-1F365B44B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989" y="1298448"/>
            <a:ext cx="5997571" cy="2130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8BF0AD-76DC-6658-62B2-6F16B73D6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003" y="3780963"/>
            <a:ext cx="3100681" cy="2130552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246BB22B-7F33-BDCD-35D7-9BE45173F052}"/>
              </a:ext>
            </a:extLst>
          </p:cNvPr>
          <p:cNvSpPr/>
          <p:nvPr/>
        </p:nvSpPr>
        <p:spPr>
          <a:xfrm rot="4087060">
            <a:off x="7098581" y="1740989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9E4664AD-FC68-1FD4-24FC-3FA2042088C7}"/>
              </a:ext>
            </a:extLst>
          </p:cNvPr>
          <p:cNvSpPr/>
          <p:nvPr/>
        </p:nvSpPr>
        <p:spPr>
          <a:xfrm rot="4087060">
            <a:off x="1603600" y="1869513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00B4D7-463A-7A89-6D4D-6E4FFA201C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0EE7A-B8E8-0E9B-3EDB-0052645F28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E2B79E-FC91-1680-FC0D-83903DF77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37" y="1046748"/>
            <a:ext cx="7875759" cy="28750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6051B5-A357-8CA9-6311-66BAA823E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4519527"/>
            <a:ext cx="10034337" cy="902554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AD5E6A24-0884-8956-84A1-2F6077CF778D}"/>
              </a:ext>
            </a:extLst>
          </p:cNvPr>
          <p:cNvSpPr/>
          <p:nvPr/>
        </p:nvSpPr>
        <p:spPr>
          <a:xfrm rot="2222244">
            <a:off x="8783640" y="1866595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36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4DD20-B5CB-0809-6A88-EE93C517E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39074A-F658-107C-9BD9-388493E3F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68099-4ADF-F195-F96F-02D0FFD67E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3B260-BD5E-9384-19EA-CE699D816C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833" t="28785" b="19017"/>
          <a:stretch/>
        </p:blipFill>
        <p:spPr>
          <a:xfrm>
            <a:off x="1395663" y="1515977"/>
            <a:ext cx="3332748" cy="1298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EFD7FA-4098-3F1B-31F6-76F73BC373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6448" b="3673"/>
          <a:stretch/>
        </p:blipFill>
        <p:spPr>
          <a:xfrm>
            <a:off x="6095017" y="3560641"/>
            <a:ext cx="2984046" cy="2130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FFDD88-B455-B3B2-D3E3-A2F6634B8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" y="3560641"/>
            <a:ext cx="2999752" cy="2130552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7D1095BE-9405-55B3-EA15-BDB700613FC0}"/>
              </a:ext>
            </a:extLst>
          </p:cNvPr>
          <p:cNvSpPr/>
          <p:nvPr/>
        </p:nvSpPr>
        <p:spPr>
          <a:xfrm rot="4087060">
            <a:off x="3561226" y="2860163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23531C1E-5134-CE0D-A012-216751F58564}"/>
              </a:ext>
            </a:extLst>
          </p:cNvPr>
          <p:cNvSpPr/>
          <p:nvPr/>
        </p:nvSpPr>
        <p:spPr>
          <a:xfrm rot="4087060">
            <a:off x="3203514" y="5472025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B072440E-C20C-7486-409C-DA9481BB9ACF}"/>
              </a:ext>
            </a:extLst>
          </p:cNvPr>
          <p:cNvSpPr/>
          <p:nvPr/>
        </p:nvSpPr>
        <p:spPr>
          <a:xfrm rot="4087060">
            <a:off x="6918264" y="3998229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26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1BF6C8-99A8-2C86-EB98-AA4F95F8EC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5E8CB-D070-AE96-0FA0-9096EDDDE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33E192-435F-D780-45DD-343B7B2AB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38" y="992243"/>
            <a:ext cx="5606716" cy="2776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18232F-2499-8830-1856-0075B3AE8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305" y="3525252"/>
            <a:ext cx="2644010" cy="18778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CDB6BF-6AE6-3A03-8DAF-8C52B1C33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7689" y="4525156"/>
            <a:ext cx="2429214" cy="981212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A72F2ECD-5039-428A-A73D-D65D5DEEDCD7}"/>
              </a:ext>
            </a:extLst>
          </p:cNvPr>
          <p:cNvSpPr/>
          <p:nvPr/>
        </p:nvSpPr>
        <p:spPr>
          <a:xfrm rot="4087060">
            <a:off x="4703356" y="5300431"/>
            <a:ext cx="688454" cy="525560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05B19857-D2AB-A0D5-6A32-962452635DBD}"/>
              </a:ext>
            </a:extLst>
          </p:cNvPr>
          <p:cNvSpPr/>
          <p:nvPr/>
        </p:nvSpPr>
        <p:spPr>
          <a:xfrm rot="4087060">
            <a:off x="10235170" y="5239129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07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6CCF4-C6DB-0511-C0D3-84D066A26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715B54-2FA1-C9A6-C028-C3376AE70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00B85-2014-F5B2-C7E8-FA4CCD2FB9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DD13C-3757-787D-7A71-BF1F86D0D3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6448" b="3673"/>
          <a:stretch/>
        </p:blipFill>
        <p:spPr>
          <a:xfrm>
            <a:off x="812800" y="1298448"/>
            <a:ext cx="2984046" cy="2130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B8A5DD-926A-6477-4773-C4DE48E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989" y="1298448"/>
            <a:ext cx="5997571" cy="2130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4C926D-554D-A78D-7980-AE7292C1B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6846" y="3765969"/>
            <a:ext cx="2659923" cy="2130552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9FC8018F-D5CA-72DC-2ADF-B99BF775B753}"/>
              </a:ext>
            </a:extLst>
          </p:cNvPr>
          <p:cNvSpPr/>
          <p:nvPr/>
        </p:nvSpPr>
        <p:spPr>
          <a:xfrm rot="4087060">
            <a:off x="1650938" y="1891846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83116829-5F66-B4C1-B85C-A8C85880F51E}"/>
              </a:ext>
            </a:extLst>
          </p:cNvPr>
          <p:cNvSpPr/>
          <p:nvPr/>
        </p:nvSpPr>
        <p:spPr>
          <a:xfrm rot="4087060">
            <a:off x="10260560" y="1674129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E972F169-7815-BD60-FB74-8154B4462755}"/>
              </a:ext>
            </a:extLst>
          </p:cNvPr>
          <p:cNvSpPr/>
          <p:nvPr/>
        </p:nvSpPr>
        <p:spPr>
          <a:xfrm rot="2238781">
            <a:off x="5106266" y="4350585"/>
            <a:ext cx="550725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47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5633BD-46F1-FD40-502A-83D71F57A5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065AC-0186-4B9C-A931-A60F3A02BD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150345-0A81-EBBE-D7FC-AD6B6B52A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879" y="3493928"/>
            <a:ext cx="4679313" cy="2316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8DAECE-05E6-DA80-1C26-E2266749E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3592" y="5173159"/>
            <a:ext cx="2181529" cy="333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F4B264-ECDD-C395-5544-F309E9B020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868" t="53208"/>
          <a:stretch/>
        </p:blipFill>
        <p:spPr>
          <a:xfrm>
            <a:off x="8373592" y="2831241"/>
            <a:ext cx="2099916" cy="1485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506049-1B1A-634E-1F21-2CAB4625DF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932" y="836811"/>
            <a:ext cx="6655100" cy="2429906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E2E804E5-C53F-488E-C000-8264B108EEBA}"/>
              </a:ext>
            </a:extLst>
          </p:cNvPr>
          <p:cNvSpPr/>
          <p:nvPr/>
        </p:nvSpPr>
        <p:spPr>
          <a:xfrm rot="4087060">
            <a:off x="9842440" y="4188062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4DB5379C-F4AF-D701-0249-D7EF03534D58}"/>
              </a:ext>
            </a:extLst>
          </p:cNvPr>
          <p:cNvSpPr/>
          <p:nvPr/>
        </p:nvSpPr>
        <p:spPr>
          <a:xfrm rot="8606688">
            <a:off x="9279867" y="5565673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5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7CB721-5407-A821-5CC4-38BE4C180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D15E5A-0535-1258-EED5-840D722A6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95" y="838201"/>
            <a:ext cx="3025274" cy="2167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931980-C5F2-1D40-62AE-14497889D2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3660"/>
          <a:stretch/>
        </p:blipFill>
        <p:spPr>
          <a:xfrm>
            <a:off x="5240421" y="838200"/>
            <a:ext cx="5935579" cy="22659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A86AC1-9459-3DDF-D3E0-F8F81C4116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483" y="3429000"/>
            <a:ext cx="5871411" cy="2547952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7E5E8D47-864C-39AD-678A-19F9331A1B3C}"/>
              </a:ext>
            </a:extLst>
          </p:cNvPr>
          <p:cNvSpPr/>
          <p:nvPr/>
        </p:nvSpPr>
        <p:spPr>
          <a:xfrm>
            <a:off x="1708483" y="2194560"/>
            <a:ext cx="978408" cy="484632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26CDEBDB-C18A-96DF-4191-6D13461098D2}"/>
              </a:ext>
            </a:extLst>
          </p:cNvPr>
          <p:cNvSpPr/>
          <p:nvPr/>
        </p:nvSpPr>
        <p:spPr>
          <a:xfrm flipH="1">
            <a:off x="4644188" y="1409031"/>
            <a:ext cx="794564" cy="406846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38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CE8581-AC64-D00E-CFFE-6EEBFEA310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8FE49-EA23-9C5E-6B58-7AF8DEECE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B4BB8-DFBF-6C35-D701-CA51719D7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99279"/>
            <a:ext cx="6664960" cy="3152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BB75AA-C33E-9A10-F318-D2B65FC90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475" y="4047545"/>
            <a:ext cx="2644010" cy="1877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32C055-299D-AEFB-7DD8-E9FF1AF4E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746" y="4777509"/>
            <a:ext cx="2429214" cy="981212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A03EF133-C9F8-16CF-D756-F2A24E1DE18B}"/>
              </a:ext>
            </a:extLst>
          </p:cNvPr>
          <p:cNvSpPr/>
          <p:nvPr/>
        </p:nvSpPr>
        <p:spPr>
          <a:xfrm rot="4087060">
            <a:off x="6406849" y="4395818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1A28794F-5E0F-3F56-CD3F-D4B61B727301}"/>
              </a:ext>
            </a:extLst>
          </p:cNvPr>
          <p:cNvSpPr/>
          <p:nvPr/>
        </p:nvSpPr>
        <p:spPr>
          <a:xfrm rot="2613373">
            <a:off x="5214819" y="5406183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6A4EB615-66F5-3D14-F514-A6D2E47DFC38}"/>
              </a:ext>
            </a:extLst>
          </p:cNvPr>
          <p:cNvSpPr/>
          <p:nvPr/>
        </p:nvSpPr>
        <p:spPr>
          <a:xfrm rot="987100">
            <a:off x="10395882" y="5475664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07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BAD2CD-EF7D-6C36-924F-CBB71A5D1B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04704-AEA9-87A8-94C7-B4B587570C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618740-7853-5064-E7C7-27B20923C9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6448" b="3673"/>
          <a:stretch/>
        </p:blipFill>
        <p:spPr>
          <a:xfrm>
            <a:off x="1163320" y="1298448"/>
            <a:ext cx="2984046" cy="2130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B475E-1DAE-BF89-23C9-5D20FA6DE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509" y="1298448"/>
            <a:ext cx="5997571" cy="2130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ED4042-F413-9178-E4BE-F11BF8461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709" y="3765292"/>
            <a:ext cx="2998785" cy="2254508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B5BB5DDA-C8FE-15D2-7DE6-3A4D84DA5284}"/>
              </a:ext>
            </a:extLst>
          </p:cNvPr>
          <p:cNvSpPr/>
          <p:nvPr/>
        </p:nvSpPr>
        <p:spPr>
          <a:xfrm rot="4087060">
            <a:off x="2138149" y="1740989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86C5E063-CB36-EA78-141F-D1C5D42B8948}"/>
              </a:ext>
            </a:extLst>
          </p:cNvPr>
          <p:cNvSpPr/>
          <p:nvPr/>
        </p:nvSpPr>
        <p:spPr>
          <a:xfrm rot="4087060">
            <a:off x="7449101" y="1740989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9848F47E-5481-CC11-51B7-F429409F8E4A}"/>
              </a:ext>
            </a:extLst>
          </p:cNvPr>
          <p:cNvSpPr/>
          <p:nvPr/>
        </p:nvSpPr>
        <p:spPr>
          <a:xfrm rot="4087060">
            <a:off x="5728501" y="4420668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17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CA6074-D000-5FB9-4796-11AC0FCB59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8DB3B-B933-5C33-5D0A-A21F879539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2628-0870-4FC0-09C3-9BC79E37E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541" y="1201119"/>
            <a:ext cx="6028918" cy="4692423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B8B4729B-BB24-7F4C-4E55-3C2AE7C10ECC}"/>
              </a:ext>
            </a:extLst>
          </p:cNvPr>
          <p:cNvSpPr/>
          <p:nvPr/>
        </p:nvSpPr>
        <p:spPr>
          <a:xfrm rot="159118">
            <a:off x="8593267" y="2579188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91A9C1ED-916E-05B9-C52B-0651480054B4}"/>
              </a:ext>
            </a:extLst>
          </p:cNvPr>
          <p:cNvSpPr/>
          <p:nvPr/>
        </p:nvSpPr>
        <p:spPr>
          <a:xfrm rot="1054405">
            <a:off x="5128999" y="4227015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0067BCEE-4C3C-F03B-9937-43CE672D0816}"/>
              </a:ext>
            </a:extLst>
          </p:cNvPr>
          <p:cNvSpPr/>
          <p:nvPr/>
        </p:nvSpPr>
        <p:spPr>
          <a:xfrm rot="4087060">
            <a:off x="4948024" y="5484793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13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FC3F2D-14DD-9CA2-23D4-50D6359B6E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1C181-D022-2E4E-2C10-22A9C54DEF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68FD36-195E-F210-24CB-B6B0B24DF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1109109"/>
            <a:ext cx="6888480" cy="30520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24D5EE-F0C8-01EF-90FF-52D9879DE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120" y="3767775"/>
            <a:ext cx="2644010" cy="1877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4858DF-E7C3-E539-C1DA-80B8654C6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504" y="4767679"/>
            <a:ext cx="2429214" cy="981212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13513070-6AFC-D0DB-ACF8-B4F5EB0C2C54}"/>
              </a:ext>
            </a:extLst>
          </p:cNvPr>
          <p:cNvSpPr/>
          <p:nvPr/>
        </p:nvSpPr>
        <p:spPr>
          <a:xfrm rot="1275149">
            <a:off x="5266881" y="5446435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D53EE889-584E-BEF0-9241-94D35599BAF8}"/>
              </a:ext>
            </a:extLst>
          </p:cNvPr>
          <p:cNvSpPr/>
          <p:nvPr/>
        </p:nvSpPr>
        <p:spPr>
          <a:xfrm rot="4087060">
            <a:off x="10368078" y="5481654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65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1733E4-918B-0080-2FD0-F6B7403685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012" t="74020" r="19370" b="-1481"/>
          <a:stretch/>
        </p:blipFill>
        <p:spPr>
          <a:xfrm>
            <a:off x="174835" y="2691245"/>
            <a:ext cx="2909455" cy="1475509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5BE47005-B37B-8C38-EBF8-26F835E9160B}"/>
              </a:ext>
            </a:extLst>
          </p:cNvPr>
          <p:cNvSpPr/>
          <p:nvPr/>
        </p:nvSpPr>
        <p:spPr>
          <a:xfrm rot="16200000">
            <a:off x="350547" y="1320139"/>
            <a:ext cx="2558030" cy="697999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3D47F032-1541-8365-4F95-A1DEE595EE9F}"/>
              </a:ext>
            </a:extLst>
          </p:cNvPr>
          <p:cNvSpPr/>
          <p:nvPr/>
        </p:nvSpPr>
        <p:spPr>
          <a:xfrm rot="10800000">
            <a:off x="3314700" y="3301337"/>
            <a:ext cx="1133901" cy="697999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E70D8C-96E2-B036-2026-9CF34FA64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583" y="-1"/>
            <a:ext cx="6169418" cy="6858000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C03D88A4-3929-EE6F-983A-19598520F676}"/>
              </a:ext>
            </a:extLst>
          </p:cNvPr>
          <p:cNvSpPr/>
          <p:nvPr/>
        </p:nvSpPr>
        <p:spPr>
          <a:xfrm rot="16200000">
            <a:off x="4710919" y="1320138"/>
            <a:ext cx="1344492" cy="697999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BED30628-1118-5DF2-822D-A8392E5D30ED}"/>
              </a:ext>
            </a:extLst>
          </p:cNvPr>
          <p:cNvSpPr/>
          <p:nvPr/>
        </p:nvSpPr>
        <p:spPr>
          <a:xfrm>
            <a:off x="8420473" y="2952339"/>
            <a:ext cx="1344492" cy="697999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11D98A1B-9268-87A9-719B-0ED6C73854D6}"/>
              </a:ext>
            </a:extLst>
          </p:cNvPr>
          <p:cNvSpPr/>
          <p:nvPr/>
        </p:nvSpPr>
        <p:spPr>
          <a:xfrm rot="16200000">
            <a:off x="9465212" y="5103047"/>
            <a:ext cx="1042251" cy="697999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68844C39-D2C1-90A7-52F5-A719D0A867AB}"/>
              </a:ext>
            </a:extLst>
          </p:cNvPr>
          <p:cNvSpPr/>
          <p:nvPr/>
        </p:nvSpPr>
        <p:spPr>
          <a:xfrm>
            <a:off x="8887400" y="4232922"/>
            <a:ext cx="1344492" cy="697999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2D9630-3819-7F78-C6B5-99D571400409}"/>
              </a:ext>
            </a:extLst>
          </p:cNvPr>
          <p:cNvSpPr txBox="1"/>
          <p:nvPr/>
        </p:nvSpPr>
        <p:spPr>
          <a:xfrm>
            <a:off x="4892040" y="4496058"/>
            <a:ext cx="3942327" cy="243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96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BF709C-9404-F2A4-7EC3-F67828B27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962" y="166254"/>
            <a:ext cx="9145074" cy="62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91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84C4E2-4A4E-F984-5544-F4670077E5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340" t="-265" r="711" b="-1"/>
          <a:stretch/>
        </p:blipFill>
        <p:spPr>
          <a:xfrm>
            <a:off x="1685925" y="322117"/>
            <a:ext cx="9016712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29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CDEE68-175B-8E7C-6FF6-DFE5C6540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618" y="157069"/>
            <a:ext cx="8676950" cy="6287846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72E95ECB-2346-B09D-2D9D-D868786CDA12}"/>
              </a:ext>
            </a:extLst>
          </p:cNvPr>
          <p:cNvSpPr/>
          <p:nvPr/>
        </p:nvSpPr>
        <p:spPr>
          <a:xfrm rot="833547">
            <a:off x="5500474" y="6280904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51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E94B0F-8BFF-A3F2-9C18-7A0D1EA0A5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4A5FD-B89D-6667-3B22-5FC598F9AF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F2FD5D-4F3E-212E-091A-0F5F340D5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42" b="5913"/>
          <a:stretch/>
        </p:blipFill>
        <p:spPr>
          <a:xfrm>
            <a:off x="1193800" y="1009981"/>
            <a:ext cx="7721600" cy="2333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D90388-091E-9BC0-08F4-5A40B1D76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073" y="3596640"/>
            <a:ext cx="4201728" cy="2130552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EBA47C3A-1D9C-C99B-DE17-854457BB9150}"/>
              </a:ext>
            </a:extLst>
          </p:cNvPr>
          <p:cNvSpPr/>
          <p:nvPr/>
        </p:nvSpPr>
        <p:spPr>
          <a:xfrm rot="391377">
            <a:off x="3272865" y="1971143"/>
            <a:ext cx="288066" cy="279078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33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ACB780-97D8-EF33-7539-77E3BA3D0E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963A6-7810-E358-1010-B3F1E39DEE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2A9351-EF69-AC25-CCD4-01579C755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247233"/>
            <a:ext cx="5902960" cy="2130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3DA2DF-453B-9BAA-CE11-CB8A97AA5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" y="3889247"/>
            <a:ext cx="7214148" cy="21305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EFB98E-23BF-6CCD-0532-00B2EB292A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0970"/>
          <a:stretch/>
        </p:blipFill>
        <p:spPr>
          <a:xfrm>
            <a:off x="8230148" y="2583461"/>
            <a:ext cx="2531746" cy="794324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20AD52B0-C2D5-3604-0C26-8DC5569420CC}"/>
              </a:ext>
            </a:extLst>
          </p:cNvPr>
          <p:cNvSpPr/>
          <p:nvPr/>
        </p:nvSpPr>
        <p:spPr>
          <a:xfrm>
            <a:off x="2945868" y="1648006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1F994F29-0232-7DB5-6A09-67B6F682B20A}"/>
              </a:ext>
            </a:extLst>
          </p:cNvPr>
          <p:cNvSpPr/>
          <p:nvPr/>
        </p:nvSpPr>
        <p:spPr>
          <a:xfrm rot="334640">
            <a:off x="5118416" y="4245578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4A637AD3-E09F-09D8-7BFE-25D023C5D465}"/>
              </a:ext>
            </a:extLst>
          </p:cNvPr>
          <p:cNvSpPr/>
          <p:nvPr/>
        </p:nvSpPr>
        <p:spPr>
          <a:xfrm rot="4087060">
            <a:off x="8934586" y="3533817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70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41ADA-48A7-BDEC-CA3F-52F4FDBEA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3F8D04-06C8-ADF4-CE17-FB00D4EE06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767239-28C1-94DB-0740-E0F8EDD6D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17" y="838200"/>
            <a:ext cx="4729873" cy="2130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4B6419-E749-E34D-89A9-B500148EB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131" y="838200"/>
            <a:ext cx="3950428" cy="21305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84BE72-B3EE-82F1-EBA7-0626D3829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013" y="3789947"/>
            <a:ext cx="4178773" cy="21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18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5DF799-0322-EC77-82BA-1715F1552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846" y="1904929"/>
            <a:ext cx="2478300" cy="3145536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2E1659F0-C605-7C19-A572-F88F23CAA69A}"/>
              </a:ext>
            </a:extLst>
          </p:cNvPr>
          <p:cNvSpPr/>
          <p:nvPr/>
        </p:nvSpPr>
        <p:spPr>
          <a:xfrm rot="16200000">
            <a:off x="7790319" y="5405896"/>
            <a:ext cx="1257108" cy="546246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99AD70-8A12-7028-6613-6147920AE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976" y="792480"/>
            <a:ext cx="4418157" cy="3145536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A4FA7F75-6610-CBA8-72D7-BB1369D6513C}"/>
              </a:ext>
            </a:extLst>
          </p:cNvPr>
          <p:cNvSpPr/>
          <p:nvPr/>
        </p:nvSpPr>
        <p:spPr>
          <a:xfrm rot="2140340">
            <a:off x="5253205" y="2914379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10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2709" y="2112012"/>
            <a:ext cx="9911255" cy="249323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180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ADC681-28C6-9E7D-5137-2146A82354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BBABF-6086-097D-5B4E-8E2FA4BC1C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89D87C-CECC-0E4D-CC71-46D63B241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930" y="838200"/>
            <a:ext cx="4711898" cy="2130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8F92D1-CCA3-B692-C196-6CA1634A2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512" y="3693695"/>
            <a:ext cx="7351776" cy="21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91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A1C28-D91F-3819-BB63-98820DC14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88A696-2585-07CC-2EB5-E518F601DE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61A78-B3B4-229B-57C0-E55CA516D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F84BD7-DCBD-D8EB-1308-729017098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9" y="1102894"/>
            <a:ext cx="4487779" cy="21305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3033FB-8A62-2DBF-5987-EC318634E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434" y="3561347"/>
            <a:ext cx="6052891" cy="21305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6C2967-4AF7-C011-0414-222E1BF0F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8347" y="1340917"/>
            <a:ext cx="2601985" cy="1197521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D1D10A80-8DB9-C46E-3ED8-0C3F2A8F518A}"/>
              </a:ext>
            </a:extLst>
          </p:cNvPr>
          <p:cNvSpPr/>
          <p:nvPr/>
        </p:nvSpPr>
        <p:spPr>
          <a:xfrm rot="12434834" flipV="1">
            <a:off x="4034960" y="4740467"/>
            <a:ext cx="1002871" cy="472440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4BBA774B-D69A-482D-491B-79CC02B30A2E}"/>
              </a:ext>
            </a:extLst>
          </p:cNvPr>
          <p:cNvSpPr/>
          <p:nvPr/>
        </p:nvSpPr>
        <p:spPr>
          <a:xfrm rot="5400000">
            <a:off x="8028485" y="2798839"/>
            <a:ext cx="978408" cy="484632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1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BD2DE-B70D-D853-EDC9-C3AA4662F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D93A24-A2FD-9E5A-7897-0DC49A5A7F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32A9D-926A-719F-32F9-7AD302692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41C431-160F-1714-A8A3-879B33798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302" y="980734"/>
            <a:ext cx="3001470" cy="2130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E9B769-F99D-3E26-30B6-5CD9A2291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092" y="980734"/>
            <a:ext cx="3190806" cy="21305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42A63F-7760-871A-ECD1-00A661B9C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071" y="3746714"/>
            <a:ext cx="4653424" cy="2130552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91B6AD55-37AD-F850-C73C-FBD08875DE47}"/>
              </a:ext>
            </a:extLst>
          </p:cNvPr>
          <p:cNvSpPr/>
          <p:nvPr/>
        </p:nvSpPr>
        <p:spPr>
          <a:xfrm>
            <a:off x="2381832" y="980734"/>
            <a:ext cx="1062407" cy="383246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DB7E4F9F-CDC7-72E7-E6DE-DAC758D5D2E1}"/>
              </a:ext>
            </a:extLst>
          </p:cNvPr>
          <p:cNvSpPr/>
          <p:nvPr/>
        </p:nvSpPr>
        <p:spPr>
          <a:xfrm rot="12573289">
            <a:off x="5221303" y="2225040"/>
            <a:ext cx="978408" cy="484632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8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43B679-D404-789A-1097-4C49991251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CB653-82BB-00BA-3CB8-EBE1650956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93906F-FDBB-4C34-B070-37C66F819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042" y="3601538"/>
            <a:ext cx="6256421" cy="2418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A3C91-19B4-616C-AD8C-632C5B67F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031" y="910140"/>
            <a:ext cx="8710864" cy="2490806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B3375804-0ADC-639C-4033-4AF8D110404E}"/>
              </a:ext>
            </a:extLst>
          </p:cNvPr>
          <p:cNvSpPr/>
          <p:nvPr/>
        </p:nvSpPr>
        <p:spPr>
          <a:xfrm>
            <a:off x="9922843" y="1440180"/>
            <a:ext cx="882317" cy="408432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52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1FFAD-601D-D340-3C58-37E63F67C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25A50F-FB66-56B9-ABD8-481A616DFC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5FDA1-EFDD-69EA-1446-0C0EF08D3D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3C9BE-44C7-F383-DF93-CFFCB788E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138" y="3126125"/>
            <a:ext cx="2365295" cy="2130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7E419C-1E11-1F63-7B9B-E0BA7F2B5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358" y="1349065"/>
            <a:ext cx="7652084" cy="12661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3F7886-C574-CE93-5B1E-3D5BD4FBB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433" y="3080879"/>
            <a:ext cx="6142240" cy="2428056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8FB7E257-2E59-19F4-03CB-74EED53E81B3}"/>
              </a:ext>
            </a:extLst>
          </p:cNvPr>
          <p:cNvSpPr/>
          <p:nvPr/>
        </p:nvSpPr>
        <p:spPr>
          <a:xfrm>
            <a:off x="9648523" y="1827238"/>
            <a:ext cx="978408" cy="484632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206E0CB7-6377-152C-3EFA-B575F8C28B57}"/>
              </a:ext>
            </a:extLst>
          </p:cNvPr>
          <p:cNvSpPr/>
          <p:nvPr/>
        </p:nvSpPr>
        <p:spPr>
          <a:xfrm>
            <a:off x="10347633" y="3126124"/>
            <a:ext cx="731847" cy="360787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8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26216-9EFC-5C55-8627-761747C52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EF779D-785D-4CA6-9AC9-98295ADAC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E9963-80BA-824F-38E0-717E5EB3E3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25A70-6FC9-A62C-AF1C-9139C6EBD7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6448" b="3673"/>
          <a:stretch/>
        </p:blipFill>
        <p:spPr>
          <a:xfrm>
            <a:off x="1016000" y="1056450"/>
            <a:ext cx="2984046" cy="21305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350FA1-772F-70FC-A837-8543B4988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147" y="1056450"/>
            <a:ext cx="5161548" cy="25658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2BCBA5-48F5-1713-29A4-2E614CAE5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015" y="4025563"/>
            <a:ext cx="4999217" cy="1945550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503D8CFD-5733-499A-EF15-0E27E6A2CC97}"/>
              </a:ext>
            </a:extLst>
          </p:cNvPr>
          <p:cNvSpPr/>
          <p:nvPr/>
        </p:nvSpPr>
        <p:spPr>
          <a:xfrm>
            <a:off x="2059003" y="1284150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3C175419-1D28-B42C-61FD-D958FC3377E3}"/>
              </a:ext>
            </a:extLst>
          </p:cNvPr>
          <p:cNvSpPr/>
          <p:nvPr/>
        </p:nvSpPr>
        <p:spPr>
          <a:xfrm>
            <a:off x="10441003" y="2564310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DF438969-0856-AB23-2E5A-691E0A0EA9E5}"/>
              </a:ext>
            </a:extLst>
          </p:cNvPr>
          <p:cNvSpPr/>
          <p:nvPr/>
        </p:nvSpPr>
        <p:spPr>
          <a:xfrm>
            <a:off x="4523072" y="5503425"/>
            <a:ext cx="531797" cy="328021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16654"/>
      </p:ext>
    </p:extLst>
  </p:cSld>
  <p:clrMapOvr>
    <a:masterClrMapping/>
  </p:clrMapOvr>
</p:sld>
</file>

<file path=ppt/theme/theme1.xml><?xml version="1.0" encoding="utf-8"?>
<a:theme xmlns:a="http://schemas.openxmlformats.org/drawingml/2006/main" name="George Mason University 2.0">
  <a:themeElements>
    <a:clrScheme name="George Mason University">
      <a:dk1>
        <a:srgbClr val="006633"/>
      </a:dk1>
      <a:lt1>
        <a:srgbClr val="FFFFFF"/>
      </a:lt1>
      <a:dk2>
        <a:srgbClr val="000000"/>
      </a:dk2>
      <a:lt2>
        <a:srgbClr val="FFCC33"/>
      </a:lt2>
      <a:accent1>
        <a:srgbClr val="00909E"/>
      </a:accent1>
      <a:accent2>
        <a:srgbClr val="415195"/>
      </a:accent2>
      <a:accent3>
        <a:srgbClr val="81902B"/>
      </a:accent3>
      <a:accent4>
        <a:srgbClr val="F7931E"/>
      </a:accent4>
      <a:accent5>
        <a:srgbClr val="AC1D37"/>
      </a:accent5>
      <a:accent6>
        <a:srgbClr val="D8D8C1"/>
      </a:accent6>
      <a:hlink>
        <a:srgbClr val="00909E"/>
      </a:hlink>
      <a:folHlink>
        <a:srgbClr val="41519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rge Mason University 2.0" id="{AE27463A-FAD6-034C-8FDD-9E4699D44229}" vid="{3385DE02-A880-BB45-9582-0AD879F3B8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361</Words>
  <Application>Microsoft Office PowerPoint</Application>
  <PresentationFormat>Widescreen</PresentationFormat>
  <Paragraphs>45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Aptos</vt:lpstr>
      <vt:lpstr>Calibri</vt:lpstr>
      <vt:lpstr>Google Sans</vt:lpstr>
      <vt:lpstr>Montserrat</vt:lpstr>
      <vt:lpstr>George Mason University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Keerti Reddy Resapu</dc:creator>
  <cp:lastModifiedBy>Ledo Thankachan</cp:lastModifiedBy>
  <cp:revision>160</cp:revision>
  <dcterms:created xsi:type="dcterms:W3CDTF">2025-02-10T20:23:52Z</dcterms:created>
  <dcterms:modified xsi:type="dcterms:W3CDTF">2025-02-25T16:58:04Z</dcterms:modified>
</cp:coreProperties>
</file>