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6"/>
  </p:notesMasterIdLst>
  <p:sldIdLst>
    <p:sldId id="268" r:id="rId2"/>
    <p:sldId id="463" r:id="rId3"/>
    <p:sldId id="464" r:id="rId4"/>
    <p:sldId id="465" r:id="rId5"/>
    <p:sldId id="466" r:id="rId6"/>
    <p:sldId id="467" r:id="rId7"/>
    <p:sldId id="468" r:id="rId8"/>
    <p:sldId id="469" r:id="rId9"/>
    <p:sldId id="470" r:id="rId10"/>
    <p:sldId id="471" r:id="rId11"/>
    <p:sldId id="472" r:id="rId12"/>
    <p:sldId id="473" r:id="rId13"/>
    <p:sldId id="474" r:id="rId14"/>
    <p:sldId id="475" r:id="rId15"/>
    <p:sldId id="476" r:id="rId16"/>
    <p:sldId id="477" r:id="rId17"/>
    <p:sldId id="478" r:id="rId18"/>
    <p:sldId id="479" r:id="rId19"/>
    <p:sldId id="480" r:id="rId20"/>
    <p:sldId id="481" r:id="rId21"/>
    <p:sldId id="482" r:id="rId22"/>
    <p:sldId id="483" r:id="rId23"/>
    <p:sldId id="484" r:id="rId24"/>
    <p:sldId id="38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33"/>
    <a:srgbClr val="FFFF99"/>
    <a:srgbClr val="00FFCC"/>
    <a:srgbClr val="00FF00"/>
    <a:srgbClr val="66FFCC"/>
    <a:srgbClr val="FFFF00"/>
    <a:srgbClr val="7D1219"/>
    <a:srgbClr val="006873"/>
    <a:srgbClr val="FFFF66"/>
    <a:srgbClr val="0067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85"/>
    <p:restoredTop sz="58179" autoAdjust="0"/>
  </p:normalViewPr>
  <p:slideViewPr>
    <p:cSldViewPr snapToGrid="0" snapToObjects="1">
      <p:cViewPr varScale="1">
        <p:scale>
          <a:sx n="46" d="100"/>
          <a:sy n="46" d="100"/>
        </p:scale>
        <p:origin x="1404" y="5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63"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684D3E-9434-4713-93E3-829719F8401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07DDC17B-DB2F-41F7-8963-425B55ED6C33}">
      <dgm:prSet phldrT="[Text]" custT="1"/>
      <dgm:spPr/>
      <dgm:t>
        <a:bodyPr/>
        <a:lstStyle/>
        <a:p>
          <a:r>
            <a:rPr lang="en-US" sz="2000" dirty="0" smtClean="0"/>
            <a:t>Join tables with unwanted variable</a:t>
          </a:r>
          <a:endParaRPr lang="en-US" sz="2000" dirty="0"/>
        </a:p>
      </dgm:t>
    </dgm:pt>
    <dgm:pt modelId="{FFF22831-E5B7-43B4-9412-82BF793EDAAF}" type="parTrans" cxnId="{25F3232D-03F9-4E5B-AEE3-25DF8AC2E91E}">
      <dgm:prSet/>
      <dgm:spPr/>
      <dgm:t>
        <a:bodyPr/>
        <a:lstStyle/>
        <a:p>
          <a:endParaRPr lang="en-US" sz="2000"/>
        </a:p>
      </dgm:t>
    </dgm:pt>
    <dgm:pt modelId="{2AE81892-56E5-41B9-88EF-ADA54B23AD43}" type="sibTrans" cxnId="{25F3232D-03F9-4E5B-AEE3-25DF8AC2E91E}">
      <dgm:prSet/>
      <dgm:spPr/>
      <dgm:t>
        <a:bodyPr/>
        <a:lstStyle/>
        <a:p>
          <a:endParaRPr lang="en-US" sz="2000"/>
        </a:p>
      </dgm:t>
    </dgm:pt>
    <dgm:pt modelId="{011B4922-2358-49B4-AD36-4E04A1B5ED59}">
      <dgm:prSet phldrT="[Text]" custT="1"/>
      <dgm:spPr/>
      <dgm:t>
        <a:bodyPr/>
        <a:lstStyle/>
        <a:p>
          <a:r>
            <a:rPr lang="en-US" sz="2000" dirty="0" smtClean="0"/>
            <a:t>Eliminate unwanted variables</a:t>
          </a:r>
          <a:endParaRPr lang="en-US" sz="2000" dirty="0"/>
        </a:p>
      </dgm:t>
    </dgm:pt>
    <dgm:pt modelId="{6FA49A9B-C3C5-4644-813D-2AE8CE3C15AA}" type="parTrans" cxnId="{02767B2C-CF6B-484A-B25A-20D2125E96F7}">
      <dgm:prSet/>
      <dgm:spPr/>
      <dgm:t>
        <a:bodyPr/>
        <a:lstStyle/>
        <a:p>
          <a:endParaRPr lang="en-US" sz="2000"/>
        </a:p>
      </dgm:t>
    </dgm:pt>
    <dgm:pt modelId="{C9FEF03A-40F5-439B-9E53-0F38484C7F49}" type="sibTrans" cxnId="{02767B2C-CF6B-484A-B25A-20D2125E96F7}">
      <dgm:prSet/>
      <dgm:spPr/>
      <dgm:t>
        <a:bodyPr/>
        <a:lstStyle/>
        <a:p>
          <a:endParaRPr lang="en-US" sz="2000"/>
        </a:p>
      </dgm:t>
    </dgm:pt>
    <dgm:pt modelId="{CC333231-3A23-406D-8908-DF640F2606B4}">
      <dgm:prSet phldrT="[Text]" custT="1"/>
      <dgm:spPr/>
      <dgm:t>
        <a:bodyPr/>
        <a:lstStyle/>
        <a:p>
          <a:r>
            <a:rPr lang="en-US" sz="2000" dirty="0" smtClean="0"/>
            <a:t>Stop if no unwanted variables </a:t>
          </a:r>
          <a:endParaRPr lang="en-US" sz="2000" dirty="0"/>
        </a:p>
      </dgm:t>
    </dgm:pt>
    <dgm:pt modelId="{6264D992-141B-46E2-8ADF-CD651B89FCEB}" type="parTrans" cxnId="{679A5948-F988-420B-9C6E-F350CBD57922}">
      <dgm:prSet/>
      <dgm:spPr/>
      <dgm:t>
        <a:bodyPr/>
        <a:lstStyle/>
        <a:p>
          <a:endParaRPr lang="en-US" sz="2000"/>
        </a:p>
      </dgm:t>
    </dgm:pt>
    <dgm:pt modelId="{2356FD3D-16EC-43B1-94E4-EE707DBDB499}" type="sibTrans" cxnId="{679A5948-F988-420B-9C6E-F350CBD57922}">
      <dgm:prSet/>
      <dgm:spPr/>
      <dgm:t>
        <a:bodyPr/>
        <a:lstStyle/>
        <a:p>
          <a:endParaRPr lang="en-US" sz="2000"/>
        </a:p>
      </dgm:t>
    </dgm:pt>
    <dgm:pt modelId="{DD5B0B13-9E43-48F1-857F-7507E0436209}" type="pres">
      <dgm:prSet presAssocID="{72684D3E-9434-4713-93E3-829719F8401A}" presName="cycle" presStyleCnt="0">
        <dgm:presLayoutVars>
          <dgm:dir/>
          <dgm:resizeHandles val="exact"/>
        </dgm:presLayoutVars>
      </dgm:prSet>
      <dgm:spPr/>
      <dgm:t>
        <a:bodyPr/>
        <a:lstStyle/>
        <a:p>
          <a:endParaRPr lang="en-US"/>
        </a:p>
      </dgm:t>
    </dgm:pt>
    <dgm:pt modelId="{71C69E2F-EDC5-4D8D-8230-2CCA0C07D7F3}" type="pres">
      <dgm:prSet presAssocID="{07DDC17B-DB2F-41F7-8963-425B55ED6C33}" presName="node" presStyleLbl="node1" presStyleIdx="0" presStyleCnt="3">
        <dgm:presLayoutVars>
          <dgm:bulletEnabled val="1"/>
        </dgm:presLayoutVars>
      </dgm:prSet>
      <dgm:spPr/>
      <dgm:t>
        <a:bodyPr/>
        <a:lstStyle/>
        <a:p>
          <a:endParaRPr lang="en-US"/>
        </a:p>
      </dgm:t>
    </dgm:pt>
    <dgm:pt modelId="{238618FB-7638-4028-AF71-00F3F4BDB583}" type="pres">
      <dgm:prSet presAssocID="{07DDC17B-DB2F-41F7-8963-425B55ED6C33}" presName="spNode" presStyleCnt="0"/>
      <dgm:spPr/>
    </dgm:pt>
    <dgm:pt modelId="{C08A0681-22E6-47B9-967B-23A889795231}" type="pres">
      <dgm:prSet presAssocID="{2AE81892-56E5-41B9-88EF-ADA54B23AD43}" presName="sibTrans" presStyleLbl="sibTrans1D1" presStyleIdx="0" presStyleCnt="3"/>
      <dgm:spPr/>
      <dgm:t>
        <a:bodyPr/>
        <a:lstStyle/>
        <a:p>
          <a:endParaRPr lang="en-US"/>
        </a:p>
      </dgm:t>
    </dgm:pt>
    <dgm:pt modelId="{0A4F7295-6BB1-4D4A-8612-596FC9723A70}" type="pres">
      <dgm:prSet presAssocID="{011B4922-2358-49B4-AD36-4E04A1B5ED59}" presName="node" presStyleLbl="node1" presStyleIdx="1" presStyleCnt="3">
        <dgm:presLayoutVars>
          <dgm:bulletEnabled val="1"/>
        </dgm:presLayoutVars>
      </dgm:prSet>
      <dgm:spPr/>
      <dgm:t>
        <a:bodyPr/>
        <a:lstStyle/>
        <a:p>
          <a:endParaRPr lang="en-US"/>
        </a:p>
      </dgm:t>
    </dgm:pt>
    <dgm:pt modelId="{291D32E1-13FF-4E5A-897D-3F2D20D13EF5}" type="pres">
      <dgm:prSet presAssocID="{011B4922-2358-49B4-AD36-4E04A1B5ED59}" presName="spNode" presStyleCnt="0"/>
      <dgm:spPr/>
    </dgm:pt>
    <dgm:pt modelId="{EC1AB35A-AC01-49EC-98F6-A1E1012786F9}" type="pres">
      <dgm:prSet presAssocID="{C9FEF03A-40F5-439B-9E53-0F38484C7F49}" presName="sibTrans" presStyleLbl="sibTrans1D1" presStyleIdx="1" presStyleCnt="3"/>
      <dgm:spPr/>
      <dgm:t>
        <a:bodyPr/>
        <a:lstStyle/>
        <a:p>
          <a:endParaRPr lang="en-US"/>
        </a:p>
      </dgm:t>
    </dgm:pt>
    <dgm:pt modelId="{7493BFB9-8AD7-46E9-8A55-F205F8AF54D1}" type="pres">
      <dgm:prSet presAssocID="{CC333231-3A23-406D-8908-DF640F2606B4}" presName="node" presStyleLbl="node1" presStyleIdx="2" presStyleCnt="3">
        <dgm:presLayoutVars>
          <dgm:bulletEnabled val="1"/>
        </dgm:presLayoutVars>
      </dgm:prSet>
      <dgm:spPr/>
      <dgm:t>
        <a:bodyPr/>
        <a:lstStyle/>
        <a:p>
          <a:endParaRPr lang="en-US"/>
        </a:p>
      </dgm:t>
    </dgm:pt>
    <dgm:pt modelId="{FA5AC8AA-BC5E-4748-9894-3523F96D51D0}" type="pres">
      <dgm:prSet presAssocID="{CC333231-3A23-406D-8908-DF640F2606B4}" presName="spNode" presStyleCnt="0"/>
      <dgm:spPr/>
    </dgm:pt>
    <dgm:pt modelId="{2E6DF159-8034-43DB-8493-DA713347B0BB}" type="pres">
      <dgm:prSet presAssocID="{2356FD3D-16EC-43B1-94E4-EE707DBDB499}" presName="sibTrans" presStyleLbl="sibTrans1D1" presStyleIdx="2" presStyleCnt="3"/>
      <dgm:spPr/>
      <dgm:t>
        <a:bodyPr/>
        <a:lstStyle/>
        <a:p>
          <a:endParaRPr lang="en-US"/>
        </a:p>
      </dgm:t>
    </dgm:pt>
  </dgm:ptLst>
  <dgm:cxnLst>
    <dgm:cxn modelId="{4267329B-CD94-4352-8E7D-D7D748CEC665}" type="presOf" srcId="{2AE81892-56E5-41B9-88EF-ADA54B23AD43}" destId="{C08A0681-22E6-47B9-967B-23A889795231}" srcOrd="0" destOrd="0" presId="urn:microsoft.com/office/officeart/2005/8/layout/cycle5"/>
    <dgm:cxn modelId="{A54E5D22-2949-457E-8D8A-FE3EADB0000B}" type="presOf" srcId="{CC333231-3A23-406D-8908-DF640F2606B4}" destId="{7493BFB9-8AD7-46E9-8A55-F205F8AF54D1}" srcOrd="0" destOrd="0" presId="urn:microsoft.com/office/officeart/2005/8/layout/cycle5"/>
    <dgm:cxn modelId="{63979444-F20E-46D5-A1C1-54EDF2175BBF}" type="presOf" srcId="{C9FEF03A-40F5-439B-9E53-0F38484C7F49}" destId="{EC1AB35A-AC01-49EC-98F6-A1E1012786F9}" srcOrd="0" destOrd="0" presId="urn:microsoft.com/office/officeart/2005/8/layout/cycle5"/>
    <dgm:cxn modelId="{0FDB3B9C-4693-436D-9A6D-267D6DDB26AB}" type="presOf" srcId="{07DDC17B-DB2F-41F7-8963-425B55ED6C33}" destId="{71C69E2F-EDC5-4D8D-8230-2CCA0C07D7F3}" srcOrd="0" destOrd="0" presId="urn:microsoft.com/office/officeart/2005/8/layout/cycle5"/>
    <dgm:cxn modelId="{02767B2C-CF6B-484A-B25A-20D2125E96F7}" srcId="{72684D3E-9434-4713-93E3-829719F8401A}" destId="{011B4922-2358-49B4-AD36-4E04A1B5ED59}" srcOrd="1" destOrd="0" parTransId="{6FA49A9B-C3C5-4644-813D-2AE8CE3C15AA}" sibTransId="{C9FEF03A-40F5-439B-9E53-0F38484C7F49}"/>
    <dgm:cxn modelId="{25F3232D-03F9-4E5B-AEE3-25DF8AC2E91E}" srcId="{72684D3E-9434-4713-93E3-829719F8401A}" destId="{07DDC17B-DB2F-41F7-8963-425B55ED6C33}" srcOrd="0" destOrd="0" parTransId="{FFF22831-E5B7-43B4-9412-82BF793EDAAF}" sibTransId="{2AE81892-56E5-41B9-88EF-ADA54B23AD43}"/>
    <dgm:cxn modelId="{30750D39-600A-4383-8426-71FB270C877D}" type="presOf" srcId="{011B4922-2358-49B4-AD36-4E04A1B5ED59}" destId="{0A4F7295-6BB1-4D4A-8612-596FC9723A70}" srcOrd="0" destOrd="0" presId="urn:microsoft.com/office/officeart/2005/8/layout/cycle5"/>
    <dgm:cxn modelId="{78E03D2A-C82E-48DF-AA28-BDD7E2ED7F5C}" type="presOf" srcId="{72684D3E-9434-4713-93E3-829719F8401A}" destId="{DD5B0B13-9E43-48F1-857F-7507E0436209}" srcOrd="0" destOrd="0" presId="urn:microsoft.com/office/officeart/2005/8/layout/cycle5"/>
    <dgm:cxn modelId="{83435F5A-237D-4CE7-BF14-7B9F1E49A5A0}" type="presOf" srcId="{2356FD3D-16EC-43B1-94E4-EE707DBDB499}" destId="{2E6DF159-8034-43DB-8493-DA713347B0BB}" srcOrd="0" destOrd="0" presId="urn:microsoft.com/office/officeart/2005/8/layout/cycle5"/>
    <dgm:cxn modelId="{679A5948-F988-420B-9C6E-F350CBD57922}" srcId="{72684D3E-9434-4713-93E3-829719F8401A}" destId="{CC333231-3A23-406D-8908-DF640F2606B4}" srcOrd="2" destOrd="0" parTransId="{6264D992-141B-46E2-8ADF-CD651B89FCEB}" sibTransId="{2356FD3D-16EC-43B1-94E4-EE707DBDB499}"/>
    <dgm:cxn modelId="{14CC1A92-5153-4561-B1FA-F5CCC00BDB0D}" type="presParOf" srcId="{DD5B0B13-9E43-48F1-857F-7507E0436209}" destId="{71C69E2F-EDC5-4D8D-8230-2CCA0C07D7F3}" srcOrd="0" destOrd="0" presId="urn:microsoft.com/office/officeart/2005/8/layout/cycle5"/>
    <dgm:cxn modelId="{DAB307F3-5334-45E0-8967-1DA70E88CD52}" type="presParOf" srcId="{DD5B0B13-9E43-48F1-857F-7507E0436209}" destId="{238618FB-7638-4028-AF71-00F3F4BDB583}" srcOrd="1" destOrd="0" presId="urn:microsoft.com/office/officeart/2005/8/layout/cycle5"/>
    <dgm:cxn modelId="{4759C37B-5D31-4DF8-AC4C-ECA2E2F58BF5}" type="presParOf" srcId="{DD5B0B13-9E43-48F1-857F-7507E0436209}" destId="{C08A0681-22E6-47B9-967B-23A889795231}" srcOrd="2" destOrd="0" presId="urn:microsoft.com/office/officeart/2005/8/layout/cycle5"/>
    <dgm:cxn modelId="{DF54C7A9-CBD7-413E-AF39-0A704AE023BF}" type="presParOf" srcId="{DD5B0B13-9E43-48F1-857F-7507E0436209}" destId="{0A4F7295-6BB1-4D4A-8612-596FC9723A70}" srcOrd="3" destOrd="0" presId="urn:microsoft.com/office/officeart/2005/8/layout/cycle5"/>
    <dgm:cxn modelId="{FB941EC9-64E2-4B50-AA81-8E9143637A1D}" type="presParOf" srcId="{DD5B0B13-9E43-48F1-857F-7507E0436209}" destId="{291D32E1-13FF-4E5A-897D-3F2D20D13EF5}" srcOrd="4" destOrd="0" presId="urn:microsoft.com/office/officeart/2005/8/layout/cycle5"/>
    <dgm:cxn modelId="{C28B7CF0-A2CA-481E-94FE-F0F47FE7DDA9}" type="presParOf" srcId="{DD5B0B13-9E43-48F1-857F-7507E0436209}" destId="{EC1AB35A-AC01-49EC-98F6-A1E1012786F9}" srcOrd="5" destOrd="0" presId="urn:microsoft.com/office/officeart/2005/8/layout/cycle5"/>
    <dgm:cxn modelId="{42E1DA3F-A7DF-4C4C-8A47-578ED7BC3C42}" type="presParOf" srcId="{DD5B0B13-9E43-48F1-857F-7507E0436209}" destId="{7493BFB9-8AD7-46E9-8A55-F205F8AF54D1}" srcOrd="6" destOrd="0" presId="urn:microsoft.com/office/officeart/2005/8/layout/cycle5"/>
    <dgm:cxn modelId="{865EA4AD-023F-413F-9EC1-1FC219085A8A}" type="presParOf" srcId="{DD5B0B13-9E43-48F1-857F-7507E0436209}" destId="{FA5AC8AA-BC5E-4748-9894-3523F96D51D0}" srcOrd="7" destOrd="0" presId="urn:microsoft.com/office/officeart/2005/8/layout/cycle5"/>
    <dgm:cxn modelId="{C80C28D1-CB34-4053-A14D-A7F9D6A1A16D}" type="presParOf" srcId="{DD5B0B13-9E43-48F1-857F-7507E0436209}" destId="{2E6DF159-8034-43DB-8493-DA713347B0BB}" srcOrd="8"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684D3E-9434-4713-93E3-829719F8401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07DDC17B-DB2F-41F7-8963-425B55ED6C33}">
      <dgm:prSet phldrT="[Text]"/>
      <dgm:spPr/>
      <dgm:t>
        <a:bodyPr/>
        <a:lstStyle/>
        <a:p>
          <a:r>
            <a:rPr lang="en-US" dirty="0" smtClean="0"/>
            <a:t>Join tables with unwanted variable</a:t>
          </a:r>
          <a:endParaRPr lang="en-US" dirty="0"/>
        </a:p>
      </dgm:t>
    </dgm:pt>
    <dgm:pt modelId="{FFF22831-E5B7-43B4-9412-82BF793EDAAF}" type="parTrans" cxnId="{25F3232D-03F9-4E5B-AEE3-25DF8AC2E91E}">
      <dgm:prSet/>
      <dgm:spPr/>
      <dgm:t>
        <a:bodyPr/>
        <a:lstStyle/>
        <a:p>
          <a:endParaRPr lang="en-US"/>
        </a:p>
      </dgm:t>
    </dgm:pt>
    <dgm:pt modelId="{2AE81892-56E5-41B9-88EF-ADA54B23AD43}" type="sibTrans" cxnId="{25F3232D-03F9-4E5B-AEE3-25DF8AC2E91E}">
      <dgm:prSet/>
      <dgm:spPr/>
      <dgm:t>
        <a:bodyPr/>
        <a:lstStyle/>
        <a:p>
          <a:endParaRPr lang="en-US"/>
        </a:p>
      </dgm:t>
    </dgm:pt>
    <dgm:pt modelId="{011B4922-2358-49B4-AD36-4E04A1B5ED59}">
      <dgm:prSet phldrT="[Text]"/>
      <dgm:spPr/>
      <dgm:t>
        <a:bodyPr/>
        <a:lstStyle/>
        <a:p>
          <a:r>
            <a:rPr lang="en-US" dirty="0" smtClean="0"/>
            <a:t>Eliminate unwanted variables</a:t>
          </a:r>
          <a:endParaRPr lang="en-US" dirty="0"/>
        </a:p>
      </dgm:t>
    </dgm:pt>
    <dgm:pt modelId="{6FA49A9B-C3C5-4644-813D-2AE8CE3C15AA}" type="parTrans" cxnId="{02767B2C-CF6B-484A-B25A-20D2125E96F7}">
      <dgm:prSet/>
      <dgm:spPr/>
      <dgm:t>
        <a:bodyPr/>
        <a:lstStyle/>
        <a:p>
          <a:endParaRPr lang="en-US"/>
        </a:p>
      </dgm:t>
    </dgm:pt>
    <dgm:pt modelId="{C9FEF03A-40F5-439B-9E53-0F38484C7F49}" type="sibTrans" cxnId="{02767B2C-CF6B-484A-B25A-20D2125E96F7}">
      <dgm:prSet/>
      <dgm:spPr/>
      <dgm:t>
        <a:bodyPr/>
        <a:lstStyle/>
        <a:p>
          <a:endParaRPr lang="en-US"/>
        </a:p>
      </dgm:t>
    </dgm:pt>
    <dgm:pt modelId="{CC333231-3A23-406D-8908-DF640F2606B4}">
      <dgm:prSet phldrT="[Text]"/>
      <dgm:spPr/>
      <dgm:t>
        <a:bodyPr/>
        <a:lstStyle/>
        <a:p>
          <a:r>
            <a:rPr lang="en-US" dirty="0" smtClean="0"/>
            <a:t>Stop if no unwanted variables </a:t>
          </a:r>
          <a:endParaRPr lang="en-US" dirty="0"/>
        </a:p>
      </dgm:t>
    </dgm:pt>
    <dgm:pt modelId="{6264D992-141B-46E2-8ADF-CD651B89FCEB}" type="parTrans" cxnId="{679A5948-F988-420B-9C6E-F350CBD57922}">
      <dgm:prSet/>
      <dgm:spPr/>
      <dgm:t>
        <a:bodyPr/>
        <a:lstStyle/>
        <a:p>
          <a:endParaRPr lang="en-US"/>
        </a:p>
      </dgm:t>
    </dgm:pt>
    <dgm:pt modelId="{2356FD3D-16EC-43B1-94E4-EE707DBDB499}" type="sibTrans" cxnId="{679A5948-F988-420B-9C6E-F350CBD57922}">
      <dgm:prSet/>
      <dgm:spPr/>
      <dgm:t>
        <a:bodyPr/>
        <a:lstStyle/>
        <a:p>
          <a:endParaRPr lang="en-US"/>
        </a:p>
      </dgm:t>
    </dgm:pt>
    <dgm:pt modelId="{DD5B0B13-9E43-48F1-857F-7507E0436209}" type="pres">
      <dgm:prSet presAssocID="{72684D3E-9434-4713-93E3-829719F8401A}" presName="cycle" presStyleCnt="0">
        <dgm:presLayoutVars>
          <dgm:dir/>
          <dgm:resizeHandles val="exact"/>
        </dgm:presLayoutVars>
      </dgm:prSet>
      <dgm:spPr/>
      <dgm:t>
        <a:bodyPr/>
        <a:lstStyle/>
        <a:p>
          <a:endParaRPr lang="en-US"/>
        </a:p>
      </dgm:t>
    </dgm:pt>
    <dgm:pt modelId="{71C69E2F-EDC5-4D8D-8230-2CCA0C07D7F3}" type="pres">
      <dgm:prSet presAssocID="{07DDC17B-DB2F-41F7-8963-425B55ED6C33}" presName="node" presStyleLbl="node1" presStyleIdx="0" presStyleCnt="3">
        <dgm:presLayoutVars>
          <dgm:bulletEnabled val="1"/>
        </dgm:presLayoutVars>
      </dgm:prSet>
      <dgm:spPr/>
      <dgm:t>
        <a:bodyPr/>
        <a:lstStyle/>
        <a:p>
          <a:endParaRPr lang="en-US"/>
        </a:p>
      </dgm:t>
    </dgm:pt>
    <dgm:pt modelId="{238618FB-7638-4028-AF71-00F3F4BDB583}" type="pres">
      <dgm:prSet presAssocID="{07DDC17B-DB2F-41F7-8963-425B55ED6C33}" presName="spNode" presStyleCnt="0"/>
      <dgm:spPr/>
    </dgm:pt>
    <dgm:pt modelId="{C08A0681-22E6-47B9-967B-23A889795231}" type="pres">
      <dgm:prSet presAssocID="{2AE81892-56E5-41B9-88EF-ADA54B23AD43}" presName="sibTrans" presStyleLbl="sibTrans1D1" presStyleIdx="0" presStyleCnt="3"/>
      <dgm:spPr/>
      <dgm:t>
        <a:bodyPr/>
        <a:lstStyle/>
        <a:p>
          <a:endParaRPr lang="en-US"/>
        </a:p>
      </dgm:t>
    </dgm:pt>
    <dgm:pt modelId="{0A4F7295-6BB1-4D4A-8612-596FC9723A70}" type="pres">
      <dgm:prSet presAssocID="{011B4922-2358-49B4-AD36-4E04A1B5ED59}" presName="node" presStyleLbl="node1" presStyleIdx="1" presStyleCnt="3">
        <dgm:presLayoutVars>
          <dgm:bulletEnabled val="1"/>
        </dgm:presLayoutVars>
      </dgm:prSet>
      <dgm:spPr/>
      <dgm:t>
        <a:bodyPr/>
        <a:lstStyle/>
        <a:p>
          <a:endParaRPr lang="en-US"/>
        </a:p>
      </dgm:t>
    </dgm:pt>
    <dgm:pt modelId="{291D32E1-13FF-4E5A-897D-3F2D20D13EF5}" type="pres">
      <dgm:prSet presAssocID="{011B4922-2358-49B4-AD36-4E04A1B5ED59}" presName="spNode" presStyleCnt="0"/>
      <dgm:spPr/>
    </dgm:pt>
    <dgm:pt modelId="{EC1AB35A-AC01-49EC-98F6-A1E1012786F9}" type="pres">
      <dgm:prSet presAssocID="{C9FEF03A-40F5-439B-9E53-0F38484C7F49}" presName="sibTrans" presStyleLbl="sibTrans1D1" presStyleIdx="1" presStyleCnt="3"/>
      <dgm:spPr/>
      <dgm:t>
        <a:bodyPr/>
        <a:lstStyle/>
        <a:p>
          <a:endParaRPr lang="en-US"/>
        </a:p>
      </dgm:t>
    </dgm:pt>
    <dgm:pt modelId="{7493BFB9-8AD7-46E9-8A55-F205F8AF54D1}" type="pres">
      <dgm:prSet presAssocID="{CC333231-3A23-406D-8908-DF640F2606B4}" presName="node" presStyleLbl="node1" presStyleIdx="2" presStyleCnt="3">
        <dgm:presLayoutVars>
          <dgm:bulletEnabled val="1"/>
        </dgm:presLayoutVars>
      </dgm:prSet>
      <dgm:spPr/>
      <dgm:t>
        <a:bodyPr/>
        <a:lstStyle/>
        <a:p>
          <a:endParaRPr lang="en-US"/>
        </a:p>
      </dgm:t>
    </dgm:pt>
    <dgm:pt modelId="{FA5AC8AA-BC5E-4748-9894-3523F96D51D0}" type="pres">
      <dgm:prSet presAssocID="{CC333231-3A23-406D-8908-DF640F2606B4}" presName="spNode" presStyleCnt="0"/>
      <dgm:spPr/>
    </dgm:pt>
    <dgm:pt modelId="{2E6DF159-8034-43DB-8493-DA713347B0BB}" type="pres">
      <dgm:prSet presAssocID="{2356FD3D-16EC-43B1-94E4-EE707DBDB499}" presName="sibTrans" presStyleLbl="sibTrans1D1" presStyleIdx="2" presStyleCnt="3"/>
      <dgm:spPr/>
      <dgm:t>
        <a:bodyPr/>
        <a:lstStyle/>
        <a:p>
          <a:endParaRPr lang="en-US"/>
        </a:p>
      </dgm:t>
    </dgm:pt>
  </dgm:ptLst>
  <dgm:cxnLst>
    <dgm:cxn modelId="{7E2F3875-ECD7-47EE-BD32-7E808D8B78EC}" type="presOf" srcId="{07DDC17B-DB2F-41F7-8963-425B55ED6C33}" destId="{71C69E2F-EDC5-4D8D-8230-2CCA0C07D7F3}" srcOrd="0" destOrd="0" presId="urn:microsoft.com/office/officeart/2005/8/layout/cycle5"/>
    <dgm:cxn modelId="{25F3232D-03F9-4E5B-AEE3-25DF8AC2E91E}" srcId="{72684D3E-9434-4713-93E3-829719F8401A}" destId="{07DDC17B-DB2F-41F7-8963-425B55ED6C33}" srcOrd="0" destOrd="0" parTransId="{FFF22831-E5B7-43B4-9412-82BF793EDAAF}" sibTransId="{2AE81892-56E5-41B9-88EF-ADA54B23AD43}"/>
    <dgm:cxn modelId="{9AE80871-862F-4076-ACC9-C49262ED89C0}" type="presOf" srcId="{CC333231-3A23-406D-8908-DF640F2606B4}" destId="{7493BFB9-8AD7-46E9-8A55-F205F8AF54D1}" srcOrd="0" destOrd="0" presId="urn:microsoft.com/office/officeart/2005/8/layout/cycle5"/>
    <dgm:cxn modelId="{3C353AE1-16EB-4D87-B135-B02527553C5D}" type="presOf" srcId="{2356FD3D-16EC-43B1-94E4-EE707DBDB499}" destId="{2E6DF159-8034-43DB-8493-DA713347B0BB}" srcOrd="0" destOrd="0" presId="urn:microsoft.com/office/officeart/2005/8/layout/cycle5"/>
    <dgm:cxn modelId="{7C58A2FB-CE3C-4BB0-BEFC-EE8E9F576561}" type="presOf" srcId="{2AE81892-56E5-41B9-88EF-ADA54B23AD43}" destId="{C08A0681-22E6-47B9-967B-23A889795231}" srcOrd="0" destOrd="0" presId="urn:microsoft.com/office/officeart/2005/8/layout/cycle5"/>
    <dgm:cxn modelId="{51EB0EBD-99F9-4B3B-8833-D7C192653592}" type="presOf" srcId="{011B4922-2358-49B4-AD36-4E04A1B5ED59}" destId="{0A4F7295-6BB1-4D4A-8612-596FC9723A70}" srcOrd="0" destOrd="0" presId="urn:microsoft.com/office/officeart/2005/8/layout/cycle5"/>
    <dgm:cxn modelId="{A000FAD9-851C-4EDA-9A53-ECD95D389054}" type="presOf" srcId="{72684D3E-9434-4713-93E3-829719F8401A}" destId="{DD5B0B13-9E43-48F1-857F-7507E0436209}" srcOrd="0" destOrd="0" presId="urn:microsoft.com/office/officeart/2005/8/layout/cycle5"/>
    <dgm:cxn modelId="{679A5948-F988-420B-9C6E-F350CBD57922}" srcId="{72684D3E-9434-4713-93E3-829719F8401A}" destId="{CC333231-3A23-406D-8908-DF640F2606B4}" srcOrd="2" destOrd="0" parTransId="{6264D992-141B-46E2-8ADF-CD651B89FCEB}" sibTransId="{2356FD3D-16EC-43B1-94E4-EE707DBDB499}"/>
    <dgm:cxn modelId="{04EC65E3-B4B4-41A3-AE9A-60D407532C10}" type="presOf" srcId="{C9FEF03A-40F5-439B-9E53-0F38484C7F49}" destId="{EC1AB35A-AC01-49EC-98F6-A1E1012786F9}" srcOrd="0" destOrd="0" presId="urn:microsoft.com/office/officeart/2005/8/layout/cycle5"/>
    <dgm:cxn modelId="{02767B2C-CF6B-484A-B25A-20D2125E96F7}" srcId="{72684D3E-9434-4713-93E3-829719F8401A}" destId="{011B4922-2358-49B4-AD36-4E04A1B5ED59}" srcOrd="1" destOrd="0" parTransId="{6FA49A9B-C3C5-4644-813D-2AE8CE3C15AA}" sibTransId="{C9FEF03A-40F5-439B-9E53-0F38484C7F49}"/>
    <dgm:cxn modelId="{A4B0B398-2EE0-4294-B0A6-5F6BDE1A0088}" type="presParOf" srcId="{DD5B0B13-9E43-48F1-857F-7507E0436209}" destId="{71C69E2F-EDC5-4D8D-8230-2CCA0C07D7F3}" srcOrd="0" destOrd="0" presId="urn:microsoft.com/office/officeart/2005/8/layout/cycle5"/>
    <dgm:cxn modelId="{F10903FF-748C-4BDA-AA32-730D5648116C}" type="presParOf" srcId="{DD5B0B13-9E43-48F1-857F-7507E0436209}" destId="{238618FB-7638-4028-AF71-00F3F4BDB583}" srcOrd="1" destOrd="0" presId="urn:microsoft.com/office/officeart/2005/8/layout/cycle5"/>
    <dgm:cxn modelId="{7A098FD3-7504-432B-9712-4DCF5BBD0B87}" type="presParOf" srcId="{DD5B0B13-9E43-48F1-857F-7507E0436209}" destId="{C08A0681-22E6-47B9-967B-23A889795231}" srcOrd="2" destOrd="0" presId="urn:microsoft.com/office/officeart/2005/8/layout/cycle5"/>
    <dgm:cxn modelId="{3BD3C509-5694-4E20-AD1F-0E26DC674D77}" type="presParOf" srcId="{DD5B0B13-9E43-48F1-857F-7507E0436209}" destId="{0A4F7295-6BB1-4D4A-8612-596FC9723A70}" srcOrd="3" destOrd="0" presId="urn:microsoft.com/office/officeart/2005/8/layout/cycle5"/>
    <dgm:cxn modelId="{DF4F14C0-BB10-4AF6-9DB8-D6A1D79F40E4}" type="presParOf" srcId="{DD5B0B13-9E43-48F1-857F-7507E0436209}" destId="{291D32E1-13FF-4E5A-897D-3F2D20D13EF5}" srcOrd="4" destOrd="0" presId="urn:microsoft.com/office/officeart/2005/8/layout/cycle5"/>
    <dgm:cxn modelId="{11DE93D7-2083-4FD8-BF5E-2363DCC7ED32}" type="presParOf" srcId="{DD5B0B13-9E43-48F1-857F-7507E0436209}" destId="{EC1AB35A-AC01-49EC-98F6-A1E1012786F9}" srcOrd="5" destOrd="0" presId="urn:microsoft.com/office/officeart/2005/8/layout/cycle5"/>
    <dgm:cxn modelId="{F238C313-B9E8-4410-9752-AE0A123985BE}" type="presParOf" srcId="{DD5B0B13-9E43-48F1-857F-7507E0436209}" destId="{7493BFB9-8AD7-46E9-8A55-F205F8AF54D1}" srcOrd="6" destOrd="0" presId="urn:microsoft.com/office/officeart/2005/8/layout/cycle5"/>
    <dgm:cxn modelId="{C146304D-73D5-49DB-9350-BC0452B61BA4}" type="presParOf" srcId="{DD5B0B13-9E43-48F1-857F-7507E0436209}" destId="{FA5AC8AA-BC5E-4748-9894-3523F96D51D0}" srcOrd="7" destOrd="0" presId="urn:microsoft.com/office/officeart/2005/8/layout/cycle5"/>
    <dgm:cxn modelId="{8D66B7B4-5A25-450C-8B0D-9CC73EB70883}" type="presParOf" srcId="{DD5B0B13-9E43-48F1-857F-7507E0436209}" destId="{2E6DF159-8034-43DB-8493-DA713347B0BB}"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69E2F-EDC5-4D8D-8230-2CCA0C07D7F3}">
      <dsp:nvSpPr>
        <dsp:cNvPr id="0" name=""/>
        <dsp:cNvSpPr/>
      </dsp:nvSpPr>
      <dsp:spPr>
        <a:xfrm>
          <a:off x="3773939" y="397"/>
          <a:ext cx="1866284" cy="1213084"/>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Join tables with unwanted variable</a:t>
          </a:r>
          <a:endParaRPr lang="en-US" sz="2000" kern="1200" dirty="0"/>
        </a:p>
      </dsp:txBody>
      <dsp:txXfrm>
        <a:off x="3833157" y="59615"/>
        <a:ext cx="1747848" cy="1094648"/>
      </dsp:txXfrm>
    </dsp:sp>
    <dsp:sp modelId="{C08A0681-22E6-47B9-967B-23A889795231}">
      <dsp:nvSpPr>
        <dsp:cNvPr id="0" name=""/>
        <dsp:cNvSpPr/>
      </dsp:nvSpPr>
      <dsp:spPr>
        <a:xfrm>
          <a:off x="3090727" y="606940"/>
          <a:ext cx="3232707" cy="3232707"/>
        </a:xfrm>
        <a:custGeom>
          <a:avLst/>
          <a:gdLst/>
          <a:ahLst/>
          <a:cxnLst/>
          <a:rect l="0" t="0" r="0" b="0"/>
          <a:pathLst>
            <a:path>
              <a:moveTo>
                <a:pt x="2799425" y="515018"/>
              </a:moveTo>
              <a:arcTo wR="1616353" hR="1616353" stAng="19022951" swAng="229977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A4F7295-6BB1-4D4A-8612-596FC9723A70}">
      <dsp:nvSpPr>
        <dsp:cNvPr id="0" name=""/>
        <dsp:cNvSpPr/>
      </dsp:nvSpPr>
      <dsp:spPr>
        <a:xfrm>
          <a:off x="5173742" y="2424928"/>
          <a:ext cx="1866284" cy="1213084"/>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Eliminate unwanted variables</a:t>
          </a:r>
          <a:endParaRPr lang="en-US" sz="2000" kern="1200" dirty="0"/>
        </a:p>
      </dsp:txBody>
      <dsp:txXfrm>
        <a:off x="5232960" y="2484146"/>
        <a:ext cx="1747848" cy="1094648"/>
      </dsp:txXfrm>
    </dsp:sp>
    <dsp:sp modelId="{EC1AB35A-AC01-49EC-98F6-A1E1012786F9}">
      <dsp:nvSpPr>
        <dsp:cNvPr id="0" name=""/>
        <dsp:cNvSpPr/>
      </dsp:nvSpPr>
      <dsp:spPr>
        <a:xfrm>
          <a:off x="3090727" y="606940"/>
          <a:ext cx="3232707" cy="3232707"/>
        </a:xfrm>
        <a:custGeom>
          <a:avLst/>
          <a:gdLst/>
          <a:ahLst/>
          <a:cxnLst/>
          <a:rect l="0" t="0" r="0" b="0"/>
          <a:pathLst>
            <a:path>
              <a:moveTo>
                <a:pt x="2111546" y="3154984"/>
              </a:moveTo>
              <a:arcTo wR="1616353" hR="1616353" stAng="4329586" swAng="214082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493BFB9-8AD7-46E9-8A55-F205F8AF54D1}">
      <dsp:nvSpPr>
        <dsp:cNvPr id="0" name=""/>
        <dsp:cNvSpPr/>
      </dsp:nvSpPr>
      <dsp:spPr>
        <a:xfrm>
          <a:off x="2374135" y="2424928"/>
          <a:ext cx="1866284" cy="1213084"/>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Stop if no unwanted variables </a:t>
          </a:r>
          <a:endParaRPr lang="en-US" sz="2000" kern="1200" dirty="0"/>
        </a:p>
      </dsp:txBody>
      <dsp:txXfrm>
        <a:off x="2433353" y="2484146"/>
        <a:ext cx="1747848" cy="1094648"/>
      </dsp:txXfrm>
    </dsp:sp>
    <dsp:sp modelId="{2E6DF159-8034-43DB-8493-DA713347B0BB}">
      <dsp:nvSpPr>
        <dsp:cNvPr id="0" name=""/>
        <dsp:cNvSpPr/>
      </dsp:nvSpPr>
      <dsp:spPr>
        <a:xfrm>
          <a:off x="3090727" y="606940"/>
          <a:ext cx="3232707" cy="3232707"/>
        </a:xfrm>
        <a:custGeom>
          <a:avLst/>
          <a:gdLst/>
          <a:ahLst/>
          <a:cxnLst/>
          <a:rect l="0" t="0" r="0" b="0"/>
          <a:pathLst>
            <a:path>
              <a:moveTo>
                <a:pt x="5254" y="1486125"/>
              </a:moveTo>
              <a:arcTo wR="1616353" hR="1616353" stAng="11077277" swAng="229977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69E2F-EDC5-4D8D-8230-2CCA0C07D7F3}">
      <dsp:nvSpPr>
        <dsp:cNvPr id="0" name=""/>
        <dsp:cNvSpPr/>
      </dsp:nvSpPr>
      <dsp:spPr>
        <a:xfrm>
          <a:off x="2116335" y="1372"/>
          <a:ext cx="1863328" cy="1211163"/>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Join tables with unwanted variable</a:t>
          </a:r>
          <a:endParaRPr lang="en-US" sz="2000" kern="1200" dirty="0"/>
        </a:p>
      </dsp:txBody>
      <dsp:txXfrm>
        <a:off x="2175459" y="60496"/>
        <a:ext cx="1745080" cy="1092915"/>
      </dsp:txXfrm>
    </dsp:sp>
    <dsp:sp modelId="{C08A0681-22E6-47B9-967B-23A889795231}">
      <dsp:nvSpPr>
        <dsp:cNvPr id="0" name=""/>
        <dsp:cNvSpPr/>
      </dsp:nvSpPr>
      <dsp:spPr>
        <a:xfrm>
          <a:off x="1431963" y="606954"/>
          <a:ext cx="3232073" cy="3232073"/>
        </a:xfrm>
        <a:custGeom>
          <a:avLst/>
          <a:gdLst/>
          <a:ahLst/>
          <a:cxnLst/>
          <a:rect l="0" t="0" r="0" b="0"/>
          <a:pathLst>
            <a:path>
              <a:moveTo>
                <a:pt x="2798080" y="514062"/>
              </a:moveTo>
              <a:arcTo wR="1616036" hR="1616036" stAng="19020466" swAng="230317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A4F7295-6BB1-4D4A-8612-596FC9723A70}">
      <dsp:nvSpPr>
        <dsp:cNvPr id="0" name=""/>
        <dsp:cNvSpPr/>
      </dsp:nvSpPr>
      <dsp:spPr>
        <a:xfrm>
          <a:off x="3515864" y="2425427"/>
          <a:ext cx="1863328" cy="1211163"/>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Eliminate unwanted variables</a:t>
          </a:r>
          <a:endParaRPr lang="en-US" sz="2000" kern="1200" dirty="0"/>
        </a:p>
      </dsp:txBody>
      <dsp:txXfrm>
        <a:off x="3574988" y="2484551"/>
        <a:ext cx="1745080" cy="1092915"/>
      </dsp:txXfrm>
    </dsp:sp>
    <dsp:sp modelId="{EC1AB35A-AC01-49EC-98F6-A1E1012786F9}">
      <dsp:nvSpPr>
        <dsp:cNvPr id="0" name=""/>
        <dsp:cNvSpPr/>
      </dsp:nvSpPr>
      <dsp:spPr>
        <a:xfrm>
          <a:off x="1431963" y="606954"/>
          <a:ext cx="3232073" cy="3232073"/>
        </a:xfrm>
        <a:custGeom>
          <a:avLst/>
          <a:gdLst/>
          <a:ahLst/>
          <a:cxnLst/>
          <a:rect l="0" t="0" r="0" b="0"/>
          <a:pathLst>
            <a:path>
              <a:moveTo>
                <a:pt x="2112207" y="3154018"/>
              </a:moveTo>
              <a:arcTo wR="1616036" hR="1616036" stAng="4327182" swAng="214563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493BFB9-8AD7-46E9-8A55-F205F8AF54D1}">
      <dsp:nvSpPr>
        <dsp:cNvPr id="0" name=""/>
        <dsp:cNvSpPr/>
      </dsp:nvSpPr>
      <dsp:spPr>
        <a:xfrm>
          <a:off x="716807" y="2425427"/>
          <a:ext cx="1863328" cy="1211163"/>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Stop if no unwanted variables </a:t>
          </a:r>
          <a:endParaRPr lang="en-US" sz="2000" kern="1200" dirty="0"/>
        </a:p>
      </dsp:txBody>
      <dsp:txXfrm>
        <a:off x="775931" y="2484551"/>
        <a:ext cx="1745080" cy="1092915"/>
      </dsp:txXfrm>
    </dsp:sp>
    <dsp:sp modelId="{2E6DF159-8034-43DB-8493-DA713347B0BB}">
      <dsp:nvSpPr>
        <dsp:cNvPr id="0" name=""/>
        <dsp:cNvSpPr/>
      </dsp:nvSpPr>
      <dsp:spPr>
        <a:xfrm>
          <a:off x="1431963" y="606954"/>
          <a:ext cx="3232073" cy="3232073"/>
        </a:xfrm>
        <a:custGeom>
          <a:avLst/>
          <a:gdLst/>
          <a:ahLst/>
          <a:cxnLst/>
          <a:rect l="0" t="0" r="0" b="0"/>
          <a:pathLst>
            <a:path>
              <a:moveTo>
                <a:pt x="5219" y="1486263"/>
              </a:moveTo>
              <a:arcTo wR="1616036" hR="1616036" stAng="11076360" swAng="230317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11A40-E5A1-4AC3-BB8C-E70DC803907B}" type="datetimeFigureOut">
              <a:rPr lang="en-US" smtClean="0"/>
              <a:pPr/>
              <a:t>7/10/2019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CA3DE-F054-4279-AD1E-75CF0FCB9BEE}" type="slidenum">
              <a:rPr lang="en-US" smtClean="0"/>
              <a:pPr/>
              <a:t>‹#›</a:t>
            </a:fld>
            <a:endParaRPr lang="en-US" dirty="0"/>
          </a:p>
        </p:txBody>
      </p:sp>
    </p:spTree>
    <p:extLst>
      <p:ext uri="{BB962C8B-B14F-4D97-AF65-F5344CB8AC3E}">
        <p14:creationId xmlns:p14="http://schemas.microsoft.com/office/powerpoint/2010/main" val="163785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lecture shows how to predict an event given a network and its specifications.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a:t>
            </a:r>
            <a:r>
              <a:rPr lang="en-US" dirty="0" smtClean="0"/>
              <a:t>presentation was prepared by Dr. Alemi</a:t>
            </a:r>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a:t>
            </a:fld>
            <a:endParaRPr lang="en-US" dirty="0"/>
          </a:p>
        </p:txBody>
      </p:sp>
    </p:spTree>
    <p:extLst>
      <p:ext uri="{BB962C8B-B14F-4D97-AF65-F5344CB8AC3E}">
        <p14:creationId xmlns:p14="http://schemas.microsoft.com/office/powerpoint/2010/main" val="204885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Since we are interested in the probability of treatment, then we can eliminate DNR variable by summing across it.  Since</a:t>
            </a:r>
            <a:r>
              <a:rPr lang="en-US" baseline="0" dirty="0" smtClean="0"/>
              <a:t> these calculated estimates do not always add up to 1, we normalize the estimates so that they do.  So in the final estimate we have that 81% of the patients receive the treatment. We have been able to go through the tree and estimate the probability of treatment.  </a:t>
            </a:r>
            <a:endParaRPr lang="en-US" dirty="0"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73CA24-65CC-4F87-B347-3BCA6F4124BD}" type="slidenum">
              <a:rPr lang="en-US">
                <a:cs typeface="Arial" charset="0"/>
              </a:rPr>
              <a:pPr fontAlgn="base">
                <a:spcBef>
                  <a:spcPct val="0"/>
                </a:spcBef>
                <a:spcAft>
                  <a:spcPct val="0"/>
                </a:spcAft>
              </a:pPr>
              <a:t>10</a:t>
            </a:fld>
            <a:endParaRPr lang="en-US">
              <a:cs typeface="Arial" charset="0"/>
            </a:endParaRPr>
          </a:p>
        </p:txBody>
      </p:sp>
    </p:spTree>
    <p:extLst>
      <p:ext uri="{BB962C8B-B14F-4D97-AF65-F5344CB8AC3E}">
        <p14:creationId xmlns:p14="http://schemas.microsoft.com/office/powerpoint/2010/main" val="689093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If a variable is substantiated, meaning that it has occurred, then we remove all rows corresponding to unsubstantiated levels of the variable.  Then we first join all substantiated variables.  Then join a</a:t>
            </a:r>
            <a:r>
              <a:rPr lang="en-US" baseline="0" dirty="0" smtClean="0"/>
              <a:t> table with a variable not needed at end of the calculation.  This is done through multiplication of probabilities of joined tables.  Next eliminate the unneeded variable.  This is done through summation.  If all unneeded variables are eliminated then normalize and use the estimated probabilities.  Let us look at an example.  </a:t>
            </a:r>
            <a:endParaRPr lang="en-US" dirty="0"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73CA24-65CC-4F87-B347-3BCA6F4124BD}" type="slidenum">
              <a:rPr lang="en-US">
                <a:cs typeface="Arial" charset="0"/>
              </a:rPr>
              <a:pPr fontAlgn="base">
                <a:spcBef>
                  <a:spcPct val="0"/>
                </a:spcBef>
                <a:spcAft>
                  <a:spcPct val="0"/>
                </a:spcAft>
              </a:pPr>
              <a:t>11</a:t>
            </a:fld>
            <a:endParaRPr lang="en-US">
              <a:cs typeface="Arial" charset="0"/>
            </a:endParaRPr>
          </a:p>
        </p:txBody>
      </p:sp>
    </p:spTree>
    <p:extLst>
      <p:ext uri="{BB962C8B-B14F-4D97-AF65-F5344CB8AC3E}">
        <p14:creationId xmlns:p14="http://schemas.microsoft.com/office/powerpoint/2010/main" val="612656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Let us assume that we want to predict the outcome for severe patients.  Therefore, rows</a:t>
            </a:r>
            <a:r>
              <a:rPr lang="en-US" baseline="0" dirty="0" smtClean="0"/>
              <a:t> that correspond to not severely ill patients should be removed from all tables.  These are the four local tables in our network.  </a:t>
            </a:r>
            <a:endParaRPr lang="en-US" dirty="0"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73CA24-65CC-4F87-B347-3BCA6F4124BD}" type="slidenum">
              <a:rPr lang="en-US">
                <a:cs typeface="Arial" charset="0"/>
              </a:rPr>
              <a:pPr fontAlgn="base">
                <a:spcBef>
                  <a:spcPct val="0"/>
                </a:spcBef>
                <a:spcAft>
                  <a:spcPct val="0"/>
                </a:spcAft>
              </a:pPr>
              <a:t>12</a:t>
            </a:fld>
            <a:endParaRPr lang="en-US">
              <a:cs typeface="Arial" charset="0"/>
            </a:endParaRPr>
          </a:p>
        </p:txBody>
      </p:sp>
    </p:spTree>
    <p:extLst>
      <p:ext uri="{BB962C8B-B14F-4D97-AF65-F5344CB8AC3E}">
        <p14:creationId xmlns:p14="http://schemas.microsoft.com/office/powerpoint/2010/main" val="3483052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Since</a:t>
            </a:r>
            <a:r>
              <a:rPr lang="en-US" baseline="0" dirty="0" smtClean="0"/>
              <a:t> we are focused on severe patients, the rows from three tables about “not severely ill” patients are removed.  Typically, this is done by a where SQL command at the point of joining tables.  </a:t>
            </a:r>
            <a:endParaRPr lang="en-US" dirty="0"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73CA24-65CC-4F87-B347-3BCA6F4124BD}" type="slidenum">
              <a:rPr lang="en-US">
                <a:cs typeface="Arial" charset="0"/>
              </a:rPr>
              <a:pPr fontAlgn="base">
                <a:spcBef>
                  <a:spcPct val="0"/>
                </a:spcBef>
                <a:spcAft>
                  <a:spcPct val="0"/>
                </a:spcAft>
              </a:pPr>
              <a:t>13</a:t>
            </a:fld>
            <a:endParaRPr lang="en-US">
              <a:cs typeface="Arial" charset="0"/>
            </a:endParaRPr>
          </a:p>
        </p:txBody>
      </p:sp>
    </p:spTree>
    <p:extLst>
      <p:ext uri="{BB962C8B-B14F-4D97-AF65-F5344CB8AC3E}">
        <p14:creationId xmlns:p14="http://schemas.microsoft.com/office/powerpoint/2010/main" val="629163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code says that we should join the two tables. Since they have no</a:t>
            </a:r>
            <a:r>
              <a:rPr lang="en-US" baseline="0" dirty="0" smtClean="0"/>
              <a:t> shared features, the join is cross join.  After the join the probability of combination events are calculated as a product of the probabilities. It also says that the join should be limited to severe cases. The resulting join is shown here.  The probability of severe illness and DNR is estimated </a:t>
            </a:r>
            <a:r>
              <a:rPr lang="en-US" baseline="0" dirty="0" err="1" smtClean="0"/>
              <a:t>as</a:t>
            </a:r>
            <a:r>
              <a:rPr lang="en-US" baseline="0" dirty="0" smtClean="0"/>
              <a:t> 0.16, which is the product of 0.4 in the other two tables.  </a:t>
            </a:r>
            <a:endParaRPr lang="en-US" dirty="0"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73CA24-65CC-4F87-B347-3BCA6F4124BD}" type="slidenum">
              <a:rPr lang="en-US">
                <a:cs typeface="Arial" charset="0"/>
              </a:rPr>
              <a:pPr fontAlgn="base">
                <a:spcBef>
                  <a:spcPct val="0"/>
                </a:spcBef>
                <a:spcAft>
                  <a:spcPct val="0"/>
                </a:spcAft>
              </a:pPr>
              <a:t>14</a:t>
            </a:fld>
            <a:endParaRPr lang="en-US">
              <a:cs typeface="Arial" charset="0"/>
            </a:endParaRPr>
          </a:p>
        </p:txBody>
      </p:sp>
    </p:spTree>
    <p:extLst>
      <p:ext uri="{BB962C8B-B14F-4D97-AF65-F5344CB8AC3E}">
        <p14:creationId xmlns:p14="http://schemas.microsoft.com/office/powerpoint/2010/main" val="1078260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We cannot eliminate neither DNR or Severity from this table as these variables are also used in remaining network structure.  Severity is used in both treatment and outcome tables and DNR is used in the treatment variable</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73CA24-65CC-4F87-B347-3BCA6F4124BD}" type="slidenum">
              <a:rPr lang="en-US">
                <a:cs typeface="Arial" charset="0"/>
              </a:rPr>
              <a:pPr fontAlgn="base">
                <a:spcBef>
                  <a:spcPct val="0"/>
                </a:spcBef>
                <a:spcAft>
                  <a:spcPct val="0"/>
                </a:spcAft>
              </a:pPr>
              <a:t>15</a:t>
            </a:fld>
            <a:endParaRPr lang="en-US">
              <a:cs typeface="Arial" charset="0"/>
            </a:endParaRPr>
          </a:p>
        </p:txBody>
      </p:sp>
    </p:spTree>
    <p:extLst>
      <p:ext uri="{BB962C8B-B14F-4D97-AF65-F5344CB8AC3E}">
        <p14:creationId xmlns:p14="http://schemas.microsoft.com/office/powerpoint/2010/main" val="1909213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In our next step we want to join the combined table of Severity and DNR with table for treatment.  </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73CA24-65CC-4F87-B347-3BCA6F4124BD}" type="slidenum">
              <a:rPr lang="en-US">
                <a:cs typeface="Arial" charset="0"/>
              </a:rPr>
              <a:pPr fontAlgn="base">
                <a:spcBef>
                  <a:spcPct val="0"/>
                </a:spcBef>
                <a:spcAft>
                  <a:spcPct val="0"/>
                </a:spcAft>
              </a:pPr>
              <a:t>16</a:t>
            </a:fld>
            <a:endParaRPr lang="en-US">
              <a:cs typeface="Arial" charset="0"/>
            </a:endParaRPr>
          </a:p>
        </p:txBody>
      </p:sp>
    </p:spTree>
    <p:extLst>
      <p:ext uri="{BB962C8B-B14F-4D97-AF65-F5344CB8AC3E}">
        <p14:creationId xmlns:p14="http://schemas.microsoft.com/office/powerpoint/2010/main" val="3961318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SQL for this join is given as shown. Note that the two tables now share two features;</a:t>
            </a:r>
            <a:r>
              <a:rPr lang="en-US" baseline="0" dirty="0" smtClean="0"/>
              <a:t> severity and DNR orders.  </a:t>
            </a:r>
            <a:endParaRPr lang="en-US" dirty="0"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73CA24-65CC-4F87-B347-3BCA6F4124BD}" type="slidenum">
              <a:rPr lang="en-US">
                <a:cs typeface="Arial" charset="0"/>
              </a:rPr>
              <a:pPr fontAlgn="base">
                <a:spcBef>
                  <a:spcPct val="0"/>
                </a:spcBef>
                <a:spcAft>
                  <a:spcPct val="0"/>
                </a:spcAft>
              </a:pPr>
              <a:t>17</a:t>
            </a:fld>
            <a:endParaRPr lang="en-US">
              <a:cs typeface="Arial" charset="0"/>
            </a:endParaRPr>
          </a:p>
        </p:txBody>
      </p:sp>
    </p:spTree>
    <p:extLst>
      <p:ext uri="{BB962C8B-B14F-4D97-AF65-F5344CB8AC3E}">
        <p14:creationId xmlns:p14="http://schemas.microsoft.com/office/powerpoint/2010/main" val="1589106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resulting Table is provided here.  Note that only the severe cases are carried through the join as the earlier tables do not have cases of not</a:t>
            </a:r>
            <a:r>
              <a:rPr lang="en-US" baseline="0" dirty="0" smtClean="0"/>
              <a:t> severely ill patients.  Note that that probability in the resulting tables do not add up to one.  This is ok, these estimates do not have to add up to one.  We can now remove the DNR variable as it is no longer in use in any remaining tables.  </a:t>
            </a:r>
            <a:endParaRPr lang="en-US" dirty="0"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73CA24-65CC-4F87-B347-3BCA6F4124BD}" type="slidenum">
              <a:rPr lang="en-US">
                <a:cs typeface="Arial" charset="0"/>
              </a:rPr>
              <a:pPr fontAlgn="base">
                <a:spcBef>
                  <a:spcPct val="0"/>
                </a:spcBef>
                <a:spcAft>
                  <a:spcPct val="0"/>
                </a:spcAft>
              </a:pPr>
              <a:t>18</a:t>
            </a:fld>
            <a:endParaRPr lang="en-US">
              <a:cs typeface="Arial" charset="0"/>
            </a:endParaRPr>
          </a:p>
        </p:txBody>
      </p:sp>
    </p:spTree>
    <p:extLst>
      <p:ext uri="{BB962C8B-B14F-4D97-AF65-F5344CB8AC3E}">
        <p14:creationId xmlns:p14="http://schemas.microsoft.com/office/powerpoint/2010/main" val="4257362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We can eliminate DNR by grouping by the other variables in the table and summing across DNR.  The code and the result are shown here.  In our</a:t>
            </a:r>
            <a:r>
              <a:rPr lang="en-US" baseline="0" dirty="0" smtClean="0"/>
              <a:t> final join we would join with the table on outcomes.  </a:t>
            </a:r>
            <a:endParaRPr lang="en-US" dirty="0"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73CA24-65CC-4F87-B347-3BCA6F4124BD}" type="slidenum">
              <a:rPr lang="en-US">
                <a:cs typeface="Arial" charset="0"/>
              </a:rPr>
              <a:pPr fontAlgn="base">
                <a:spcBef>
                  <a:spcPct val="0"/>
                </a:spcBef>
                <a:spcAft>
                  <a:spcPct val="0"/>
                </a:spcAft>
              </a:pPr>
              <a:t>19</a:t>
            </a:fld>
            <a:endParaRPr lang="en-US">
              <a:cs typeface="Arial" charset="0"/>
            </a:endParaRPr>
          </a:p>
        </p:txBody>
      </p:sp>
    </p:spTree>
    <p:extLst>
      <p:ext uri="{BB962C8B-B14F-4D97-AF65-F5344CB8AC3E}">
        <p14:creationId xmlns:p14="http://schemas.microsoft.com/office/powerpoint/2010/main" val="1579926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Recall that partial table refers to portion of a table with fixed levels of a</a:t>
            </a:r>
            <a:r>
              <a:rPr lang="en-US" baseline="0" dirty="0" smtClean="0"/>
              <a:t> variable.  On the left we see a table for the combination of severity and treatment. Note that capital letters in our formula refers to all levels of the variables so with capital S we refer to both severe and not severe levels.  The table on the left provides the frequency with which the treatment occurs in patients with different combination of severity and treatment. The first row says that 40% of patients we see are severely ill and treated.  The last row says that 30% are not severely ill and not treated.  On the right we see the partial table for patients who are not severely ill.  Note that in a partial tables the probabilities do not add to 1.    </a:t>
            </a:r>
            <a:endParaRPr lang="en-US" dirty="0"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73CA24-65CC-4F87-B347-3BCA6F4124BD}" type="slidenum">
              <a:rPr lang="en-US">
                <a:cs typeface="Arial" charset="0"/>
              </a:rPr>
              <a:pPr fontAlgn="base">
                <a:spcBef>
                  <a:spcPct val="0"/>
                </a:spcBef>
                <a:spcAft>
                  <a:spcPct val="0"/>
                </a:spcAft>
              </a:pPr>
              <a:t>2</a:t>
            </a:fld>
            <a:endParaRPr lang="en-US">
              <a:cs typeface="Arial" charset="0"/>
            </a:endParaRPr>
          </a:p>
        </p:txBody>
      </p:sp>
    </p:spTree>
    <p:extLst>
      <p:ext uri="{BB962C8B-B14F-4D97-AF65-F5344CB8AC3E}">
        <p14:creationId xmlns:p14="http://schemas.microsoft.com/office/powerpoint/2010/main" val="2084087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two tables that we need to join are shown here.  Note how the non</a:t>
            </a:r>
            <a:r>
              <a:rPr lang="en-US" baseline="0" dirty="0" smtClean="0"/>
              <a:t> severe cases are no longer part of each table.  </a:t>
            </a:r>
            <a:endParaRPr lang="en-US" dirty="0"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73CA24-65CC-4F87-B347-3BCA6F4124BD}" type="slidenum">
              <a:rPr lang="en-US">
                <a:cs typeface="Arial" charset="0"/>
              </a:rPr>
              <a:pPr fontAlgn="base">
                <a:spcBef>
                  <a:spcPct val="0"/>
                </a:spcBef>
                <a:spcAft>
                  <a:spcPct val="0"/>
                </a:spcAft>
              </a:pPr>
              <a:t>20</a:t>
            </a:fld>
            <a:endParaRPr lang="en-US">
              <a:cs typeface="Arial" charset="0"/>
            </a:endParaRPr>
          </a:p>
        </p:txBody>
      </p:sp>
    </p:spTree>
    <p:extLst>
      <p:ext uri="{BB962C8B-B14F-4D97-AF65-F5344CB8AC3E}">
        <p14:creationId xmlns:p14="http://schemas.microsoft.com/office/powerpoint/2010/main" val="3487925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Note again that in the new table of treatment, severity and outcome, the calculated probabilities do not add up to one These numbers</a:t>
            </a:r>
            <a:r>
              <a:rPr lang="en-US" baseline="0" dirty="0" smtClean="0"/>
              <a:t> are proportional to probability and normalizing them to add up to one results in the calculated probabilities.  Next we try to eliminate all variables that are not needed and calculate the probability of positive outcome.  </a:t>
            </a:r>
            <a:endParaRPr lang="en-US" dirty="0"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73CA24-65CC-4F87-B347-3BCA6F4124BD}" type="slidenum">
              <a:rPr lang="en-US">
                <a:cs typeface="Arial" charset="0"/>
              </a:rPr>
              <a:pPr fontAlgn="base">
                <a:spcBef>
                  <a:spcPct val="0"/>
                </a:spcBef>
                <a:spcAft>
                  <a:spcPct val="0"/>
                </a:spcAft>
              </a:pPr>
              <a:t>21</a:t>
            </a:fld>
            <a:endParaRPr lang="en-US">
              <a:cs typeface="Arial" charset="0"/>
            </a:endParaRPr>
          </a:p>
        </p:txBody>
      </p:sp>
    </p:spTree>
    <p:extLst>
      <p:ext uri="{BB962C8B-B14F-4D97-AF65-F5344CB8AC3E}">
        <p14:creationId xmlns:p14="http://schemas.microsoft.com/office/powerpoint/2010/main" val="2731302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Here again we sum across the groups we want and leave the variables we are not interested out of the group by statement</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73CA24-65CC-4F87-B347-3BCA6F4124BD}" type="slidenum">
              <a:rPr lang="en-US">
                <a:cs typeface="Arial" charset="0"/>
              </a:rPr>
              <a:pPr fontAlgn="base">
                <a:spcBef>
                  <a:spcPct val="0"/>
                </a:spcBef>
                <a:spcAft>
                  <a:spcPct val="0"/>
                </a:spcAft>
              </a:pPr>
              <a:t>22</a:t>
            </a:fld>
            <a:endParaRPr lang="en-US">
              <a:cs typeface="Arial" charset="0"/>
            </a:endParaRPr>
          </a:p>
        </p:txBody>
      </p:sp>
    </p:spTree>
    <p:extLst>
      <p:ext uri="{BB962C8B-B14F-4D97-AF65-F5344CB8AC3E}">
        <p14:creationId xmlns:p14="http://schemas.microsoft.com/office/powerpoint/2010/main" val="4110855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lgn="l"/>
            <a:r>
              <a:rPr lang="en-US" sz="1200" dirty="0" smtClean="0"/>
              <a:t>Cycles of Join and Elimination Leads to Predicted Probabilities</a:t>
            </a:r>
            <a:endParaRPr lang="en-US" sz="1200" dirty="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73CA24-65CC-4F87-B347-3BCA6F4124BD}" type="slidenum">
              <a:rPr lang="en-US">
                <a:cs typeface="Arial" charset="0"/>
              </a:rPr>
              <a:pPr fontAlgn="base">
                <a:spcBef>
                  <a:spcPct val="0"/>
                </a:spcBef>
                <a:spcAft>
                  <a:spcPct val="0"/>
                </a:spcAft>
              </a:pPr>
              <a:t>23</a:t>
            </a:fld>
            <a:endParaRPr lang="en-US">
              <a:cs typeface="Arial" charset="0"/>
            </a:endParaRPr>
          </a:p>
        </p:txBody>
      </p:sp>
    </p:spTree>
    <p:extLst>
      <p:ext uri="{BB962C8B-B14F-4D97-AF65-F5344CB8AC3E}">
        <p14:creationId xmlns:p14="http://schemas.microsoft.com/office/powerpoint/2010/main" val="814189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dirty="0" smtClean="0"/>
              <a:t>Cycles of Join and Elimination Leads to Predicted Probabilities</a:t>
            </a:r>
            <a:endParaRPr lang="en-US" sz="1200"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24</a:t>
            </a:fld>
            <a:endParaRPr lang="en-US" dirty="0"/>
          </a:p>
        </p:txBody>
      </p:sp>
    </p:spTree>
    <p:extLst>
      <p:ext uri="{BB962C8B-B14F-4D97-AF65-F5344CB8AC3E}">
        <p14:creationId xmlns:p14="http://schemas.microsoft.com/office/powerpoint/2010/main" val="2995351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 single conditional refers to the probability of a variable given fixed levels of another.  In here we see that probability of treatment among patients who were not severely ill.  Note that in a conditional table the probabilities add up</a:t>
            </a:r>
            <a:r>
              <a:rPr lang="en-US" baseline="0" dirty="0" smtClean="0"/>
              <a:t> to 1.  </a:t>
            </a:r>
            <a:r>
              <a:rPr lang="en-US" dirty="0" smtClean="0"/>
              <a:t>  </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73CA24-65CC-4F87-B347-3BCA6F4124BD}" type="slidenum">
              <a:rPr lang="en-US">
                <a:cs typeface="Arial" charset="0"/>
              </a:rPr>
              <a:pPr fontAlgn="base">
                <a:spcBef>
                  <a:spcPct val="0"/>
                </a:spcBef>
                <a:spcAft>
                  <a:spcPct val="0"/>
                </a:spcAft>
              </a:pPr>
              <a:t>3</a:t>
            </a:fld>
            <a:endParaRPr lang="en-US">
              <a:cs typeface="Arial" charset="0"/>
            </a:endParaRPr>
          </a:p>
        </p:txBody>
      </p:sp>
    </p:spTree>
    <p:extLst>
      <p:ext uri="{BB962C8B-B14F-4D97-AF65-F5344CB8AC3E}">
        <p14:creationId xmlns:p14="http://schemas.microsoft.com/office/powerpoint/2010/main" val="2568936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One can also estimate the conditional probability of having a particular value of another variable.  There is of course no reason for this to add up to one.</a:t>
            </a:r>
            <a:r>
              <a:rPr lang="en-US" baseline="0" dirty="0" smtClean="0"/>
              <a:t>  </a:t>
            </a:r>
            <a:endParaRPr lang="en-US" dirty="0"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73CA24-65CC-4F87-B347-3BCA6F4124BD}" type="slidenum">
              <a:rPr lang="en-US">
                <a:cs typeface="Arial" charset="0"/>
              </a:rPr>
              <a:pPr fontAlgn="base">
                <a:spcBef>
                  <a:spcPct val="0"/>
                </a:spcBef>
                <a:spcAft>
                  <a:spcPct val="0"/>
                </a:spcAft>
              </a:pPr>
              <a:t>4</a:t>
            </a:fld>
            <a:endParaRPr lang="en-US">
              <a:cs typeface="Arial" charset="0"/>
            </a:endParaRPr>
          </a:p>
        </p:txBody>
      </p:sp>
    </p:spTree>
    <p:extLst>
      <p:ext uri="{BB962C8B-B14F-4D97-AF65-F5344CB8AC3E}">
        <p14:creationId xmlns:p14="http://schemas.microsoft.com/office/powerpoint/2010/main" val="3588085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effect of changes in a network can be calculated by repeatedly</a:t>
            </a:r>
            <a:r>
              <a:rPr lang="en-US" baseline="0" dirty="0" smtClean="0"/>
              <a:t> going through two steps known as joining and eliminating.   </a:t>
            </a:r>
            <a:endParaRPr lang="en-US" dirty="0"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73CA24-65CC-4F87-B347-3BCA6F4124BD}" type="slidenum">
              <a:rPr lang="en-US">
                <a:cs typeface="Arial" charset="0"/>
              </a:rPr>
              <a:pPr fontAlgn="base">
                <a:spcBef>
                  <a:spcPct val="0"/>
                </a:spcBef>
                <a:spcAft>
                  <a:spcPct val="0"/>
                </a:spcAft>
              </a:pPr>
              <a:t>5</a:t>
            </a:fld>
            <a:endParaRPr lang="en-US">
              <a:cs typeface="Arial" charset="0"/>
            </a:endParaRPr>
          </a:p>
        </p:txBody>
      </p:sp>
    </p:spTree>
    <p:extLst>
      <p:ext uri="{BB962C8B-B14F-4D97-AF65-F5344CB8AC3E}">
        <p14:creationId xmlns:p14="http://schemas.microsoft.com/office/powerpoint/2010/main" val="1056817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Let</a:t>
            </a:r>
            <a:r>
              <a:rPr lang="en-US" baseline="0" dirty="0" smtClean="0"/>
              <a:t> us start with a simple tree with 3 variables: patients severity, patients preferences for DNR and treatment choice.  Our task is to estimate the probability of treatment.  To start with we have two tables.  One providing the prior probability of severity and the other conditional probability of DNR order at different levels of severity.   We will try to first join these two tables.  </a:t>
            </a:r>
            <a:endParaRPr lang="en-US" dirty="0"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73CA24-65CC-4F87-B347-3BCA6F4124BD}" type="slidenum">
              <a:rPr lang="en-US">
                <a:cs typeface="Arial" charset="0"/>
              </a:rPr>
              <a:pPr fontAlgn="base">
                <a:spcBef>
                  <a:spcPct val="0"/>
                </a:spcBef>
                <a:spcAft>
                  <a:spcPct val="0"/>
                </a:spcAft>
              </a:pPr>
              <a:t>6</a:t>
            </a:fld>
            <a:endParaRPr lang="en-US">
              <a:cs typeface="Arial" charset="0"/>
            </a:endParaRPr>
          </a:p>
        </p:txBody>
      </p:sp>
    </p:spTree>
    <p:extLst>
      <p:ext uri="{BB962C8B-B14F-4D97-AF65-F5344CB8AC3E}">
        <p14:creationId xmlns:p14="http://schemas.microsoft.com/office/powerpoint/2010/main" val="861960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a:t>
            </a:r>
            <a:r>
              <a:rPr lang="en-US" baseline="0" dirty="0" smtClean="0"/>
              <a:t> joining works like joining of tables in SQL.  The tables are joined on variables they share, in this case the severity of the illness. The values of the new joint table are provided by multiplying each conditional probability by the prior probability of the condition.  For example, the first row of the new joint table is provided by multiplying the probability of being severe, .1 from the first table to the conditional probability of DNR for severe patients, .8 from the second table.  The resulting new table can be used to join with another.  But before we join to another table, we need to eliminate the variables that we are not interested in.  </a:t>
            </a:r>
            <a:endParaRPr lang="en-US" dirty="0"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73CA24-65CC-4F87-B347-3BCA6F4124BD}" type="slidenum">
              <a:rPr lang="en-US">
                <a:cs typeface="Arial" charset="0"/>
              </a:rPr>
              <a:pPr fontAlgn="base">
                <a:spcBef>
                  <a:spcPct val="0"/>
                </a:spcBef>
                <a:spcAft>
                  <a:spcPct val="0"/>
                </a:spcAft>
              </a:pPr>
              <a:t>7</a:t>
            </a:fld>
            <a:endParaRPr lang="en-US">
              <a:cs typeface="Arial" charset="0"/>
            </a:endParaRPr>
          </a:p>
        </p:txBody>
      </p:sp>
    </p:spTree>
    <p:extLst>
      <p:ext uri="{BB962C8B-B14F-4D97-AF65-F5344CB8AC3E}">
        <p14:creationId xmlns:p14="http://schemas.microsoft.com/office/powerpoint/2010/main" val="4234414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Elimination is done by summing over the variable that we are not interested</a:t>
            </a:r>
            <a:r>
              <a:rPr lang="en-US" baseline="0" dirty="0" smtClean="0"/>
              <a:t> in.  Since we want to estimate the probability of treatment, we are not interested in the patient’s severity.  We can eliminate this variable by summing across it.  To show the summation easier we sorted over the variable we want to keep.  The we sum the values for DNR and no DNR.  This new table no longer indicates severity of illness but reflects the influence of severity.  </a:t>
            </a:r>
            <a:endParaRPr lang="en-US" dirty="0"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73CA24-65CC-4F87-B347-3BCA6F4124BD}" type="slidenum">
              <a:rPr lang="en-US">
                <a:cs typeface="Arial" charset="0"/>
              </a:rPr>
              <a:pPr fontAlgn="base">
                <a:spcBef>
                  <a:spcPct val="0"/>
                </a:spcBef>
                <a:spcAft>
                  <a:spcPct val="0"/>
                </a:spcAft>
              </a:pPr>
              <a:t>8</a:t>
            </a:fld>
            <a:endParaRPr lang="en-US">
              <a:cs typeface="Arial" charset="0"/>
            </a:endParaRPr>
          </a:p>
        </p:txBody>
      </p:sp>
    </p:spTree>
    <p:extLst>
      <p:ext uri="{BB962C8B-B14F-4D97-AF65-F5344CB8AC3E}">
        <p14:creationId xmlns:p14="http://schemas.microsoft.com/office/powerpoint/2010/main" val="1894457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For our next step we join our new table with the conditional probability of treatment given DNR.  We</a:t>
            </a:r>
            <a:r>
              <a:rPr lang="en-US" baseline="0" dirty="0" smtClean="0"/>
              <a:t> are joining the two tables on the shared variables across the two tables.  In this case the two tables share the DNR choice.  As before, the shared feature across the two tables is used to multiply the related probabilities.  </a:t>
            </a:r>
            <a:endParaRPr lang="en-US" dirty="0"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73CA24-65CC-4F87-B347-3BCA6F4124BD}" type="slidenum">
              <a:rPr lang="en-US">
                <a:cs typeface="Arial" charset="0"/>
              </a:rPr>
              <a:pPr fontAlgn="base">
                <a:spcBef>
                  <a:spcPct val="0"/>
                </a:spcBef>
                <a:spcAft>
                  <a:spcPct val="0"/>
                </a:spcAft>
              </a:pPr>
              <a:t>9</a:t>
            </a:fld>
            <a:endParaRPr lang="en-US">
              <a:cs typeface="Arial" charset="0"/>
            </a:endParaRPr>
          </a:p>
        </p:txBody>
      </p:sp>
    </p:spTree>
    <p:extLst>
      <p:ext uri="{BB962C8B-B14F-4D97-AF65-F5344CB8AC3E}">
        <p14:creationId xmlns:p14="http://schemas.microsoft.com/office/powerpoint/2010/main" val="12636690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9008919-68F2-482F-A03E-DE1EFBAE2574}"/>
              </a:ext>
            </a:extLst>
          </p:cNvPr>
          <p:cNvSpPr/>
          <p:nvPr userDrawn="1"/>
        </p:nvSpPr>
        <p:spPr>
          <a:xfrm>
            <a:off x="8935656" y="5231757"/>
            <a:ext cx="3256344" cy="1626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8" descr="GMUgreengold.eps">
            <a:extLst>
              <a:ext uri="{FF2B5EF4-FFF2-40B4-BE49-F238E27FC236}">
                <a16:creationId xmlns="" xmlns:a16="http://schemas.microsoft.com/office/drawing/2014/main" id="{CDBFBABF-9963-4FA6-9F42-C471F9F704B4}"/>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71077" y="5334000"/>
            <a:ext cx="2075688" cy="135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34">
            <a:extLst>
              <a:ext uri="{FF2B5EF4-FFF2-40B4-BE49-F238E27FC236}">
                <a16:creationId xmlns="" xmlns:a16="http://schemas.microsoft.com/office/drawing/2014/main" id="{81D61894-07CA-4A1C-82D6-ED7F312F69BF}"/>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
        <p:nvSpPr>
          <p:cNvPr id="12" name="Text Placeholder 11"/>
          <p:cNvSpPr>
            <a:spLocks noGrp="1"/>
          </p:cNvSpPr>
          <p:nvPr>
            <p:ph type="body" sz="quarter" idx="10" hasCustomPrompt="1"/>
          </p:nvPr>
        </p:nvSpPr>
        <p:spPr>
          <a:xfrm>
            <a:off x="823331" y="536575"/>
            <a:ext cx="4648200" cy="2409825"/>
          </a:xfrm>
        </p:spPr>
        <p:txBody>
          <a:bodyPr/>
          <a:lstStyle>
            <a:lvl1pPr>
              <a:defRPr sz="4000" baseline="0">
                <a:ln>
                  <a:noFill/>
                </a:ln>
                <a:solidFill>
                  <a:schemeClr val="bg1"/>
                </a:solidFill>
              </a:defRPr>
            </a:lvl1pPr>
            <a:lvl2pPr>
              <a:defRPr sz="3200">
                <a:ln>
                  <a:noFill/>
                </a:ln>
                <a:solidFill>
                  <a:schemeClr val="bg1"/>
                </a:solidFill>
              </a:defRPr>
            </a:lvl2pPr>
            <a:lvl3pPr>
              <a:defRPr sz="3200">
                <a:ln>
                  <a:noFill/>
                </a:ln>
                <a:solidFill>
                  <a:schemeClr val="bg1"/>
                </a:solidFill>
              </a:defRPr>
            </a:lvl3pPr>
            <a:lvl4pPr>
              <a:defRPr sz="3200">
                <a:ln>
                  <a:noFill/>
                </a:ln>
                <a:solidFill>
                  <a:schemeClr val="bg1"/>
                </a:solidFill>
              </a:defRPr>
            </a:lvl4pPr>
            <a:lvl5pPr>
              <a:defRPr sz="3200">
                <a:ln>
                  <a:noFill/>
                </a:ln>
                <a:solidFill>
                  <a:schemeClr val="bg1"/>
                </a:solidFill>
              </a:defRPr>
            </a:lvl5pPr>
          </a:lstStyle>
          <a:p>
            <a:pPr lvl="0"/>
            <a:r>
              <a:rPr lang="en-US" dirty="0" smtClean="0"/>
              <a:t>Click to edit title text</a:t>
            </a:r>
            <a:endParaRPr lang="en-US" dirty="0"/>
          </a:p>
        </p:txBody>
      </p:sp>
      <p:sp>
        <p:nvSpPr>
          <p:cNvPr id="15" name="Text Placeholder 14"/>
          <p:cNvSpPr>
            <a:spLocks noGrp="1"/>
          </p:cNvSpPr>
          <p:nvPr>
            <p:ph type="body" sz="quarter" idx="11" hasCustomPrompt="1"/>
          </p:nvPr>
        </p:nvSpPr>
        <p:spPr>
          <a:xfrm>
            <a:off x="823913" y="3287713"/>
            <a:ext cx="4648200" cy="1362075"/>
          </a:xfrm>
        </p:spPr>
        <p:txBody>
          <a:bodyPr/>
          <a:lstStyle>
            <a:lvl1pPr>
              <a:defRPr sz="2400">
                <a:solidFill>
                  <a:srgbClr val="FFCC33"/>
                </a:solidFill>
              </a:defRPr>
            </a:lvl1pPr>
          </a:lstStyle>
          <a:p>
            <a:pPr lvl="0"/>
            <a:r>
              <a:rPr lang="en-US" dirty="0" smtClean="0"/>
              <a:t>Click to edit </a:t>
            </a:r>
            <a:r>
              <a:rPr lang="en-US" dirty="0" err="1" smtClean="0"/>
              <a:t>subheader</a:t>
            </a:r>
            <a:r>
              <a:rPr lang="en-US" dirty="0" smtClean="0"/>
              <a:t> text</a:t>
            </a:r>
          </a:p>
        </p:txBody>
      </p:sp>
    </p:spTree>
    <p:extLst>
      <p:ext uri="{BB962C8B-B14F-4D97-AF65-F5344CB8AC3E}">
        <p14:creationId xmlns:p14="http://schemas.microsoft.com/office/powerpoint/2010/main" val="149390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useBgFill="1">
        <p:nvSpPr>
          <p:cNvPr id="5"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6"/>
          <p:cNvSpPr/>
          <p:nvPr/>
        </p:nvSpPr>
        <p:spPr>
          <a:xfrm flipV="1">
            <a:off x="93134" y="2376489"/>
            <a:ext cx="12018433"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Rectangle 7"/>
          <p:cNvSpPr/>
          <p:nvPr/>
        </p:nvSpPr>
        <p:spPr>
          <a:xfrm>
            <a:off x="93134" y="2341564"/>
            <a:ext cx="12018433"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8"/>
          <p:cNvSpPr/>
          <p:nvPr/>
        </p:nvSpPr>
        <p:spPr>
          <a:xfrm>
            <a:off x="91018" y="2468564"/>
            <a:ext cx="12020549"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963084" y="952501"/>
            <a:ext cx="103632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a:xfrm>
            <a:off x="8229600" y="6191250"/>
            <a:ext cx="3302000" cy="476250"/>
          </a:xfrm>
          <a:prstGeom prst="rect">
            <a:avLst/>
          </a:prstGeom>
        </p:spPr>
        <p:txBody>
          <a:bodyPr/>
          <a:lstStyle>
            <a:lvl1pPr>
              <a:defRPr/>
            </a:lvl1pPr>
          </a:lstStyle>
          <a:p>
            <a:pPr>
              <a:defRPr/>
            </a:pPr>
            <a:fld id="{31F599D8-CBEB-4D30-9232-C78F6171182E}" type="datetimeFigureOut">
              <a:rPr lang="en-US"/>
              <a:pPr>
                <a:defRPr/>
              </a:pPr>
              <a:t>7/10/2019</a:t>
            </a:fld>
            <a:endParaRPr lang="en-US"/>
          </a:p>
        </p:txBody>
      </p:sp>
      <p:sp>
        <p:nvSpPr>
          <p:cNvPr id="10" name="Footer Placeholder 4"/>
          <p:cNvSpPr>
            <a:spLocks noGrp="1"/>
          </p:cNvSpPr>
          <p:nvPr>
            <p:ph type="ftr" sz="quarter" idx="11"/>
          </p:nvPr>
        </p:nvSpPr>
        <p:spPr>
          <a:xfrm>
            <a:off x="1066800" y="6172200"/>
            <a:ext cx="5334000" cy="457200"/>
          </a:xfrm>
          <a:prstGeom prst="rect">
            <a:avLst/>
          </a:prstGeo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94733" y="6208713"/>
            <a:ext cx="609600" cy="457200"/>
          </a:xfrm>
          <a:prstGeom prst="ellipse">
            <a:avLst/>
          </a:prstGeom>
        </p:spPr>
        <p:txBody>
          <a:bodyPr/>
          <a:lstStyle>
            <a:lvl1pPr>
              <a:defRPr/>
            </a:lvl1pPr>
          </a:lstStyle>
          <a:p>
            <a:pPr>
              <a:defRPr/>
            </a:pPr>
            <a:fld id="{80FAB293-4F1A-4F25-BEE4-1FC3BD08C6C0}" type="slidenum">
              <a:rPr lang="en-US"/>
              <a:pPr>
                <a:defRPr/>
              </a:pPr>
              <a:t>‹#›</a:t>
            </a:fld>
            <a:endParaRPr lang="en-US"/>
          </a:p>
        </p:txBody>
      </p:sp>
    </p:spTree>
    <p:extLst>
      <p:ext uri="{BB962C8B-B14F-4D97-AF65-F5344CB8AC3E}">
        <p14:creationId xmlns:p14="http://schemas.microsoft.com/office/powerpoint/2010/main" val="54347288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amp;W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dirty="0"/>
              <a:t>Click to edit Master title style</a:t>
            </a:r>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
        <p:nvSpPr>
          <p:cNvPr id="8" name="Rectangle 34">
            <a:extLst>
              <a:ext uri="{FF2B5EF4-FFF2-40B4-BE49-F238E27FC236}">
                <a16:creationId xmlns="" xmlns:a16="http://schemas.microsoft.com/office/drawing/2014/main" id="{20FB55CB-28CF-4BA5-A14C-68AAF2C69257}"/>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tudents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8" name="Rectangle 34">
            <a:extLst>
              <a:ext uri="{FF2B5EF4-FFF2-40B4-BE49-F238E27FC236}">
                <a16:creationId xmlns="" xmlns:a16="http://schemas.microsoft.com/office/drawing/2014/main" id="{E5CF39DD-EB27-458E-B080-C2C095C05281}"/>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838200"/>
            <a:ext cx="4876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838200"/>
            <a:ext cx="5003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dirty="0" smtClean="0">
                <a:solidFill>
                  <a:schemeClr val="tx2"/>
                </a:solidFill>
              </a:defRPr>
            </a:lvl1pPr>
          </a:lstStyle>
          <a:p>
            <a:pPr marL="0" lvl="0" indent="0">
              <a:spcBef>
                <a:spcPts val="0"/>
              </a:spcBef>
            </a:pPr>
            <a:r>
              <a:rPr lang="en-US" dirty="0"/>
              <a:t>Click to 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Graphic, Caption">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12800" y="4343400"/>
            <a:ext cx="10363200" cy="1981200"/>
          </a:xfrm>
        </p:spPr>
        <p:txBody>
          <a:bodyPr numCol="3"/>
          <a:lstStyle>
            <a:lvl1pPr>
              <a:defRPr baseline="0">
                <a:solidFill>
                  <a:schemeClr val="tx2"/>
                </a:solidFill>
              </a:defRPr>
            </a:lvl1pPr>
            <a:lvl2pPr marL="0" indent="0">
              <a:defRPr>
                <a:solidFill>
                  <a:schemeClr val="tx2"/>
                </a:solidFill>
              </a:defRPr>
            </a:lvl2pPr>
          </a:lstStyle>
          <a:p>
            <a:pPr lvl="0"/>
            <a:r>
              <a:rPr lang="en-US" dirty="0"/>
              <a:t>Click to edit Master text styles</a:t>
            </a:r>
          </a:p>
          <a:p>
            <a:pPr lvl="1"/>
            <a:r>
              <a:rPr lang="en-US" dirty="0"/>
              <a:t>Second level</a:t>
            </a:r>
          </a:p>
        </p:txBody>
      </p:sp>
      <p:sp>
        <p:nvSpPr>
          <p:cNvPr id="12" name="Picture Placeholder 11"/>
          <p:cNvSpPr>
            <a:spLocks noGrp="1"/>
          </p:cNvSpPr>
          <p:nvPr>
            <p:ph type="pic" sz="quarter" idx="14"/>
          </p:nvPr>
        </p:nvSpPr>
        <p:spPr>
          <a:xfrm>
            <a:off x="812800" y="838200"/>
            <a:ext cx="10363200" cy="3200400"/>
          </a:xfrm>
        </p:spPr>
        <p:txBody>
          <a:bodyPr/>
          <a:lstStyle>
            <a:lvl1pPr>
              <a:defRPr>
                <a:solidFill>
                  <a:schemeClr val="tx2"/>
                </a:solidFill>
              </a:defRPr>
            </a:lvl1pPr>
          </a:lstStyle>
          <a:p>
            <a:r>
              <a:rPr lang="en-US" dirty="0"/>
              <a:t>Drag picture to placeholder or click icon to add</a:t>
            </a:r>
          </a:p>
        </p:txBody>
      </p:sp>
      <p:sp>
        <p:nvSpPr>
          <p:cNvPr id="5" name="Rectangle 8"/>
          <p:cNvSpPr>
            <a:spLocks noGrp="1"/>
          </p:cNvSpPr>
          <p:nvPr>
            <p:ph type="body" sz="quarter" idx="15"/>
          </p:nvPr>
        </p:nvSpPr>
        <p:spPr>
          <a:xfrm>
            <a:off x="812800" y="381000"/>
            <a:ext cx="10363200" cy="228600"/>
          </a:xfrm>
          <a:solidFill>
            <a:schemeClr val="bg1">
              <a:lumMod val="85000"/>
            </a:schemeClr>
          </a:solidFill>
        </p:spPr>
        <p:txBody>
          <a:bodyPr tIns="0" bIns="0" anchor="t" anchorCtr="0"/>
          <a:lstStyle>
            <a:lvl1pPr marL="0" indent="0">
              <a:spcBef>
                <a:spcPts val="0"/>
              </a:spcBef>
              <a:defRPr sz="1400" b="1" i="0" cap="all" spc="120">
                <a:solidFill>
                  <a:schemeClr val="tx2"/>
                </a:solidFill>
              </a:defRPr>
            </a:lvl1pPr>
            <a:extLst/>
          </a:lstStyle>
          <a:p>
            <a:pPr lvl="0"/>
            <a:r>
              <a:rPr lang="en-US" dirty="0"/>
              <a:t>Click to edit Master text styles</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ing w/single col text">
    <p:spTree>
      <p:nvGrpSpPr>
        <p:cNvPr id="1" name=""/>
        <p:cNvGrpSpPr/>
        <p:nvPr/>
      </p:nvGrpSpPr>
      <p:grpSpPr>
        <a:xfrm>
          <a:off x="0" y="0"/>
          <a:ext cx="0" cy="0"/>
          <a:chOff x="0" y="0"/>
          <a:chExt cx="0" cy="0"/>
        </a:xfrm>
      </p:grpSpPr>
      <p:sp>
        <p:nvSpPr>
          <p:cNvPr id="1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smtClean="0">
                <a:solidFill>
                  <a:schemeClr val="tx2"/>
                </a:solidFill>
              </a:defRPr>
            </a:lvl1pPr>
          </a:lstStyle>
          <a:p>
            <a:pPr marL="0" lvl="0" indent="0">
              <a:spcBef>
                <a:spcPts val="0"/>
              </a:spcBef>
            </a:pPr>
            <a:r>
              <a:rPr lang="en-US" dirty="0"/>
              <a:t>Click to edit Master text styles</a:t>
            </a:r>
          </a:p>
        </p:txBody>
      </p:sp>
      <p:sp>
        <p:nvSpPr>
          <p:cNvPr id="3" name="Text Placeholder 2"/>
          <p:cNvSpPr>
            <a:spLocks noGrp="1"/>
          </p:cNvSpPr>
          <p:nvPr>
            <p:ph type="body" sz="quarter" idx="14"/>
          </p:nvPr>
        </p:nvSpPr>
        <p:spPr>
          <a:xfrm>
            <a:off x="812800" y="838200"/>
            <a:ext cx="10363200" cy="518160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One Element (text, graphic, video)">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381000"/>
            <a:ext cx="103632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812800" y="533400"/>
            <a:ext cx="10363200" cy="5715000"/>
          </a:xfrm>
        </p:spPr>
        <p:txBody>
          <a:bodyPr/>
          <a:lstStyle>
            <a:lvl1pPr>
              <a:defRPr>
                <a:solidFill>
                  <a:schemeClr val="tx2"/>
                </a:solidFill>
              </a:defRPr>
            </a:lvl1pPr>
          </a:lstStyle>
          <a:p>
            <a:r>
              <a:rPr lang="en-US" dirty="0"/>
              <a:t>Click icon to add chart</a:t>
            </a: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3"/>
          <p:cNvSpPr>
            <a:spLocks noGrp="1"/>
          </p:cNvSpPr>
          <p:nvPr>
            <p:ph type="ctrTitle"/>
          </p:nvPr>
        </p:nvSpPr>
        <p:spPr>
          <a:xfrm>
            <a:off x="304800" y="5334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11785600" y="0"/>
            <a:ext cx="406400" cy="6858000"/>
          </a:xfrm>
          <a:prstGeom prst="rect">
            <a:avLst/>
          </a:prstGeom>
          <a:solidFill>
            <a:schemeClr val="bg1">
              <a:lumMod val="8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027" name="Rectangle 3"/>
          <p:cNvSpPr>
            <a:spLocks noGrp="1"/>
          </p:cNvSpPr>
          <p:nvPr>
            <p:ph type="body" idx="1"/>
          </p:nvPr>
        </p:nvSpPr>
        <p:spPr bwMode="auto">
          <a:xfrm>
            <a:off x="508000" y="381000"/>
            <a:ext cx="10668000" cy="58674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10"/>
          <p:cNvSpPr/>
          <p:nvPr/>
        </p:nvSpPr>
        <p:spPr>
          <a:xfrm>
            <a:off x="0" y="0"/>
            <a:ext cx="1016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3" name="Rectangle 34"/>
          <p:cNvSpPr txBox="1">
            <a:spLocks/>
          </p:cNvSpPr>
          <p:nvPr/>
        </p:nvSpPr>
        <p:spPr>
          <a:xfrm>
            <a:off x="9028252" y="6477000"/>
            <a:ext cx="2147747"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r" fontAlgn="auto">
              <a:spcBef>
                <a:spcPts val="0"/>
              </a:spcBef>
              <a:spcAft>
                <a:spcPts val="0"/>
              </a:spcAft>
              <a:defRPr/>
            </a:pPr>
            <a:r>
              <a:rPr lang="en-US" sz="900" kern="0" spc="150" dirty="0">
                <a:solidFill>
                  <a:srgbClr val="000000"/>
                </a:solidFill>
              </a:rPr>
              <a:t>GEORGE MASON UNIVERSITY</a:t>
            </a:r>
          </a:p>
        </p:txBody>
      </p:sp>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7" name="Rectangle 34">
            <a:extLst>
              <a:ext uri="{FF2B5EF4-FFF2-40B4-BE49-F238E27FC236}">
                <a16:creationId xmlns="" xmlns:a16="http://schemas.microsoft.com/office/drawing/2014/main" id="{894A7767-E094-483E-9582-5A512B559400}"/>
              </a:ext>
            </a:extLst>
          </p:cNvPr>
          <p:cNvSpPr txBox="1">
            <a:spLocks/>
          </p:cNvSpPr>
          <p:nvPr/>
        </p:nvSpPr>
        <p:spPr>
          <a:xfrm>
            <a:off x="754292" y="6477000"/>
            <a:ext cx="2324583"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900" kern="0" spc="150" dirty="0">
                <a:solidFill>
                  <a:srgbClr val="000000"/>
                </a:solidFill>
              </a:rPr>
              <a:t>Health Informatics Program</a:t>
            </a:r>
          </a:p>
        </p:txBody>
      </p:sp>
    </p:spTree>
    <p:extLst>
      <p:ext uri="{BB962C8B-B14F-4D97-AF65-F5344CB8AC3E}">
        <p14:creationId xmlns:p14="http://schemas.microsoft.com/office/powerpoint/2010/main" val="1472503480"/>
      </p:ext>
    </p:extLst>
  </p:cSld>
  <p:clrMap bg1="lt1" tx1="dk1" bg2="lt2" tx2="dk2" accent1="accent1" accent2="accent2" accent3="accent3" accent4="accent4" accent5="accent5" accent6="accent6" hlink="hlink" folHlink="folHlink"/>
  <p:sldLayoutIdLst>
    <p:sldLayoutId id="2147483685" r:id="rId1"/>
    <p:sldLayoutId id="2147483673" r:id="rId2"/>
    <p:sldLayoutId id="2147483674" r:id="rId3"/>
    <p:sldLayoutId id="2147483676" r:id="rId4"/>
    <p:sldLayoutId id="2147483677" r:id="rId5"/>
    <p:sldLayoutId id="2147483678" r:id="rId6"/>
    <p:sldLayoutId id="2147483679" r:id="rId7"/>
    <p:sldLayoutId id="2147483680" r:id="rId8"/>
    <p:sldLayoutId id="2147483681" r:id="rId9"/>
    <p:sldLayoutId id="2147483688" r:id="rId10"/>
  </p:sldLayoutIdLst>
  <p:txStyles>
    <p:titleStyle>
      <a:lvl1pPr algn="l" rtl="0" eaLnBrk="1" fontAlgn="base" hangingPunct="1">
        <a:spcBef>
          <a:spcPct val="0"/>
        </a:spcBef>
        <a:spcAft>
          <a:spcPct val="0"/>
        </a:spcAft>
        <a:defRPr sz="2400" cap="small">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p:titleStyle>
    <p:bodyStyle>
      <a:lvl1pPr marL="342900" indent="-342900" algn="l" rtl="0" eaLnBrk="1" fontAlgn="base" hangingPunct="1">
        <a:spcBef>
          <a:spcPct val="20000"/>
        </a:spcBef>
        <a:spcAft>
          <a:spcPct val="0"/>
        </a:spcAft>
        <a:defRPr sz="18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chemeClr val="tx2"/>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chemeClr val="tx2"/>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3331" y="536575"/>
            <a:ext cx="6247170" cy="2409825"/>
          </a:xfrm>
        </p:spPr>
        <p:txBody>
          <a:bodyPr/>
          <a:lstStyle/>
          <a:p>
            <a:pPr marL="0" indent="0"/>
            <a:r>
              <a:rPr lang="en-US" sz="4800" dirty="0" smtClean="0"/>
              <a:t>Predicting from a Network Model</a:t>
            </a:r>
            <a:endParaRPr lang="en-US" sz="4800" dirty="0" smtClean="0"/>
          </a:p>
        </p:txBody>
      </p:sp>
      <p:sp>
        <p:nvSpPr>
          <p:cNvPr id="4" name="Text Placeholder 3"/>
          <p:cNvSpPr>
            <a:spLocks noGrp="1"/>
          </p:cNvSpPr>
          <p:nvPr>
            <p:ph type="body" sz="quarter" idx="11"/>
          </p:nvPr>
        </p:nvSpPr>
        <p:spPr>
          <a:xfrm>
            <a:off x="823912" y="3287713"/>
            <a:ext cx="6246589" cy="1362075"/>
          </a:xfrm>
        </p:spPr>
        <p:txBody>
          <a:bodyPr/>
          <a:lstStyle/>
          <a:p>
            <a:r>
              <a:rPr lang="en-US" sz="2800" dirty="0" smtClean="0"/>
              <a:t>Farrokh Alemi, Ph.D.</a:t>
            </a:r>
          </a:p>
        </p:txBody>
      </p:sp>
    </p:spTree>
    <p:extLst>
      <p:ext uri="{BB962C8B-B14F-4D97-AF65-F5344CB8AC3E}">
        <p14:creationId xmlns:p14="http://schemas.microsoft.com/office/powerpoint/2010/main" val="118482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p:cNvSpPr>
            <a:spLocks noGrp="1"/>
          </p:cNvSpPr>
          <p:nvPr>
            <p:ph type="title"/>
          </p:nvPr>
        </p:nvSpPr>
        <p:spPr/>
        <p:txBody>
          <a:bodyPr/>
          <a:lstStyle/>
          <a:p>
            <a:r>
              <a:rPr lang="en-US" b="1" dirty="0" smtClean="0">
                <a:solidFill>
                  <a:schemeClr val="tx1"/>
                </a:solidFill>
              </a:rPr>
              <a:t>Eliminate Again</a:t>
            </a:r>
          </a:p>
        </p:txBody>
      </p:sp>
      <p:sp>
        <p:nvSpPr>
          <p:cNvPr id="24578"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79" name="Rectangle 2"/>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0" name="Rectangle 3"/>
          <p:cNvSpPr>
            <a:spLocks noChangeArrowheads="1"/>
          </p:cNvSpPr>
          <p:nvPr/>
        </p:nvSpPr>
        <p:spPr bwMode="auto">
          <a:xfrm>
            <a:off x="1524001" y="948809"/>
            <a:ext cx="184731" cy="369332"/>
          </a:xfrm>
          <a:prstGeom prst="rect">
            <a:avLst/>
          </a:prstGeom>
          <a:noFill/>
          <a:ln w="9525">
            <a:noFill/>
            <a:miter lim="800000"/>
            <a:headEnd/>
            <a:tailEnd/>
          </a:ln>
        </p:spPr>
        <p:txBody>
          <a:bodyPr wrap="none" anchor="ctr">
            <a:spAutoFit/>
          </a:bodyPr>
          <a:lstStyle/>
          <a:p>
            <a:endParaRPr lang="en-US"/>
          </a:p>
        </p:txBody>
      </p:sp>
      <p:sp>
        <p:nvSpPr>
          <p:cNvPr id="24582" name="Rectangle 4"/>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3" name="Rectangle 5"/>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85" name="Rectangle 7"/>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6" name="Rectangle 8"/>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9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92"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7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0"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1" name="Rectangle 3"/>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58373"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4" name="Rectangle 6"/>
          <p:cNvSpPr>
            <a:spLocks noChangeArrowheads="1"/>
          </p:cNvSpPr>
          <p:nvPr/>
        </p:nvSpPr>
        <p:spPr bwMode="auto">
          <a:xfrm>
            <a:off x="1524001" y="13298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634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5538"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8"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4"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5" name="Rectangle 3"/>
          <p:cNvSpPr>
            <a:spLocks noChangeArrowheads="1"/>
          </p:cNvSpPr>
          <p:nvPr/>
        </p:nvSpPr>
        <p:spPr bwMode="auto">
          <a:xfrm>
            <a:off x="1524001" y="10916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7680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3" name="Rectangle 3"/>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76805" name="Rectangle 5"/>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7" name="Rectangle 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9" name="Rectangle 9"/>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38"/>
          <p:cNvGrpSpPr/>
          <p:nvPr/>
        </p:nvGrpSpPr>
        <p:grpSpPr>
          <a:xfrm>
            <a:off x="9220200" y="228600"/>
            <a:ext cx="1025630" cy="1995272"/>
            <a:chOff x="7696200" y="228600"/>
            <a:chExt cx="1025630" cy="1995272"/>
          </a:xfrm>
        </p:grpSpPr>
        <p:sp>
          <p:nvSpPr>
            <p:cNvPr id="40" name="Rounded Rectangle 39"/>
            <p:cNvSpPr/>
            <p:nvPr/>
          </p:nvSpPr>
          <p:spPr>
            <a:xfrm>
              <a:off x="7696200" y="1773327"/>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a:t>
              </a:r>
              <a:endParaRPr lang="en-US" sz="3200" b="1" dirty="0"/>
            </a:p>
          </p:txBody>
        </p:sp>
        <p:grpSp>
          <p:nvGrpSpPr>
            <p:cNvPr id="3" name="Group 64"/>
            <p:cNvGrpSpPr/>
            <p:nvPr/>
          </p:nvGrpSpPr>
          <p:grpSpPr>
            <a:xfrm>
              <a:off x="7696200" y="228600"/>
              <a:ext cx="492230" cy="1544727"/>
              <a:chOff x="7696200" y="228600"/>
              <a:chExt cx="492230" cy="1544727"/>
            </a:xfrm>
          </p:grpSpPr>
          <p:sp>
            <p:nvSpPr>
              <p:cNvPr id="43" name="Rounded Rectangle 42"/>
              <p:cNvSpPr/>
              <p:nvPr/>
            </p:nvSpPr>
            <p:spPr>
              <a:xfrm>
                <a:off x="7696200" y="228600"/>
                <a:ext cx="481412"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a:t>
                </a:r>
                <a:endParaRPr lang="en-US" sz="3600" b="1" dirty="0"/>
              </a:p>
            </p:txBody>
          </p:sp>
          <p:sp>
            <p:nvSpPr>
              <p:cNvPr id="44" name="Rounded Rectangle 43"/>
              <p:cNvSpPr/>
              <p:nvPr/>
            </p:nvSpPr>
            <p:spPr>
              <a:xfrm>
                <a:off x="7696200" y="1000963"/>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R</a:t>
                </a:r>
                <a:endParaRPr lang="en-US" sz="3200" b="1" dirty="0"/>
              </a:p>
            </p:txBody>
          </p:sp>
          <p:cxnSp>
            <p:nvCxnSpPr>
              <p:cNvPr id="45" name="Straight Arrow Connector 44"/>
              <p:cNvCxnSpPr>
                <a:stCxn id="43" idx="2"/>
                <a:endCxn id="44" idx="0"/>
              </p:cNvCxnSpPr>
              <p:nvPr/>
            </p:nvCxnSpPr>
            <p:spPr>
              <a:xfrm>
                <a:off x="7936906" y="679145"/>
                <a:ext cx="5409" cy="321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4" idx="2"/>
                <a:endCxn id="40" idx="0"/>
              </p:cNvCxnSpPr>
              <p:nvPr/>
            </p:nvCxnSpPr>
            <p:spPr>
              <a:xfrm>
                <a:off x="7942315" y="1451509"/>
                <a:ext cx="0" cy="321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42" name="Rounded Rectangle 41"/>
            <p:cNvSpPr/>
            <p:nvPr/>
          </p:nvSpPr>
          <p:spPr>
            <a:xfrm>
              <a:off x="8229600" y="1773327"/>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t>
              </a:r>
              <a:endParaRPr lang="en-US" sz="3200" b="1" dirty="0"/>
            </a:p>
          </p:txBody>
        </p:sp>
      </p:grpSp>
      <p:graphicFrame>
        <p:nvGraphicFramePr>
          <p:cNvPr id="49" name="Table 48"/>
          <p:cNvGraphicFramePr>
            <a:graphicFrameLocks noGrp="1"/>
          </p:cNvGraphicFramePr>
          <p:nvPr/>
        </p:nvGraphicFramePr>
        <p:xfrm>
          <a:off x="2133600" y="3429001"/>
          <a:ext cx="2514600" cy="1628775"/>
        </p:xfrm>
        <a:graphic>
          <a:graphicData uri="http://schemas.openxmlformats.org/drawingml/2006/table">
            <a:tbl>
              <a:tblPr/>
              <a:tblGrid>
                <a:gridCol w="1092200"/>
                <a:gridCol w="749300"/>
                <a:gridCol w="673100"/>
              </a:tblGrid>
              <a:tr h="285750">
                <a:tc gridSpan="3">
                  <a:txBody>
                    <a:bodyPr/>
                    <a:lstStyle/>
                    <a:p>
                      <a:pPr algn="ctr" rtl="0" fontAlgn="b"/>
                      <a:r>
                        <a:rPr lang="en-US" sz="1600" b="1" i="0" u="none" strike="noStrike" dirty="0">
                          <a:solidFill>
                            <a:srgbClr val="FFFFFF"/>
                          </a:solidFill>
                          <a:latin typeface="Calibri"/>
                        </a:rPr>
                        <a:t>p(T,R)</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r>
              <a:tr h="276225">
                <a:tc>
                  <a:txBody>
                    <a:bodyPr/>
                    <a:lstStyle/>
                    <a:p>
                      <a:pPr algn="ctr" rtl="0" fontAlgn="b"/>
                      <a:r>
                        <a:rPr lang="en-US" sz="1600" b="1" i="0" u="none" strike="noStrike">
                          <a:solidFill>
                            <a:srgbClr val="FFFFFF"/>
                          </a:solidFill>
                          <a:latin typeface="Calibri"/>
                        </a:rPr>
                        <a:t>T </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c>
                  <a:txBody>
                    <a:bodyPr/>
                    <a:lstStyle/>
                    <a:p>
                      <a:pPr algn="ctr" rtl="0" fontAlgn="b"/>
                      <a:r>
                        <a:rPr lang="en-US" sz="1600" b="1" i="0" u="none" strike="noStrike">
                          <a:solidFill>
                            <a:srgbClr val="FFFFFF"/>
                          </a:solidFill>
                          <a:latin typeface="Calibri"/>
                        </a:rPr>
                        <a:t>R </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c>
                  <a:txBody>
                    <a:bodyPr/>
                    <a:lstStyle/>
                    <a:p>
                      <a:pPr algn="ctr" rtl="0" fontAlgn="b"/>
                      <a:r>
                        <a:rPr lang="en-US" sz="1600" b="1" i="0" u="none" strike="noStrike">
                          <a:solidFill>
                            <a:srgbClr val="FFFFFF"/>
                          </a:solidFill>
                          <a:latin typeface="Calibri"/>
                        </a:rPr>
                        <a:t>p</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r>
              <a:tr h="266700">
                <a:tc>
                  <a:txBody>
                    <a:bodyPr/>
                    <a:lstStyle/>
                    <a:p>
                      <a:pPr algn="l" rtl="0" fontAlgn="b"/>
                      <a:r>
                        <a:rPr lang="en-US" sz="1600" b="1" i="0" u="none" strike="noStrike">
                          <a:solidFill>
                            <a:srgbClr val="3F3F3F"/>
                          </a:solidFill>
                          <a:latin typeface="Calibri"/>
                        </a:rPr>
                        <a:t>Treated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rtl="0" fontAlgn="b"/>
                      <a:r>
                        <a:rPr lang="en-US" sz="1600" b="1" i="0" u="none" strike="noStrike">
                          <a:solidFill>
                            <a:srgbClr val="3F3F3F"/>
                          </a:solidFill>
                          <a:latin typeface="Calibri"/>
                        </a:rPr>
                        <a:t>DNR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rtl="0" fontAlgn="b"/>
                      <a:r>
                        <a:rPr lang="en-US" sz="1600" b="1" i="0" u="none" strike="noStrike">
                          <a:solidFill>
                            <a:srgbClr val="3F3F3F"/>
                          </a:solidFill>
                          <a:latin typeface="Calibri"/>
                        </a:rPr>
                        <a:t>0.014</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66700">
                <a:tc>
                  <a:txBody>
                    <a:bodyPr/>
                    <a:lstStyle/>
                    <a:p>
                      <a:pPr algn="l" rtl="0" fontAlgn="b"/>
                      <a:r>
                        <a:rPr lang="en-US" sz="1600" b="1" i="0" u="none" strike="noStrike">
                          <a:solidFill>
                            <a:srgbClr val="3F3F3F"/>
                          </a:solidFill>
                          <a:latin typeface="Calibri"/>
                        </a:rPr>
                        <a:t>Treated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rtl="0" fontAlgn="b"/>
                      <a:r>
                        <a:rPr lang="en-US" sz="1600" b="1" i="0" u="none" strike="noStrike">
                          <a:solidFill>
                            <a:srgbClr val="3F3F3F"/>
                          </a:solidFill>
                          <a:latin typeface="Calibri"/>
                        </a:rPr>
                        <a:t>No DNR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rtl="0" fontAlgn="b"/>
                      <a:r>
                        <a:rPr lang="en-US" sz="1600" b="1" i="0" u="none" strike="noStrike">
                          <a:solidFill>
                            <a:srgbClr val="3F3F3F"/>
                          </a:solidFill>
                          <a:latin typeface="Calibri"/>
                        </a:rPr>
                        <a:t>0.506</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66700">
                <a:tc>
                  <a:txBody>
                    <a:bodyPr/>
                    <a:lstStyle/>
                    <a:p>
                      <a:pPr algn="l" rtl="0" fontAlgn="b"/>
                      <a:r>
                        <a:rPr lang="en-US" sz="1600" b="1" i="0" u="none" strike="noStrike">
                          <a:solidFill>
                            <a:srgbClr val="3F3F3F"/>
                          </a:solidFill>
                          <a:latin typeface="Calibri"/>
                        </a:rPr>
                        <a:t>Not Treated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rtl="0" fontAlgn="b"/>
                      <a:r>
                        <a:rPr lang="en-US" sz="1600" b="1" i="0" u="none" strike="noStrike">
                          <a:solidFill>
                            <a:srgbClr val="3F3F3F"/>
                          </a:solidFill>
                          <a:latin typeface="Calibri"/>
                        </a:rPr>
                        <a:t>DNR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rtl="0" fontAlgn="b"/>
                      <a:r>
                        <a:rPr lang="en-US" sz="1600" b="1" i="0" u="none" strike="noStrike">
                          <a:solidFill>
                            <a:srgbClr val="3F3F3F"/>
                          </a:solidFill>
                          <a:latin typeface="Calibri"/>
                        </a:rPr>
                        <a:t>0.034</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66700">
                <a:tc>
                  <a:txBody>
                    <a:bodyPr/>
                    <a:lstStyle/>
                    <a:p>
                      <a:pPr algn="l" rtl="0" fontAlgn="b"/>
                      <a:r>
                        <a:rPr lang="en-US" sz="1600" b="1" i="0" u="none" strike="noStrike">
                          <a:solidFill>
                            <a:srgbClr val="3F3F3F"/>
                          </a:solidFill>
                          <a:latin typeface="Calibri"/>
                        </a:rPr>
                        <a:t>Not Treated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rtl="0" fontAlgn="b"/>
                      <a:r>
                        <a:rPr lang="en-US" sz="1600" b="1" i="0" u="none" strike="noStrike">
                          <a:solidFill>
                            <a:srgbClr val="3F3F3F"/>
                          </a:solidFill>
                          <a:latin typeface="Calibri"/>
                        </a:rPr>
                        <a:t>No DNR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rtl="0" fontAlgn="b"/>
                      <a:r>
                        <a:rPr lang="en-US" sz="1600" b="1" i="0" u="none" strike="noStrike" dirty="0">
                          <a:solidFill>
                            <a:srgbClr val="3F3F3F"/>
                          </a:solidFill>
                          <a:latin typeface="Calibri"/>
                        </a:rPr>
                        <a:t>0.091</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graphicFrame>
        <p:nvGraphicFramePr>
          <p:cNvPr id="48" name="Table 47"/>
          <p:cNvGraphicFramePr>
            <a:graphicFrameLocks noGrp="1"/>
          </p:cNvGraphicFramePr>
          <p:nvPr/>
        </p:nvGraphicFramePr>
        <p:xfrm>
          <a:off x="5029200" y="3429001"/>
          <a:ext cx="1866900" cy="1362075"/>
        </p:xfrm>
        <a:graphic>
          <a:graphicData uri="http://schemas.openxmlformats.org/drawingml/2006/table">
            <a:tbl>
              <a:tblPr/>
              <a:tblGrid>
                <a:gridCol w="1193800"/>
                <a:gridCol w="673100"/>
              </a:tblGrid>
              <a:tr h="285750">
                <a:tc gridSpan="2">
                  <a:txBody>
                    <a:bodyPr/>
                    <a:lstStyle/>
                    <a:p>
                      <a:pPr algn="ctr" rtl="0" fontAlgn="b"/>
                      <a:r>
                        <a:rPr lang="en-US" sz="1600" b="1" i="0" u="none" strike="noStrike">
                          <a:solidFill>
                            <a:srgbClr val="FFFFFF"/>
                          </a:solidFill>
                          <a:latin typeface="Calibri"/>
                        </a:rPr>
                        <a:t>p(T)</a:t>
                      </a:r>
                    </a:p>
                  </a:txBody>
                  <a:tcPr marL="9525" marR="9525" marT="9525" marB="0" anchor="b">
                    <a:lnL w="25400" cap="flat" cmpd="dbl" algn="ctr">
                      <a:solidFill>
                        <a:srgbClr val="3F3F3F"/>
                      </a:solidFill>
                      <a:prstDash val="solid"/>
                      <a:round/>
                      <a:headEnd type="none" w="med" len="med"/>
                      <a:tailEnd type="none" w="med" len="med"/>
                    </a:lnL>
                    <a:lnR>
                      <a:noFill/>
                    </a:lnR>
                    <a:lnT>
                      <a:noFill/>
                    </a:lnT>
                    <a:lnB w="25400" cap="flat" cmpd="dbl" algn="ctr">
                      <a:solidFill>
                        <a:srgbClr val="3F3F3F"/>
                      </a:solidFill>
                      <a:prstDash val="solid"/>
                      <a:round/>
                      <a:headEnd type="none" w="med" len="med"/>
                      <a:tailEnd type="none" w="med" len="med"/>
                    </a:lnB>
                    <a:solidFill>
                      <a:srgbClr val="A5A5A5"/>
                    </a:solidFill>
                  </a:tcPr>
                </a:tc>
                <a:tc hMerge="1">
                  <a:txBody>
                    <a:bodyPr/>
                    <a:lstStyle/>
                    <a:p>
                      <a:endParaRPr lang="en-US"/>
                    </a:p>
                  </a:txBody>
                  <a:tcPr/>
                </a:tc>
              </a:tr>
              <a:tr h="276225">
                <a:tc>
                  <a:txBody>
                    <a:bodyPr/>
                    <a:lstStyle/>
                    <a:p>
                      <a:pPr algn="ctr" rtl="0" fontAlgn="b"/>
                      <a:r>
                        <a:rPr lang="en-US" sz="1600" b="1" i="0" u="none" strike="noStrike">
                          <a:solidFill>
                            <a:srgbClr val="FFFFFF"/>
                          </a:solidFill>
                          <a:latin typeface="Calibri"/>
                        </a:rPr>
                        <a:t>T </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c>
                  <a:txBody>
                    <a:bodyPr/>
                    <a:lstStyle/>
                    <a:p>
                      <a:pPr algn="ctr" rtl="0" fontAlgn="b"/>
                      <a:r>
                        <a:rPr lang="en-US" sz="1600" b="1" i="0" u="none" strike="noStrike">
                          <a:solidFill>
                            <a:srgbClr val="FFFFFF"/>
                          </a:solidFill>
                          <a:latin typeface="Calibri"/>
                        </a:rPr>
                        <a:t>p</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r>
              <a:tr h="266700">
                <a:tc>
                  <a:txBody>
                    <a:bodyPr/>
                    <a:lstStyle/>
                    <a:p>
                      <a:pPr algn="l" rtl="0" fontAlgn="b"/>
                      <a:r>
                        <a:rPr lang="en-US" sz="1600" b="1" i="0" u="none" strike="noStrike">
                          <a:solidFill>
                            <a:srgbClr val="3F3F3F"/>
                          </a:solidFill>
                          <a:latin typeface="Calibri"/>
                        </a:rPr>
                        <a:t>Treated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rtl="0" fontAlgn="b"/>
                      <a:r>
                        <a:rPr lang="en-US" sz="1600" b="1" i="0" u="none" strike="noStrike">
                          <a:solidFill>
                            <a:srgbClr val="3F3F3F"/>
                          </a:solidFill>
                          <a:latin typeface="Calibri"/>
                        </a:rPr>
                        <a:t>0.52</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66700">
                <a:tc>
                  <a:txBody>
                    <a:bodyPr/>
                    <a:lstStyle/>
                    <a:p>
                      <a:pPr algn="l" rtl="0" fontAlgn="b"/>
                      <a:r>
                        <a:rPr lang="en-US" sz="1600" b="1" i="0" u="none" strike="noStrike">
                          <a:solidFill>
                            <a:srgbClr val="3F3F3F"/>
                          </a:solidFill>
                          <a:latin typeface="Calibri"/>
                        </a:rPr>
                        <a:t>Not Treated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rtl="0" fontAlgn="b"/>
                      <a:r>
                        <a:rPr lang="en-US" sz="1600" b="1" i="0" u="none" strike="noStrike">
                          <a:solidFill>
                            <a:srgbClr val="3F3F3F"/>
                          </a:solidFill>
                          <a:latin typeface="Calibri"/>
                        </a:rPr>
                        <a:t>0.125</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66700">
                <a:tc>
                  <a:txBody>
                    <a:bodyPr/>
                    <a:lstStyle/>
                    <a:p>
                      <a:pPr algn="l" rtl="0" fontAlgn="b"/>
                      <a:r>
                        <a:rPr lang="en-US" sz="1600" b="1" i="0" u="none" strike="noStrike">
                          <a:solidFill>
                            <a:srgbClr val="3F3F3F"/>
                          </a:solidFill>
                          <a:latin typeface="Calibri"/>
                        </a:rPr>
                        <a:t>Total</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rtl="0" fontAlgn="b"/>
                      <a:r>
                        <a:rPr lang="en-US" sz="1600" b="1" i="0" u="none" strike="noStrike" dirty="0">
                          <a:solidFill>
                            <a:srgbClr val="3F3F3F"/>
                          </a:solidFill>
                          <a:latin typeface="Calibri"/>
                        </a:rPr>
                        <a:t>0.645</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graphicFrame>
        <p:nvGraphicFramePr>
          <p:cNvPr id="50" name="Table 49"/>
          <p:cNvGraphicFramePr>
            <a:graphicFrameLocks noGrp="1"/>
          </p:cNvGraphicFramePr>
          <p:nvPr/>
        </p:nvGraphicFramePr>
        <p:xfrm>
          <a:off x="7239000" y="3429001"/>
          <a:ext cx="2743200" cy="1362075"/>
        </p:xfrm>
        <a:graphic>
          <a:graphicData uri="http://schemas.openxmlformats.org/drawingml/2006/table">
            <a:tbl>
              <a:tblPr/>
              <a:tblGrid>
                <a:gridCol w="1090937"/>
                <a:gridCol w="482042"/>
                <a:gridCol w="1170221"/>
              </a:tblGrid>
              <a:tr h="285750">
                <a:tc gridSpan="3">
                  <a:txBody>
                    <a:bodyPr/>
                    <a:lstStyle/>
                    <a:p>
                      <a:pPr algn="ctr" rtl="0" fontAlgn="b"/>
                      <a:r>
                        <a:rPr lang="en-US" sz="1600" b="1" i="0" u="none" strike="noStrike">
                          <a:solidFill>
                            <a:srgbClr val="FFFFFF"/>
                          </a:solidFill>
                          <a:latin typeface="Calibri"/>
                        </a:rPr>
                        <a:t>p(T)</a:t>
                      </a:r>
                    </a:p>
                  </a:txBody>
                  <a:tcPr marL="9525" marR="9525" marT="9525" marB="0" anchor="b">
                    <a:lnL w="25400" cap="flat" cmpd="dbl" algn="ctr">
                      <a:solidFill>
                        <a:srgbClr val="3F3F3F"/>
                      </a:solidFill>
                      <a:prstDash val="solid"/>
                      <a:round/>
                      <a:headEnd type="none" w="med" len="med"/>
                      <a:tailEnd type="none" w="med" len="med"/>
                    </a:lnL>
                    <a:lnR>
                      <a:noFill/>
                    </a:lnR>
                    <a:lnT>
                      <a:noFill/>
                    </a:lnT>
                    <a:lnB w="25400" cap="flat" cmpd="dbl" algn="ctr">
                      <a:solidFill>
                        <a:srgbClr val="3F3F3F"/>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r>
              <a:tr h="276225">
                <a:tc>
                  <a:txBody>
                    <a:bodyPr/>
                    <a:lstStyle/>
                    <a:p>
                      <a:pPr algn="ctr" rtl="0" fontAlgn="b"/>
                      <a:r>
                        <a:rPr lang="en-US" sz="1600" b="1" i="0" u="none" strike="noStrike">
                          <a:solidFill>
                            <a:srgbClr val="FFFFFF"/>
                          </a:solidFill>
                          <a:latin typeface="Calibri"/>
                        </a:rPr>
                        <a:t>T </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c>
                  <a:txBody>
                    <a:bodyPr/>
                    <a:lstStyle/>
                    <a:p>
                      <a:pPr algn="ctr" rtl="0" fontAlgn="b"/>
                      <a:r>
                        <a:rPr lang="en-US" sz="1600" b="1" i="0" u="none" strike="noStrike">
                          <a:solidFill>
                            <a:srgbClr val="FFFFFF"/>
                          </a:solidFill>
                          <a:latin typeface="Calibri"/>
                        </a:rPr>
                        <a:t>p</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c>
                  <a:txBody>
                    <a:bodyPr/>
                    <a:lstStyle/>
                    <a:p>
                      <a:pPr algn="ctr" rtl="0" fontAlgn="b"/>
                      <a:r>
                        <a:rPr lang="en-US" sz="1600" b="1" i="0" u="none" strike="noStrike">
                          <a:solidFill>
                            <a:srgbClr val="FFFFFF"/>
                          </a:solidFill>
                          <a:latin typeface="Calibri"/>
                        </a:rPr>
                        <a:t>p normalized</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r>
              <a:tr h="266700">
                <a:tc>
                  <a:txBody>
                    <a:bodyPr/>
                    <a:lstStyle/>
                    <a:p>
                      <a:pPr algn="l" rtl="0" fontAlgn="b"/>
                      <a:r>
                        <a:rPr lang="en-US" sz="1600" b="1" i="0" u="none" strike="noStrike">
                          <a:solidFill>
                            <a:srgbClr val="3F3F3F"/>
                          </a:solidFill>
                          <a:latin typeface="Calibri"/>
                        </a:rPr>
                        <a:t>Treated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rtl="0" fontAlgn="b"/>
                      <a:r>
                        <a:rPr lang="en-US" sz="1600" b="1" i="0" u="none" strike="noStrike">
                          <a:solidFill>
                            <a:srgbClr val="3F3F3F"/>
                          </a:solidFill>
                          <a:latin typeface="Calibri"/>
                        </a:rPr>
                        <a:t>0.52</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rtl="0" fontAlgn="b"/>
                      <a:r>
                        <a:rPr lang="en-US" sz="1600" b="1" i="0" u="none" strike="noStrike">
                          <a:solidFill>
                            <a:srgbClr val="3F3F3F"/>
                          </a:solidFill>
                          <a:latin typeface="Calibri"/>
                        </a:rPr>
                        <a:t>0.81</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66700">
                <a:tc>
                  <a:txBody>
                    <a:bodyPr/>
                    <a:lstStyle/>
                    <a:p>
                      <a:pPr algn="l" rtl="0" fontAlgn="b"/>
                      <a:r>
                        <a:rPr lang="en-US" sz="1600" b="1" i="0" u="none" strike="noStrike">
                          <a:solidFill>
                            <a:srgbClr val="3F3F3F"/>
                          </a:solidFill>
                          <a:latin typeface="Calibri"/>
                        </a:rPr>
                        <a:t>Not Treated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rtl="0" fontAlgn="b"/>
                      <a:r>
                        <a:rPr lang="en-US" sz="1600" b="1" i="0" u="none" strike="noStrike">
                          <a:solidFill>
                            <a:srgbClr val="3F3F3F"/>
                          </a:solidFill>
                          <a:latin typeface="Calibri"/>
                        </a:rPr>
                        <a:t>0.13</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rtl="0" fontAlgn="b"/>
                      <a:r>
                        <a:rPr lang="en-US" sz="1600" b="1" i="0" u="none" strike="noStrike">
                          <a:solidFill>
                            <a:srgbClr val="3F3F3F"/>
                          </a:solidFill>
                          <a:latin typeface="Calibri"/>
                        </a:rPr>
                        <a:t>0.19</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66700">
                <a:tc>
                  <a:txBody>
                    <a:bodyPr/>
                    <a:lstStyle/>
                    <a:p>
                      <a:pPr algn="l" rtl="0" fontAlgn="b"/>
                      <a:r>
                        <a:rPr lang="en-US" sz="1600" b="1" i="0" u="none" strike="noStrike">
                          <a:solidFill>
                            <a:srgbClr val="3F3F3F"/>
                          </a:solidFill>
                          <a:latin typeface="Calibri"/>
                        </a:rPr>
                        <a:t>Total</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rtl="0" fontAlgn="b"/>
                      <a:r>
                        <a:rPr lang="en-US" sz="1600" b="1" i="0" u="none" strike="noStrike">
                          <a:solidFill>
                            <a:srgbClr val="3F3F3F"/>
                          </a:solidFill>
                          <a:latin typeface="Calibri"/>
                        </a:rPr>
                        <a:t>0.65</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rtl="0" fontAlgn="b"/>
                      <a:r>
                        <a:rPr lang="en-US" sz="1600" b="1" i="0" u="none" strike="noStrike" dirty="0">
                          <a:solidFill>
                            <a:srgbClr val="3F3F3F"/>
                          </a:solidFill>
                          <a:latin typeface="Calibri"/>
                        </a:rPr>
                        <a:t>1</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411397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p:cNvSpPr>
            <a:spLocks noGrp="1"/>
          </p:cNvSpPr>
          <p:nvPr>
            <p:ph type="title"/>
          </p:nvPr>
        </p:nvSpPr>
        <p:spPr/>
        <p:txBody>
          <a:bodyPr/>
          <a:lstStyle/>
          <a:p>
            <a:r>
              <a:rPr lang="en-US" b="1" dirty="0" smtClean="0">
                <a:solidFill>
                  <a:schemeClr val="tx1"/>
                </a:solidFill>
              </a:rPr>
              <a:t>Algorithm with Substantiated Variables</a:t>
            </a:r>
          </a:p>
        </p:txBody>
      </p:sp>
      <p:sp>
        <p:nvSpPr>
          <p:cNvPr id="24578"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79" name="Rectangle 2"/>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0" name="Rectangle 3"/>
          <p:cNvSpPr>
            <a:spLocks noChangeArrowheads="1"/>
          </p:cNvSpPr>
          <p:nvPr/>
        </p:nvSpPr>
        <p:spPr bwMode="auto">
          <a:xfrm>
            <a:off x="1524001" y="948809"/>
            <a:ext cx="184731" cy="369332"/>
          </a:xfrm>
          <a:prstGeom prst="rect">
            <a:avLst/>
          </a:prstGeom>
          <a:noFill/>
          <a:ln w="9525">
            <a:noFill/>
            <a:miter lim="800000"/>
            <a:headEnd/>
            <a:tailEnd/>
          </a:ln>
        </p:spPr>
        <p:txBody>
          <a:bodyPr wrap="none" anchor="ctr">
            <a:spAutoFit/>
          </a:bodyPr>
          <a:lstStyle/>
          <a:p>
            <a:endParaRPr lang="en-US"/>
          </a:p>
        </p:txBody>
      </p:sp>
      <p:sp>
        <p:nvSpPr>
          <p:cNvPr id="24582" name="Rectangle 4"/>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3" name="Rectangle 5"/>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85" name="Rectangle 7"/>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6" name="Rectangle 8"/>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9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92"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7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0"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1" name="Rectangle 3"/>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58373"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4" name="Rectangle 6"/>
          <p:cNvSpPr>
            <a:spLocks noChangeArrowheads="1"/>
          </p:cNvSpPr>
          <p:nvPr/>
        </p:nvSpPr>
        <p:spPr bwMode="auto">
          <a:xfrm>
            <a:off x="1524001" y="13298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634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5538"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8"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4"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5" name="Rectangle 3"/>
          <p:cNvSpPr>
            <a:spLocks noChangeArrowheads="1"/>
          </p:cNvSpPr>
          <p:nvPr/>
        </p:nvSpPr>
        <p:spPr bwMode="auto">
          <a:xfrm>
            <a:off x="1524001" y="10916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7680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3" name="Rectangle 3"/>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76805" name="Rectangle 5"/>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7" name="Rectangle 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9" name="Rectangle 9"/>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1" name="Diagram 40"/>
          <p:cNvGraphicFramePr/>
          <p:nvPr/>
        </p:nvGraphicFramePr>
        <p:xfrm>
          <a:off x="2971800" y="2590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1" name="Group 30"/>
          <p:cNvGrpSpPr/>
          <p:nvPr/>
        </p:nvGrpSpPr>
        <p:grpSpPr>
          <a:xfrm>
            <a:off x="2057400" y="2743201"/>
            <a:ext cx="1863328" cy="1211163"/>
            <a:chOff x="2116335" y="1372"/>
            <a:chExt cx="1863328" cy="1211163"/>
          </a:xfrm>
        </p:grpSpPr>
        <p:sp>
          <p:nvSpPr>
            <p:cNvPr id="32" name="Rounded Rectangle 31"/>
            <p:cNvSpPr/>
            <p:nvPr/>
          </p:nvSpPr>
          <p:spPr>
            <a:xfrm>
              <a:off x="2116335" y="1372"/>
              <a:ext cx="1863328" cy="121116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2200" dirty="0"/>
                <a:t>Remove unsubstantiated rows</a:t>
              </a:r>
              <a:endParaRPr lang="en-US" sz="2200" dirty="0"/>
            </a:p>
          </p:txBody>
        </p:sp>
        <p:sp>
          <p:nvSpPr>
            <p:cNvPr id="33" name="Rounded Rectangle 4"/>
            <p:cNvSpPr/>
            <p:nvPr/>
          </p:nvSpPr>
          <p:spPr>
            <a:xfrm>
              <a:off x="2175459" y="60496"/>
              <a:ext cx="1745080" cy="10929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endParaRPr lang="en-US" sz="2200" dirty="0"/>
            </a:p>
          </p:txBody>
        </p:sp>
      </p:grpSp>
      <p:cxnSp>
        <p:nvCxnSpPr>
          <p:cNvPr id="35" name="Straight Arrow Connector 34"/>
          <p:cNvCxnSpPr>
            <a:stCxn id="32" idx="3"/>
          </p:cNvCxnSpPr>
          <p:nvPr/>
        </p:nvCxnSpPr>
        <p:spPr>
          <a:xfrm flipV="1">
            <a:off x="3920728" y="3200400"/>
            <a:ext cx="1184672" cy="1483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2201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p:cNvSpPr>
            <a:spLocks noGrp="1"/>
          </p:cNvSpPr>
          <p:nvPr>
            <p:ph type="title"/>
          </p:nvPr>
        </p:nvSpPr>
        <p:spPr/>
        <p:txBody>
          <a:bodyPr/>
          <a:lstStyle/>
          <a:p>
            <a:r>
              <a:rPr lang="en-US" b="1" dirty="0" smtClean="0">
                <a:solidFill>
                  <a:schemeClr val="tx1"/>
                </a:solidFill>
              </a:rPr>
              <a:t>Remove Unsubstantiated </a:t>
            </a:r>
            <a:br>
              <a:rPr lang="en-US" b="1" dirty="0" smtClean="0">
                <a:solidFill>
                  <a:schemeClr val="tx1"/>
                </a:solidFill>
              </a:rPr>
            </a:br>
            <a:r>
              <a:rPr lang="en-US" b="1" dirty="0" smtClean="0">
                <a:solidFill>
                  <a:schemeClr val="tx1"/>
                </a:solidFill>
              </a:rPr>
              <a:t>Levels</a:t>
            </a:r>
          </a:p>
        </p:txBody>
      </p:sp>
      <p:sp>
        <p:nvSpPr>
          <p:cNvPr id="24578"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79" name="Rectangle 2"/>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0" name="Rectangle 3"/>
          <p:cNvSpPr>
            <a:spLocks noChangeArrowheads="1"/>
          </p:cNvSpPr>
          <p:nvPr/>
        </p:nvSpPr>
        <p:spPr bwMode="auto">
          <a:xfrm>
            <a:off x="1524001" y="948809"/>
            <a:ext cx="184731" cy="369332"/>
          </a:xfrm>
          <a:prstGeom prst="rect">
            <a:avLst/>
          </a:prstGeom>
          <a:noFill/>
          <a:ln w="9525">
            <a:noFill/>
            <a:miter lim="800000"/>
            <a:headEnd/>
            <a:tailEnd/>
          </a:ln>
        </p:spPr>
        <p:txBody>
          <a:bodyPr wrap="none" anchor="ctr">
            <a:spAutoFit/>
          </a:bodyPr>
          <a:lstStyle/>
          <a:p>
            <a:endParaRPr lang="en-US"/>
          </a:p>
        </p:txBody>
      </p:sp>
      <p:sp>
        <p:nvSpPr>
          <p:cNvPr id="24582" name="Rectangle 4"/>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3" name="Rectangle 5"/>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85" name="Rectangle 7"/>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6" name="Rectangle 8"/>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9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92"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7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0"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1" name="Rectangle 3"/>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58373"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4" name="Rectangle 6"/>
          <p:cNvSpPr>
            <a:spLocks noChangeArrowheads="1"/>
          </p:cNvSpPr>
          <p:nvPr/>
        </p:nvSpPr>
        <p:spPr bwMode="auto">
          <a:xfrm>
            <a:off x="1524001" y="13298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634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5538"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8"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4"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5" name="Rectangle 3"/>
          <p:cNvSpPr>
            <a:spLocks noChangeArrowheads="1"/>
          </p:cNvSpPr>
          <p:nvPr/>
        </p:nvSpPr>
        <p:spPr bwMode="auto">
          <a:xfrm>
            <a:off x="1524001" y="10916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7680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3" name="Rectangle 3"/>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76805" name="Rectangle 5"/>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7" name="Rectangle 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9" name="Rectangle 9"/>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6" name="Table 35"/>
          <p:cNvGraphicFramePr>
            <a:graphicFrameLocks noGrp="1"/>
          </p:cNvGraphicFramePr>
          <p:nvPr/>
        </p:nvGraphicFramePr>
        <p:xfrm>
          <a:off x="2971801" y="3429000"/>
          <a:ext cx="6096003" cy="2126510"/>
        </p:xfrm>
        <a:graphic>
          <a:graphicData uri="http://schemas.openxmlformats.org/drawingml/2006/table">
            <a:tbl>
              <a:tblPr/>
              <a:tblGrid>
                <a:gridCol w="752187"/>
                <a:gridCol w="296316"/>
                <a:gridCol w="205142"/>
                <a:gridCol w="341903"/>
                <a:gridCol w="296316"/>
                <a:gridCol w="202609"/>
                <a:gridCol w="341903"/>
                <a:gridCol w="797774"/>
                <a:gridCol w="281120"/>
                <a:gridCol w="281120"/>
                <a:gridCol w="233000"/>
                <a:gridCol w="296316"/>
                <a:gridCol w="812969"/>
                <a:gridCol w="676208"/>
                <a:gridCol w="281120"/>
              </a:tblGrid>
              <a:tr h="212651">
                <a:tc gridSpan="2">
                  <a:txBody>
                    <a:bodyPr/>
                    <a:lstStyle/>
                    <a:p>
                      <a:pPr algn="ctr" fontAlgn="b"/>
                      <a:r>
                        <a:rPr lang="en-US" sz="1100" b="1" i="0" u="none" strike="noStrike">
                          <a:solidFill>
                            <a:srgbClr val="3F3F3F"/>
                          </a:solidFill>
                          <a:latin typeface="Calibri"/>
                        </a:rPr>
                        <a:t>p(severity)</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latin typeface="Calibri"/>
                      </a:endParaRP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gridSpan="2">
                  <a:txBody>
                    <a:bodyPr/>
                    <a:lstStyle/>
                    <a:p>
                      <a:pPr algn="ctr" fontAlgn="b"/>
                      <a:r>
                        <a:rPr lang="en-US" sz="1100" b="1" i="0" u="none" strike="noStrike">
                          <a:solidFill>
                            <a:srgbClr val="3F3F3F"/>
                          </a:solidFill>
                          <a:latin typeface="Calibri"/>
                        </a:rPr>
                        <a:t>p(DNR)</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latin typeface="Calibri"/>
                      </a:endParaRP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gridSpan="4">
                  <a:txBody>
                    <a:bodyPr/>
                    <a:lstStyle/>
                    <a:p>
                      <a:pPr algn="ctr" fontAlgn="b"/>
                      <a:r>
                        <a:rPr lang="en-US" sz="1300" b="1" i="0" u="none" strike="noStrike">
                          <a:solidFill>
                            <a:srgbClr val="3F3F3F"/>
                          </a:solidFill>
                          <a:latin typeface="Calibri"/>
                        </a:rPr>
                        <a:t>p(Tx|DNR, Severity)</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latin typeface="Calibri"/>
                      </a:endParaRP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gridSpan="4">
                  <a:txBody>
                    <a:bodyPr/>
                    <a:lstStyle/>
                    <a:p>
                      <a:pPr algn="ctr" fontAlgn="b"/>
                      <a:r>
                        <a:rPr lang="en-US" sz="1300" b="1" i="0" u="none" strike="noStrike">
                          <a:solidFill>
                            <a:srgbClr val="3F3F3F"/>
                          </a:solidFill>
                          <a:latin typeface="Calibri"/>
                        </a:rPr>
                        <a:t>p(Outcome|Tx, Severity)</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12651">
                <a:tc>
                  <a:txBody>
                    <a:bodyPr/>
                    <a:lstStyle/>
                    <a:p>
                      <a:pPr algn="l" fontAlgn="b"/>
                      <a:r>
                        <a:rPr lang="en-US" sz="1100" b="1" i="0" u="none" strike="noStrike">
                          <a:solidFill>
                            <a:srgbClr val="3F3F3F"/>
                          </a:solidFill>
                          <a:latin typeface="Calibri"/>
                        </a:rPr>
                        <a:t>Severity</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1100" b="1" i="0" u="none" strike="noStrike">
                          <a:solidFill>
                            <a:srgbClr val="3F3F3F"/>
                          </a:solidFill>
                          <a:latin typeface="Calibri"/>
                        </a:rPr>
                        <a:t>p</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900" b="0" i="0" u="none" strike="noStrike">
                        <a:solidFill>
                          <a:srgbClr val="000000"/>
                        </a:solidFill>
                        <a:latin typeface="Calibri"/>
                      </a:endParaRP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100" b="1" i="0" u="none" strike="noStrike">
                          <a:solidFill>
                            <a:srgbClr val="3F3F3F"/>
                          </a:solidFill>
                          <a:latin typeface="Calibri"/>
                        </a:rPr>
                        <a:t>DNR</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1100" b="1" i="0" u="none" strike="noStrike">
                          <a:solidFill>
                            <a:srgbClr val="3F3F3F"/>
                          </a:solidFill>
                          <a:latin typeface="Calibri"/>
                        </a:rPr>
                        <a:t>p</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900" b="0" i="0" u="none" strike="noStrike">
                        <a:solidFill>
                          <a:srgbClr val="000000"/>
                        </a:solidFill>
                        <a:latin typeface="Calibri"/>
                      </a:endParaRP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300" b="1" i="0" u="none" strike="noStrike">
                          <a:solidFill>
                            <a:srgbClr val="3F3F3F"/>
                          </a:solidFill>
                          <a:latin typeface="Calibri"/>
                        </a:rPr>
                        <a:t>DNR</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300" b="1" i="0" u="none" strike="noStrike">
                          <a:solidFill>
                            <a:srgbClr val="3F3F3F"/>
                          </a:solidFill>
                          <a:latin typeface="Calibri"/>
                        </a:rPr>
                        <a:t>Severity</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300" b="1" i="0" u="none" strike="noStrike">
                          <a:solidFill>
                            <a:srgbClr val="3F3F3F"/>
                          </a:solidFill>
                          <a:latin typeface="Calibri"/>
                        </a:rPr>
                        <a:t>Tx</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300" b="1" i="0" u="none" strike="noStrike">
                          <a:solidFill>
                            <a:srgbClr val="3F3F3F"/>
                          </a:solidFill>
                          <a:latin typeface="Calibri"/>
                        </a:rPr>
                        <a:t>p</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900" b="0" i="0" u="none" strike="noStrike">
                        <a:solidFill>
                          <a:srgbClr val="000000"/>
                        </a:solidFill>
                        <a:latin typeface="Calibri"/>
                      </a:endParaRP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300" b="1" i="0" u="none" strike="noStrike">
                          <a:solidFill>
                            <a:srgbClr val="3F3F3F"/>
                          </a:solidFill>
                          <a:latin typeface="Calibri"/>
                        </a:rPr>
                        <a:t>Tx</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300" b="1" i="0" u="none" strike="noStrike">
                          <a:solidFill>
                            <a:srgbClr val="3F3F3F"/>
                          </a:solidFill>
                          <a:latin typeface="Calibri"/>
                        </a:rPr>
                        <a:t>Severity</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300" b="1" i="0" u="none" strike="noStrike">
                          <a:solidFill>
                            <a:srgbClr val="3F3F3F"/>
                          </a:solidFill>
                          <a:latin typeface="Calibri"/>
                        </a:rPr>
                        <a:t>Outcome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300" b="1" i="0" u="none" strike="noStrike">
                          <a:solidFill>
                            <a:srgbClr val="3F3F3F"/>
                          </a:solidFill>
                          <a:latin typeface="Calibri"/>
                        </a:rPr>
                        <a:t>p</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12651">
                <a:tc>
                  <a:txBody>
                    <a:bodyPr/>
                    <a:lstStyle/>
                    <a:p>
                      <a:pPr algn="l" fontAlgn="b"/>
                      <a:r>
                        <a:rPr lang="en-US" sz="1100" b="1" i="0" u="none" strike="noStrike">
                          <a:solidFill>
                            <a:srgbClr val="3F3F3F"/>
                          </a:solidFill>
                          <a:latin typeface="Calibri"/>
                        </a:rPr>
                        <a:t>Severe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100" b="1" i="0" u="none" strike="noStrike">
                          <a:solidFill>
                            <a:srgbClr val="3F3F3F"/>
                          </a:solidFill>
                          <a:latin typeface="Calibri"/>
                        </a:rPr>
                        <a:t>0.4</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900" b="0" i="0" u="none" strike="noStrike">
                        <a:solidFill>
                          <a:srgbClr val="000000"/>
                        </a:solidFill>
                        <a:latin typeface="Calibri"/>
                      </a:endParaRP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100" b="1" i="0" u="none" strike="noStrike">
                          <a:solidFill>
                            <a:srgbClr val="3F3F3F"/>
                          </a:solidFill>
                          <a:latin typeface="Calibri"/>
                        </a:rPr>
                        <a:t>Yes</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100" b="1" i="0" u="none" strike="noStrike">
                          <a:solidFill>
                            <a:srgbClr val="3F3F3F"/>
                          </a:solidFill>
                          <a:latin typeface="Calibri"/>
                        </a:rPr>
                        <a:t>0.4</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900" b="0" i="0" u="none" strike="noStrike">
                        <a:solidFill>
                          <a:srgbClr val="000000"/>
                        </a:solidFill>
                        <a:latin typeface="Calibri"/>
                      </a:endParaRP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300" b="1" i="0" u="none" strike="noStrike">
                          <a:solidFill>
                            <a:srgbClr val="3F3F3F"/>
                          </a:solidFill>
                          <a:latin typeface="Calibri"/>
                        </a:rPr>
                        <a:t>Yes</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300" b="1" i="0" u="none" strike="noStrike">
                          <a:solidFill>
                            <a:srgbClr val="3F3F3F"/>
                          </a:solidFill>
                          <a:latin typeface="Calibri"/>
                        </a:rPr>
                        <a:t>Severe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300" b="1" i="0" u="none" strike="noStrike">
                          <a:solidFill>
                            <a:srgbClr val="3F3F3F"/>
                          </a:solidFill>
                          <a:latin typeface="Calibri"/>
                        </a:rPr>
                        <a:t>Yes</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300" b="1" i="0" u="none" strike="noStrike">
                          <a:solidFill>
                            <a:srgbClr val="3F3F3F"/>
                          </a:solidFill>
                          <a:latin typeface="Calibri"/>
                        </a:rPr>
                        <a:t>0.1</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900" b="0" i="0" u="none" strike="noStrike">
                        <a:solidFill>
                          <a:srgbClr val="000000"/>
                        </a:solidFill>
                        <a:latin typeface="Calibri"/>
                      </a:endParaRP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300" b="1" i="0" u="none" strike="noStrike">
                          <a:solidFill>
                            <a:srgbClr val="3F3F3F"/>
                          </a:solidFill>
                          <a:latin typeface="Calibri"/>
                        </a:rPr>
                        <a:t>Yes</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300" b="1" i="0" u="none" strike="noStrike">
                          <a:solidFill>
                            <a:srgbClr val="3F3F3F"/>
                          </a:solidFill>
                          <a:latin typeface="Calibri"/>
                        </a:rPr>
                        <a:t>Severe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300" b="1" i="0" u="none" strike="noStrike">
                          <a:solidFill>
                            <a:srgbClr val="3F3F3F"/>
                          </a:solidFill>
                          <a:latin typeface="Calibri"/>
                        </a:rPr>
                        <a:t>Positive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300" b="1" i="0" u="none" strike="noStrike">
                          <a:solidFill>
                            <a:srgbClr val="3F3F3F"/>
                          </a:solidFill>
                          <a:latin typeface="Calibri"/>
                        </a:rPr>
                        <a:t>0.2</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12651">
                <a:tc>
                  <a:txBody>
                    <a:bodyPr/>
                    <a:lstStyle/>
                    <a:p>
                      <a:pPr algn="l" fontAlgn="b"/>
                      <a:r>
                        <a:rPr lang="en-US" sz="1100" b="1" i="0" u="none" strike="noStrike">
                          <a:solidFill>
                            <a:srgbClr val="3F3F3F"/>
                          </a:solidFill>
                          <a:latin typeface="Calibri"/>
                        </a:rPr>
                        <a:t>Not Severe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100" b="1" i="0" u="none" strike="noStrike">
                          <a:solidFill>
                            <a:srgbClr val="3F3F3F"/>
                          </a:solidFill>
                          <a:latin typeface="Calibri"/>
                        </a:rPr>
                        <a:t>0.6</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900" b="0" i="0" u="none" strike="noStrike">
                        <a:solidFill>
                          <a:srgbClr val="000000"/>
                        </a:solidFill>
                        <a:latin typeface="Calibri"/>
                      </a:endParaRP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100" b="1" i="0" u="none" strike="noStrike">
                          <a:solidFill>
                            <a:srgbClr val="3F3F3F"/>
                          </a:solidFill>
                          <a:latin typeface="Calibri"/>
                        </a:rPr>
                        <a:t>No</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100" b="1" i="0" u="none" strike="noStrike">
                          <a:solidFill>
                            <a:srgbClr val="3F3F3F"/>
                          </a:solidFill>
                          <a:latin typeface="Calibri"/>
                        </a:rPr>
                        <a:t>0.6</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900" b="0" i="0" u="none" strike="noStrike">
                        <a:solidFill>
                          <a:srgbClr val="000000"/>
                        </a:solidFill>
                        <a:latin typeface="Calibri"/>
                      </a:endParaRP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300" b="1" i="0" u="none" strike="noStrike">
                          <a:solidFill>
                            <a:srgbClr val="3F3F3F"/>
                          </a:solidFill>
                          <a:latin typeface="Calibri"/>
                        </a:rPr>
                        <a:t>Yes</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300" b="1" i="0" u="none" strike="noStrike">
                          <a:solidFill>
                            <a:srgbClr val="3F3F3F"/>
                          </a:solidFill>
                          <a:latin typeface="Calibri"/>
                        </a:rPr>
                        <a:t>Severe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300" b="1" i="0" u="none" strike="noStrike">
                          <a:solidFill>
                            <a:srgbClr val="3F3F3F"/>
                          </a:solidFill>
                          <a:latin typeface="Calibri"/>
                        </a:rPr>
                        <a:t>No</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300" b="1" i="0" u="none" strike="noStrike">
                          <a:solidFill>
                            <a:srgbClr val="3F3F3F"/>
                          </a:solidFill>
                          <a:latin typeface="Calibri"/>
                        </a:rPr>
                        <a:t>0.2</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900" b="0" i="0" u="none" strike="noStrike">
                        <a:solidFill>
                          <a:srgbClr val="000000"/>
                        </a:solidFill>
                        <a:latin typeface="Calibri"/>
                      </a:endParaRP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300" b="1" i="0" u="none" strike="noStrike">
                          <a:solidFill>
                            <a:srgbClr val="3F3F3F"/>
                          </a:solidFill>
                          <a:latin typeface="Calibri"/>
                        </a:rPr>
                        <a:t>Yes</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300" b="1" i="0" u="none" strike="noStrike">
                          <a:solidFill>
                            <a:srgbClr val="3F3F3F"/>
                          </a:solidFill>
                          <a:latin typeface="Calibri"/>
                        </a:rPr>
                        <a:t>Severe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300" b="1" i="0" u="none" strike="noStrike">
                          <a:solidFill>
                            <a:srgbClr val="3F3F3F"/>
                          </a:solidFill>
                          <a:latin typeface="Calibri"/>
                        </a:rPr>
                        <a:t>Negative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300" b="1" i="0" u="none" strike="noStrike">
                          <a:solidFill>
                            <a:srgbClr val="3F3F3F"/>
                          </a:solidFill>
                          <a:latin typeface="Calibri"/>
                        </a:rPr>
                        <a:t>0.1</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12651">
                <a:tc>
                  <a:txBody>
                    <a:bodyPr/>
                    <a:lstStyle/>
                    <a:p>
                      <a:pPr algn="l" fontAlgn="b"/>
                      <a:endParaRPr lang="en-US" sz="900" b="0" i="0" u="none" strike="noStrike">
                        <a:solidFill>
                          <a:srgbClr val="000000"/>
                        </a:solidFill>
                        <a:latin typeface="Calibri"/>
                      </a:endParaRPr>
                    </a:p>
                  </a:txBody>
                  <a:tcPr marL="7595" marR="7595" marT="7595" marB="0" anchor="b">
                    <a:lnL>
                      <a:noFill/>
                    </a:lnL>
                    <a:lnR>
                      <a:noFill/>
                    </a:lnR>
                    <a:lnT w="6350" cap="flat" cmpd="sng" algn="ctr">
                      <a:solidFill>
                        <a:srgbClr val="3F3F3F"/>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Calibri"/>
                      </a:endParaRPr>
                    </a:p>
                  </a:txBody>
                  <a:tcPr marL="7595" marR="7595" marT="7595" marB="0" anchor="b">
                    <a:lnL>
                      <a:noFill/>
                    </a:lnL>
                    <a:lnR>
                      <a:noFill/>
                    </a:lnR>
                    <a:lnT w="6350" cap="flat" cmpd="sng" algn="ctr">
                      <a:solidFill>
                        <a:srgbClr val="3F3F3F"/>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595" marR="7595" marT="7595" marB="0" anchor="b">
                    <a:lnL>
                      <a:noFill/>
                    </a:lnL>
                    <a:lnR>
                      <a:noFill/>
                    </a:lnR>
                    <a:lnT w="6350" cap="flat" cmpd="sng" algn="ctr">
                      <a:solidFill>
                        <a:srgbClr val="3F3F3F"/>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Calibri"/>
                      </a:endParaRPr>
                    </a:p>
                  </a:txBody>
                  <a:tcPr marL="7595" marR="7595" marT="7595" marB="0" anchor="b">
                    <a:lnL>
                      <a:noFill/>
                    </a:lnL>
                    <a:lnR>
                      <a:noFill/>
                    </a:lnR>
                    <a:lnT w="6350" cap="flat" cmpd="sng" algn="ctr">
                      <a:solidFill>
                        <a:srgbClr val="3F3F3F"/>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Calibri"/>
                      </a:endParaRPr>
                    </a:p>
                  </a:txBody>
                  <a:tcPr marL="7595" marR="7595" marT="7595" marB="0" anchor="b">
                    <a:lnL>
                      <a:noFill/>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300" b="1" i="0" u="none" strike="noStrike">
                          <a:solidFill>
                            <a:srgbClr val="3F3F3F"/>
                          </a:solidFill>
                          <a:latin typeface="Calibri"/>
                        </a:rPr>
                        <a:t>Yes</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300" b="1" i="0" u="none" strike="noStrike">
                          <a:solidFill>
                            <a:srgbClr val="3F3F3F"/>
                          </a:solidFill>
                          <a:latin typeface="Calibri"/>
                        </a:rPr>
                        <a:t>Not Severe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300" b="1" i="0" u="none" strike="noStrike">
                          <a:solidFill>
                            <a:srgbClr val="3F3F3F"/>
                          </a:solidFill>
                          <a:latin typeface="Calibri"/>
                        </a:rPr>
                        <a:t>Yes</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300" b="1" i="0" u="none" strike="noStrike">
                          <a:solidFill>
                            <a:srgbClr val="3F3F3F"/>
                          </a:solidFill>
                          <a:latin typeface="Calibri"/>
                        </a:rPr>
                        <a:t>0.0</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900" b="0" i="0" u="none" strike="noStrike">
                        <a:solidFill>
                          <a:srgbClr val="000000"/>
                        </a:solidFill>
                        <a:latin typeface="Calibri"/>
                      </a:endParaRP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300" b="1" i="0" u="none" strike="noStrike">
                          <a:solidFill>
                            <a:srgbClr val="3F3F3F"/>
                          </a:solidFill>
                          <a:latin typeface="Calibri"/>
                        </a:rPr>
                        <a:t>Yes</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300" b="1" i="0" u="none" strike="noStrike">
                          <a:solidFill>
                            <a:srgbClr val="3F3F3F"/>
                          </a:solidFill>
                          <a:latin typeface="Calibri"/>
                        </a:rPr>
                        <a:t>Not Severe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300" b="1" i="0" u="none" strike="noStrike">
                          <a:solidFill>
                            <a:srgbClr val="3F3F3F"/>
                          </a:solidFill>
                          <a:latin typeface="Calibri"/>
                        </a:rPr>
                        <a:t>Positive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300" b="1" i="0" u="none" strike="noStrike">
                          <a:solidFill>
                            <a:srgbClr val="3F3F3F"/>
                          </a:solidFill>
                          <a:latin typeface="Calibri"/>
                        </a:rPr>
                        <a:t>0.1</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12651">
                <a:tc>
                  <a:txBody>
                    <a:bodyPr/>
                    <a:lstStyle/>
                    <a:p>
                      <a:pPr algn="l" fontAlgn="b"/>
                      <a:endParaRPr lang="en-US" sz="9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595" marR="7595" marT="7595" marB="0" anchor="b">
                    <a:lnL>
                      <a:noFill/>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300" b="1" i="0" u="none" strike="noStrike">
                          <a:solidFill>
                            <a:srgbClr val="3F3F3F"/>
                          </a:solidFill>
                          <a:latin typeface="Calibri"/>
                        </a:rPr>
                        <a:t>Yes</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300" b="1" i="0" u="none" strike="noStrike">
                          <a:solidFill>
                            <a:srgbClr val="3F3F3F"/>
                          </a:solidFill>
                          <a:latin typeface="Calibri"/>
                        </a:rPr>
                        <a:t>Not Severe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300" b="1" i="0" u="none" strike="noStrike">
                          <a:solidFill>
                            <a:srgbClr val="3F3F3F"/>
                          </a:solidFill>
                          <a:latin typeface="Calibri"/>
                        </a:rPr>
                        <a:t>No</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300" b="1" i="0" u="none" strike="noStrike">
                          <a:solidFill>
                            <a:srgbClr val="3F3F3F"/>
                          </a:solidFill>
                          <a:latin typeface="Calibri"/>
                        </a:rPr>
                        <a:t>0.0</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900" b="0" i="0" u="none" strike="noStrike">
                        <a:solidFill>
                          <a:srgbClr val="000000"/>
                        </a:solidFill>
                        <a:latin typeface="Calibri"/>
                      </a:endParaRP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300" b="1" i="0" u="none" strike="noStrike">
                          <a:solidFill>
                            <a:srgbClr val="3F3F3F"/>
                          </a:solidFill>
                          <a:latin typeface="Calibri"/>
                        </a:rPr>
                        <a:t>Yes</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300" b="1" i="0" u="none" strike="noStrike">
                          <a:solidFill>
                            <a:srgbClr val="3F3F3F"/>
                          </a:solidFill>
                          <a:latin typeface="Calibri"/>
                        </a:rPr>
                        <a:t>Not Severe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300" b="1" i="0" u="none" strike="noStrike">
                          <a:solidFill>
                            <a:srgbClr val="3F3F3F"/>
                          </a:solidFill>
                          <a:latin typeface="Calibri"/>
                        </a:rPr>
                        <a:t>Negative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300" b="1" i="0" u="none" strike="noStrike">
                          <a:solidFill>
                            <a:srgbClr val="3F3F3F"/>
                          </a:solidFill>
                          <a:latin typeface="Calibri"/>
                        </a:rPr>
                        <a:t>0.0</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12651">
                <a:tc>
                  <a:txBody>
                    <a:bodyPr/>
                    <a:lstStyle/>
                    <a:p>
                      <a:pPr algn="l" fontAlgn="b"/>
                      <a:endParaRPr lang="en-US" sz="9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595" marR="7595" marT="7595" marB="0" anchor="b">
                    <a:lnL>
                      <a:noFill/>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300" b="1" i="0" u="none" strike="noStrike">
                          <a:solidFill>
                            <a:srgbClr val="3F3F3F"/>
                          </a:solidFill>
                          <a:latin typeface="Calibri"/>
                        </a:rPr>
                        <a:t>No</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300" b="1" i="0" u="none" strike="noStrike">
                          <a:solidFill>
                            <a:srgbClr val="3F3F3F"/>
                          </a:solidFill>
                          <a:latin typeface="Calibri"/>
                        </a:rPr>
                        <a:t>Severe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300" b="1" i="0" u="none" strike="noStrike">
                          <a:solidFill>
                            <a:srgbClr val="3F3F3F"/>
                          </a:solidFill>
                          <a:latin typeface="Calibri"/>
                        </a:rPr>
                        <a:t>Yes</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300" b="1" i="0" u="none" strike="noStrike">
                          <a:solidFill>
                            <a:srgbClr val="3F3F3F"/>
                          </a:solidFill>
                          <a:latin typeface="Calibri"/>
                        </a:rPr>
                        <a:t>0.3</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900" b="0" i="0" u="none" strike="noStrike">
                        <a:solidFill>
                          <a:srgbClr val="000000"/>
                        </a:solidFill>
                        <a:latin typeface="Calibri"/>
                      </a:endParaRP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300" b="1" i="0" u="none" strike="noStrike">
                          <a:solidFill>
                            <a:srgbClr val="3F3F3F"/>
                          </a:solidFill>
                          <a:latin typeface="Calibri"/>
                        </a:rPr>
                        <a:t>No</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300" b="1" i="0" u="none" strike="noStrike">
                          <a:solidFill>
                            <a:srgbClr val="3F3F3F"/>
                          </a:solidFill>
                          <a:latin typeface="Calibri"/>
                        </a:rPr>
                        <a:t>Severe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300" b="1" i="0" u="none" strike="noStrike">
                          <a:solidFill>
                            <a:srgbClr val="3F3F3F"/>
                          </a:solidFill>
                          <a:latin typeface="Calibri"/>
                        </a:rPr>
                        <a:t>Positive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300" b="1" i="0" u="none" strike="noStrike">
                          <a:solidFill>
                            <a:srgbClr val="3F3F3F"/>
                          </a:solidFill>
                          <a:latin typeface="Calibri"/>
                        </a:rPr>
                        <a:t>0.1</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12651">
                <a:tc>
                  <a:txBody>
                    <a:bodyPr/>
                    <a:lstStyle/>
                    <a:p>
                      <a:pPr algn="l" fontAlgn="b"/>
                      <a:endParaRPr lang="en-US" sz="9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595" marR="7595" marT="7595" marB="0" anchor="b">
                    <a:lnL>
                      <a:noFill/>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300" b="1" i="0" u="none" strike="noStrike">
                          <a:solidFill>
                            <a:srgbClr val="3F3F3F"/>
                          </a:solidFill>
                          <a:latin typeface="Calibri"/>
                        </a:rPr>
                        <a:t>No</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300" b="1" i="0" u="none" strike="noStrike">
                          <a:solidFill>
                            <a:srgbClr val="3F3F3F"/>
                          </a:solidFill>
                          <a:latin typeface="Calibri"/>
                        </a:rPr>
                        <a:t>Severe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300" b="1" i="0" u="none" strike="noStrike">
                          <a:solidFill>
                            <a:srgbClr val="3F3F3F"/>
                          </a:solidFill>
                          <a:latin typeface="Calibri"/>
                        </a:rPr>
                        <a:t>No</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300" b="1" i="0" u="none" strike="noStrike">
                          <a:solidFill>
                            <a:srgbClr val="3F3F3F"/>
                          </a:solidFill>
                          <a:latin typeface="Calibri"/>
                        </a:rPr>
                        <a:t>0.1</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900" b="0" i="0" u="none" strike="noStrike">
                        <a:solidFill>
                          <a:srgbClr val="000000"/>
                        </a:solidFill>
                        <a:latin typeface="Calibri"/>
                      </a:endParaRP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300" b="1" i="0" u="none" strike="noStrike">
                          <a:solidFill>
                            <a:srgbClr val="3F3F3F"/>
                          </a:solidFill>
                          <a:latin typeface="Calibri"/>
                        </a:rPr>
                        <a:t>No</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300" b="1" i="0" u="none" strike="noStrike">
                          <a:solidFill>
                            <a:srgbClr val="3F3F3F"/>
                          </a:solidFill>
                          <a:latin typeface="Calibri"/>
                        </a:rPr>
                        <a:t>Severe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300" b="1" i="0" u="none" strike="noStrike">
                          <a:solidFill>
                            <a:srgbClr val="3F3F3F"/>
                          </a:solidFill>
                          <a:latin typeface="Calibri"/>
                        </a:rPr>
                        <a:t>Negative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300" b="1" i="0" u="none" strike="noStrike">
                          <a:solidFill>
                            <a:srgbClr val="3F3F3F"/>
                          </a:solidFill>
                          <a:latin typeface="Calibri"/>
                        </a:rPr>
                        <a:t>0.3</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12651">
                <a:tc>
                  <a:txBody>
                    <a:bodyPr/>
                    <a:lstStyle/>
                    <a:p>
                      <a:pPr algn="l" fontAlgn="b"/>
                      <a:endParaRPr lang="en-US" sz="9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595" marR="7595" marT="7595" marB="0" anchor="b">
                    <a:lnL>
                      <a:noFill/>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300" b="1" i="0" u="none" strike="noStrike">
                          <a:solidFill>
                            <a:srgbClr val="3F3F3F"/>
                          </a:solidFill>
                          <a:latin typeface="Calibri"/>
                        </a:rPr>
                        <a:t>No</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300" b="1" i="0" u="none" strike="noStrike">
                          <a:solidFill>
                            <a:srgbClr val="3F3F3F"/>
                          </a:solidFill>
                          <a:latin typeface="Calibri"/>
                        </a:rPr>
                        <a:t>Not Severe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300" b="1" i="0" u="none" strike="noStrike">
                          <a:solidFill>
                            <a:srgbClr val="3F3F3F"/>
                          </a:solidFill>
                          <a:latin typeface="Calibri"/>
                        </a:rPr>
                        <a:t>Yes</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300" b="1" i="0" u="none" strike="noStrike">
                          <a:solidFill>
                            <a:srgbClr val="3F3F3F"/>
                          </a:solidFill>
                          <a:latin typeface="Calibri"/>
                        </a:rPr>
                        <a:t>0.0</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900" b="0" i="0" u="none" strike="noStrike">
                        <a:solidFill>
                          <a:srgbClr val="000000"/>
                        </a:solidFill>
                        <a:latin typeface="Calibri"/>
                      </a:endParaRP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300" b="1" i="0" u="none" strike="noStrike">
                          <a:solidFill>
                            <a:srgbClr val="3F3F3F"/>
                          </a:solidFill>
                          <a:latin typeface="Calibri"/>
                        </a:rPr>
                        <a:t>No</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300" b="1" i="0" u="none" strike="noStrike">
                          <a:solidFill>
                            <a:srgbClr val="3F3F3F"/>
                          </a:solidFill>
                          <a:latin typeface="Calibri"/>
                        </a:rPr>
                        <a:t>Not Severe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300" b="1" i="0" u="none" strike="noStrike">
                          <a:solidFill>
                            <a:srgbClr val="3F3F3F"/>
                          </a:solidFill>
                          <a:latin typeface="Calibri"/>
                        </a:rPr>
                        <a:t>Positive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300" b="1" i="0" u="none" strike="noStrike">
                          <a:solidFill>
                            <a:srgbClr val="3F3F3F"/>
                          </a:solidFill>
                          <a:latin typeface="Calibri"/>
                        </a:rPr>
                        <a:t>0.1</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12651">
                <a:tc>
                  <a:txBody>
                    <a:bodyPr/>
                    <a:lstStyle/>
                    <a:p>
                      <a:pPr algn="l" fontAlgn="b"/>
                      <a:endParaRPr lang="en-US" sz="9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595" marR="7595" marT="7595" marB="0" anchor="b">
                    <a:lnL>
                      <a:noFill/>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300" b="1" i="0" u="none" strike="noStrike">
                          <a:solidFill>
                            <a:srgbClr val="3F3F3F"/>
                          </a:solidFill>
                          <a:latin typeface="Calibri"/>
                        </a:rPr>
                        <a:t>No</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300" b="1" i="0" u="none" strike="noStrike">
                          <a:solidFill>
                            <a:srgbClr val="3F3F3F"/>
                          </a:solidFill>
                          <a:latin typeface="Calibri"/>
                        </a:rPr>
                        <a:t>Not Severe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300" b="1" i="0" u="none" strike="noStrike">
                          <a:solidFill>
                            <a:srgbClr val="3F3F3F"/>
                          </a:solidFill>
                          <a:latin typeface="Calibri"/>
                        </a:rPr>
                        <a:t>No</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300" b="1" i="0" u="none" strike="noStrike">
                          <a:solidFill>
                            <a:srgbClr val="3F3F3F"/>
                          </a:solidFill>
                          <a:latin typeface="Calibri"/>
                        </a:rPr>
                        <a:t>0.3</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900" b="0" i="0" u="none" strike="noStrike">
                        <a:solidFill>
                          <a:srgbClr val="000000"/>
                        </a:solidFill>
                        <a:latin typeface="Calibri"/>
                      </a:endParaRP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300" b="1" i="0" u="none" strike="noStrike">
                          <a:solidFill>
                            <a:srgbClr val="3F3F3F"/>
                          </a:solidFill>
                          <a:latin typeface="Calibri"/>
                        </a:rPr>
                        <a:t>No</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300" b="1" i="0" u="none" strike="noStrike">
                          <a:solidFill>
                            <a:srgbClr val="3F3F3F"/>
                          </a:solidFill>
                          <a:latin typeface="Calibri"/>
                        </a:rPr>
                        <a:t>Not Severe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300" b="1" i="0" u="none" strike="noStrike">
                          <a:solidFill>
                            <a:srgbClr val="3F3F3F"/>
                          </a:solidFill>
                          <a:latin typeface="Calibri"/>
                        </a:rPr>
                        <a:t>Negative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300" b="1" i="0" u="none" strike="noStrike" dirty="0">
                          <a:solidFill>
                            <a:srgbClr val="3F3F3F"/>
                          </a:solidFill>
                          <a:latin typeface="Calibri"/>
                        </a:rPr>
                        <a:t>0.1</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grpSp>
        <p:nvGrpSpPr>
          <p:cNvPr id="37" name="Group 36"/>
          <p:cNvGrpSpPr/>
          <p:nvPr/>
        </p:nvGrpSpPr>
        <p:grpSpPr>
          <a:xfrm>
            <a:off x="9220200" y="228600"/>
            <a:ext cx="1101830" cy="1995272"/>
            <a:chOff x="7696200" y="228600"/>
            <a:chExt cx="1101830" cy="1995272"/>
          </a:xfrm>
        </p:grpSpPr>
        <p:sp>
          <p:nvSpPr>
            <p:cNvPr id="38" name="Rounded Rectangle 37"/>
            <p:cNvSpPr/>
            <p:nvPr/>
          </p:nvSpPr>
          <p:spPr>
            <a:xfrm>
              <a:off x="7696200" y="1773327"/>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O</a:t>
              </a:r>
              <a:endParaRPr lang="en-US" sz="3200" b="1" dirty="0"/>
            </a:p>
          </p:txBody>
        </p:sp>
        <p:grpSp>
          <p:nvGrpSpPr>
            <p:cNvPr id="39" name="Group 64"/>
            <p:cNvGrpSpPr/>
            <p:nvPr/>
          </p:nvGrpSpPr>
          <p:grpSpPr>
            <a:xfrm>
              <a:off x="7696200" y="228600"/>
              <a:ext cx="492230" cy="1544727"/>
              <a:chOff x="7696200" y="228600"/>
              <a:chExt cx="492230" cy="1544727"/>
            </a:xfrm>
          </p:grpSpPr>
          <p:sp>
            <p:nvSpPr>
              <p:cNvPr id="44" name="Rounded Rectangle 43"/>
              <p:cNvSpPr/>
              <p:nvPr/>
            </p:nvSpPr>
            <p:spPr>
              <a:xfrm>
                <a:off x="7696200" y="228600"/>
                <a:ext cx="481412"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a:t>
                </a:r>
                <a:endParaRPr lang="en-US" sz="3600" b="1" dirty="0"/>
              </a:p>
            </p:txBody>
          </p:sp>
          <p:sp>
            <p:nvSpPr>
              <p:cNvPr id="45" name="Rounded Rectangle 44"/>
              <p:cNvSpPr/>
              <p:nvPr/>
            </p:nvSpPr>
            <p:spPr>
              <a:xfrm>
                <a:off x="7696200" y="1000963"/>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a:t>
                </a:r>
                <a:endParaRPr lang="en-US" sz="3200" b="1" dirty="0"/>
              </a:p>
            </p:txBody>
          </p:sp>
          <p:cxnSp>
            <p:nvCxnSpPr>
              <p:cNvPr id="46" name="Straight Arrow Connector 45"/>
              <p:cNvCxnSpPr>
                <a:stCxn id="44" idx="2"/>
                <a:endCxn id="45" idx="0"/>
              </p:cNvCxnSpPr>
              <p:nvPr/>
            </p:nvCxnSpPr>
            <p:spPr>
              <a:xfrm>
                <a:off x="7936906" y="679145"/>
                <a:ext cx="5409" cy="321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5" idx="2"/>
                <a:endCxn id="38" idx="0"/>
              </p:cNvCxnSpPr>
              <p:nvPr/>
            </p:nvCxnSpPr>
            <p:spPr>
              <a:xfrm>
                <a:off x="7942315" y="1451509"/>
                <a:ext cx="0" cy="321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40" name="Rounded Rectangle 39"/>
            <p:cNvSpPr/>
            <p:nvPr/>
          </p:nvSpPr>
          <p:spPr>
            <a:xfrm>
              <a:off x="8305800" y="228600"/>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R</a:t>
              </a:r>
              <a:endParaRPr lang="en-US" sz="3200" b="1" dirty="0"/>
            </a:p>
          </p:txBody>
        </p:sp>
        <p:cxnSp>
          <p:nvCxnSpPr>
            <p:cNvPr id="42" name="Elbow Connector 41"/>
            <p:cNvCxnSpPr>
              <a:stCxn id="44" idx="1"/>
              <a:endCxn id="38" idx="1"/>
            </p:cNvCxnSpPr>
            <p:nvPr/>
          </p:nvCxnSpPr>
          <p:spPr>
            <a:xfrm rot="10800000" flipV="1">
              <a:off x="7696200" y="453872"/>
              <a:ext cx="12700" cy="1544727"/>
            </a:xfrm>
            <a:prstGeom prst="bentConnector3">
              <a:avLst>
                <a:gd name="adj1" fmla="val 180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Elbow Connector 43"/>
            <p:cNvCxnSpPr>
              <a:stCxn id="40" idx="2"/>
              <a:endCxn id="45" idx="3"/>
            </p:cNvCxnSpPr>
            <p:nvPr/>
          </p:nvCxnSpPr>
          <p:spPr>
            <a:xfrm rot="5400000">
              <a:off x="8096628" y="770948"/>
              <a:ext cx="547091" cy="363485"/>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904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p:cNvSpPr>
            <a:spLocks noGrp="1"/>
          </p:cNvSpPr>
          <p:nvPr>
            <p:ph type="title"/>
          </p:nvPr>
        </p:nvSpPr>
        <p:spPr/>
        <p:txBody>
          <a:bodyPr/>
          <a:lstStyle/>
          <a:p>
            <a:r>
              <a:rPr lang="en-US" b="1" dirty="0" smtClean="0">
                <a:solidFill>
                  <a:schemeClr val="tx1"/>
                </a:solidFill>
              </a:rPr>
              <a:t>Remove Unsubstantiated </a:t>
            </a:r>
            <a:br>
              <a:rPr lang="en-US" b="1" dirty="0" smtClean="0">
                <a:solidFill>
                  <a:schemeClr val="tx1"/>
                </a:solidFill>
              </a:rPr>
            </a:br>
            <a:r>
              <a:rPr lang="en-US" b="1" dirty="0" smtClean="0">
                <a:solidFill>
                  <a:schemeClr val="tx1"/>
                </a:solidFill>
              </a:rPr>
              <a:t>Levels</a:t>
            </a:r>
          </a:p>
        </p:txBody>
      </p:sp>
      <p:sp>
        <p:nvSpPr>
          <p:cNvPr id="24578"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79" name="Rectangle 2"/>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0" name="Rectangle 3"/>
          <p:cNvSpPr>
            <a:spLocks noChangeArrowheads="1"/>
          </p:cNvSpPr>
          <p:nvPr/>
        </p:nvSpPr>
        <p:spPr bwMode="auto">
          <a:xfrm>
            <a:off x="1524001" y="948809"/>
            <a:ext cx="184731" cy="369332"/>
          </a:xfrm>
          <a:prstGeom prst="rect">
            <a:avLst/>
          </a:prstGeom>
          <a:noFill/>
          <a:ln w="9525">
            <a:noFill/>
            <a:miter lim="800000"/>
            <a:headEnd/>
            <a:tailEnd/>
          </a:ln>
        </p:spPr>
        <p:txBody>
          <a:bodyPr wrap="none" anchor="ctr">
            <a:spAutoFit/>
          </a:bodyPr>
          <a:lstStyle/>
          <a:p>
            <a:endParaRPr lang="en-US"/>
          </a:p>
        </p:txBody>
      </p:sp>
      <p:sp>
        <p:nvSpPr>
          <p:cNvPr id="24582" name="Rectangle 4"/>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3" name="Rectangle 5"/>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85" name="Rectangle 7"/>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6" name="Rectangle 8"/>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9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92"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7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0"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1" name="Rectangle 3"/>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58373"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4" name="Rectangle 6"/>
          <p:cNvSpPr>
            <a:spLocks noChangeArrowheads="1"/>
          </p:cNvSpPr>
          <p:nvPr/>
        </p:nvSpPr>
        <p:spPr bwMode="auto">
          <a:xfrm>
            <a:off x="1524001" y="13298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634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5538"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8"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4"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5" name="Rectangle 3"/>
          <p:cNvSpPr>
            <a:spLocks noChangeArrowheads="1"/>
          </p:cNvSpPr>
          <p:nvPr/>
        </p:nvSpPr>
        <p:spPr bwMode="auto">
          <a:xfrm>
            <a:off x="1524001" y="10916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7680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3" name="Rectangle 3"/>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76805" name="Rectangle 5"/>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7" name="Rectangle 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9" name="Rectangle 9"/>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6" name="Table 35"/>
          <p:cNvGraphicFramePr>
            <a:graphicFrameLocks noGrp="1"/>
          </p:cNvGraphicFramePr>
          <p:nvPr/>
        </p:nvGraphicFramePr>
        <p:xfrm>
          <a:off x="1887485" y="2895600"/>
          <a:ext cx="8417030" cy="3093470"/>
        </p:xfrm>
        <a:graphic>
          <a:graphicData uri="http://schemas.openxmlformats.org/drawingml/2006/table">
            <a:tbl>
              <a:tblPr/>
              <a:tblGrid>
                <a:gridCol w="1038579"/>
                <a:gridCol w="409137"/>
                <a:gridCol w="283249"/>
                <a:gridCol w="472081"/>
                <a:gridCol w="409137"/>
                <a:gridCol w="279752"/>
                <a:gridCol w="472081"/>
                <a:gridCol w="1101523"/>
                <a:gridCol w="388155"/>
                <a:gridCol w="388155"/>
                <a:gridCol w="321714"/>
                <a:gridCol w="409137"/>
                <a:gridCol w="1122504"/>
                <a:gridCol w="933671"/>
                <a:gridCol w="388155"/>
              </a:tblGrid>
              <a:tr h="212651">
                <a:tc gridSpan="2">
                  <a:txBody>
                    <a:bodyPr/>
                    <a:lstStyle/>
                    <a:p>
                      <a:pPr algn="ctr" fontAlgn="b"/>
                      <a:r>
                        <a:rPr lang="en-US" sz="1800" b="1" i="0" u="none" strike="noStrike" dirty="0">
                          <a:solidFill>
                            <a:srgbClr val="3F3F3F"/>
                          </a:solidFill>
                          <a:latin typeface="Calibri"/>
                        </a:rPr>
                        <a:t>p(severity)</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1800" b="0" i="0" u="none" strike="noStrike">
                        <a:solidFill>
                          <a:srgbClr val="000000"/>
                        </a:solidFill>
                        <a:latin typeface="Calibri"/>
                      </a:endParaRP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gridSpan="2">
                  <a:txBody>
                    <a:bodyPr/>
                    <a:lstStyle/>
                    <a:p>
                      <a:pPr algn="ctr" fontAlgn="b"/>
                      <a:r>
                        <a:rPr lang="en-US" sz="1800" b="1" i="0" u="none" strike="noStrike">
                          <a:solidFill>
                            <a:srgbClr val="3F3F3F"/>
                          </a:solidFill>
                          <a:latin typeface="Calibri"/>
                        </a:rPr>
                        <a:t>p(DNR)</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1800" b="0" i="0" u="none" strike="noStrike">
                        <a:solidFill>
                          <a:srgbClr val="000000"/>
                        </a:solidFill>
                        <a:latin typeface="Calibri"/>
                      </a:endParaRP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gridSpan="4">
                  <a:txBody>
                    <a:bodyPr/>
                    <a:lstStyle/>
                    <a:p>
                      <a:pPr algn="ctr" fontAlgn="b"/>
                      <a:r>
                        <a:rPr lang="en-US" sz="1800" b="1" i="0" u="none" strike="noStrike" dirty="0">
                          <a:solidFill>
                            <a:srgbClr val="3F3F3F"/>
                          </a:solidFill>
                          <a:latin typeface="Calibri"/>
                        </a:rPr>
                        <a:t>p(</a:t>
                      </a:r>
                      <a:r>
                        <a:rPr lang="en-US" sz="1800" b="1" i="0" u="none" strike="noStrike" dirty="0" err="1">
                          <a:solidFill>
                            <a:srgbClr val="3F3F3F"/>
                          </a:solidFill>
                          <a:latin typeface="Calibri"/>
                        </a:rPr>
                        <a:t>Tx|DNR</a:t>
                      </a:r>
                      <a:r>
                        <a:rPr lang="en-US" sz="1800" b="1" i="0" u="none" strike="noStrike" dirty="0">
                          <a:solidFill>
                            <a:srgbClr val="3F3F3F"/>
                          </a:solidFill>
                          <a:latin typeface="Calibri"/>
                        </a:rPr>
                        <a:t>, Severity)</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a:solidFill>
                          <a:srgbClr val="000000"/>
                        </a:solidFill>
                        <a:latin typeface="Calibri"/>
                      </a:endParaRP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gridSpan="4">
                  <a:txBody>
                    <a:bodyPr/>
                    <a:lstStyle/>
                    <a:p>
                      <a:pPr algn="ctr" fontAlgn="b"/>
                      <a:r>
                        <a:rPr lang="en-US" sz="1800" b="1" i="0" u="none" strike="noStrike">
                          <a:solidFill>
                            <a:srgbClr val="3F3F3F"/>
                          </a:solidFill>
                          <a:latin typeface="Calibri"/>
                        </a:rPr>
                        <a:t>p(Outcome|Tx, Severity)</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12651">
                <a:tc>
                  <a:txBody>
                    <a:bodyPr/>
                    <a:lstStyle/>
                    <a:p>
                      <a:pPr algn="l" fontAlgn="b"/>
                      <a:r>
                        <a:rPr lang="en-US" sz="1800" b="1" i="0" u="none" strike="noStrike">
                          <a:solidFill>
                            <a:srgbClr val="3F3F3F"/>
                          </a:solidFill>
                          <a:latin typeface="Calibri"/>
                        </a:rPr>
                        <a:t>Severity</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1800" b="1" i="0" u="none" strike="noStrike" dirty="0">
                          <a:solidFill>
                            <a:srgbClr val="3F3F3F"/>
                          </a:solidFill>
                          <a:latin typeface="Calibri"/>
                        </a:rPr>
                        <a:t>p</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1800" b="0" i="0" u="none" strike="noStrike" dirty="0">
                        <a:solidFill>
                          <a:srgbClr val="000000"/>
                        </a:solidFill>
                        <a:latin typeface="Calibri"/>
                      </a:endParaRP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800" b="1" i="0" u="none" strike="noStrike" dirty="0">
                          <a:solidFill>
                            <a:srgbClr val="3F3F3F"/>
                          </a:solidFill>
                          <a:latin typeface="Calibri"/>
                        </a:rPr>
                        <a:t>DNR</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1800" b="1" i="0" u="none" strike="noStrike">
                          <a:solidFill>
                            <a:srgbClr val="3F3F3F"/>
                          </a:solidFill>
                          <a:latin typeface="Calibri"/>
                        </a:rPr>
                        <a:t>p</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1800" b="0" i="0" u="none" strike="noStrike">
                        <a:solidFill>
                          <a:srgbClr val="000000"/>
                        </a:solidFill>
                        <a:latin typeface="Calibri"/>
                      </a:endParaRP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800" b="1" i="0" u="none" strike="noStrike">
                          <a:solidFill>
                            <a:srgbClr val="3F3F3F"/>
                          </a:solidFill>
                          <a:latin typeface="Calibri"/>
                        </a:rPr>
                        <a:t>DNR</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800" b="1" i="0" u="none" strike="noStrike">
                          <a:solidFill>
                            <a:srgbClr val="3F3F3F"/>
                          </a:solidFill>
                          <a:latin typeface="Calibri"/>
                        </a:rPr>
                        <a:t>Severity</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800" b="1" i="0" u="none" strike="noStrike">
                          <a:solidFill>
                            <a:srgbClr val="3F3F3F"/>
                          </a:solidFill>
                          <a:latin typeface="Calibri"/>
                        </a:rPr>
                        <a:t>Tx</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800" b="1" i="0" u="none" strike="noStrike">
                          <a:solidFill>
                            <a:srgbClr val="3F3F3F"/>
                          </a:solidFill>
                          <a:latin typeface="Calibri"/>
                        </a:rPr>
                        <a:t>p</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1800" b="0" i="0" u="none" strike="noStrike">
                        <a:solidFill>
                          <a:srgbClr val="000000"/>
                        </a:solidFill>
                        <a:latin typeface="Calibri"/>
                      </a:endParaRP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800" b="1" i="0" u="none" strike="noStrike">
                          <a:solidFill>
                            <a:srgbClr val="3F3F3F"/>
                          </a:solidFill>
                          <a:latin typeface="Calibri"/>
                        </a:rPr>
                        <a:t>Tx</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800" b="1" i="0" u="none" strike="noStrike">
                          <a:solidFill>
                            <a:srgbClr val="3F3F3F"/>
                          </a:solidFill>
                          <a:latin typeface="Calibri"/>
                        </a:rPr>
                        <a:t>Severity</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800" b="1" i="0" u="none" strike="noStrike">
                          <a:solidFill>
                            <a:srgbClr val="3F3F3F"/>
                          </a:solidFill>
                          <a:latin typeface="Calibri"/>
                        </a:rPr>
                        <a:t>Outcome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800" b="1" i="0" u="none" strike="noStrike">
                          <a:solidFill>
                            <a:srgbClr val="3F3F3F"/>
                          </a:solidFill>
                          <a:latin typeface="Calibri"/>
                        </a:rPr>
                        <a:t>p</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12651">
                <a:tc>
                  <a:txBody>
                    <a:bodyPr/>
                    <a:lstStyle/>
                    <a:p>
                      <a:pPr algn="l" fontAlgn="b"/>
                      <a:r>
                        <a:rPr lang="en-US" sz="1800" b="1" i="0" u="none" strike="noStrike">
                          <a:solidFill>
                            <a:srgbClr val="3F3F3F"/>
                          </a:solidFill>
                          <a:latin typeface="Calibri"/>
                        </a:rPr>
                        <a:t>Severe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800" b="1" i="0" u="none" strike="noStrike">
                          <a:solidFill>
                            <a:srgbClr val="3F3F3F"/>
                          </a:solidFill>
                          <a:latin typeface="Calibri"/>
                        </a:rPr>
                        <a:t>0.4</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1800" b="0" i="0" u="none" strike="noStrike">
                        <a:solidFill>
                          <a:srgbClr val="000000"/>
                        </a:solidFill>
                        <a:latin typeface="Calibri"/>
                      </a:endParaRP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800" b="1" i="0" u="none" strike="noStrike" dirty="0">
                          <a:solidFill>
                            <a:srgbClr val="3F3F3F"/>
                          </a:solidFill>
                          <a:latin typeface="Calibri"/>
                        </a:rPr>
                        <a:t>Yes</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800" b="1" i="0" u="none" strike="noStrike">
                          <a:solidFill>
                            <a:srgbClr val="3F3F3F"/>
                          </a:solidFill>
                          <a:latin typeface="Calibri"/>
                        </a:rPr>
                        <a:t>0.4</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1800" b="0" i="0" u="none" strike="noStrike">
                        <a:solidFill>
                          <a:srgbClr val="000000"/>
                        </a:solidFill>
                        <a:latin typeface="Calibri"/>
                      </a:endParaRP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800" b="1" i="0" u="none" strike="noStrike">
                          <a:solidFill>
                            <a:srgbClr val="3F3F3F"/>
                          </a:solidFill>
                          <a:latin typeface="Calibri"/>
                        </a:rPr>
                        <a:t>Yes</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800" b="1" i="0" u="none" strike="noStrike">
                          <a:solidFill>
                            <a:srgbClr val="3F3F3F"/>
                          </a:solidFill>
                          <a:latin typeface="Calibri"/>
                        </a:rPr>
                        <a:t>Severe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800" b="1" i="0" u="none" strike="noStrike">
                          <a:solidFill>
                            <a:srgbClr val="3F3F3F"/>
                          </a:solidFill>
                          <a:latin typeface="Calibri"/>
                        </a:rPr>
                        <a:t>Yes</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800" b="1" i="0" u="none" strike="noStrike">
                          <a:solidFill>
                            <a:srgbClr val="3F3F3F"/>
                          </a:solidFill>
                          <a:latin typeface="Calibri"/>
                        </a:rPr>
                        <a:t>0.1</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1800" b="0" i="0" u="none" strike="noStrike">
                        <a:solidFill>
                          <a:srgbClr val="000000"/>
                        </a:solidFill>
                        <a:latin typeface="Calibri"/>
                      </a:endParaRP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800" b="1" i="0" u="none" strike="noStrike">
                          <a:solidFill>
                            <a:srgbClr val="3F3F3F"/>
                          </a:solidFill>
                          <a:latin typeface="Calibri"/>
                        </a:rPr>
                        <a:t>Yes</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800" b="1" i="0" u="none" strike="noStrike">
                          <a:solidFill>
                            <a:srgbClr val="3F3F3F"/>
                          </a:solidFill>
                          <a:latin typeface="Calibri"/>
                        </a:rPr>
                        <a:t>Severe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800" b="1" i="0" u="none" strike="noStrike">
                          <a:solidFill>
                            <a:srgbClr val="3F3F3F"/>
                          </a:solidFill>
                          <a:latin typeface="Calibri"/>
                        </a:rPr>
                        <a:t>Positive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800" b="1" i="0" u="none" strike="noStrike">
                          <a:solidFill>
                            <a:srgbClr val="3F3F3F"/>
                          </a:solidFill>
                          <a:latin typeface="Calibri"/>
                        </a:rPr>
                        <a:t>0.2</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12651">
                <a:tc>
                  <a:txBody>
                    <a:bodyPr/>
                    <a:lstStyle/>
                    <a:p>
                      <a:pPr algn="l" fontAlgn="b"/>
                      <a:r>
                        <a:rPr lang="en-US" sz="1800" b="1" i="0" u="none" strike="sngStrike" baseline="0" dirty="0">
                          <a:solidFill>
                            <a:srgbClr val="3F3F3F"/>
                          </a:solidFill>
                          <a:latin typeface="Calibri"/>
                        </a:rPr>
                        <a:t>Not Severe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FF99"/>
                    </a:solidFill>
                  </a:tcPr>
                </a:tc>
                <a:tc>
                  <a:txBody>
                    <a:bodyPr/>
                    <a:lstStyle/>
                    <a:p>
                      <a:pPr algn="r" fontAlgn="b"/>
                      <a:r>
                        <a:rPr lang="en-US" sz="1800" b="1" i="0" u="none" strike="sngStrike" baseline="0" dirty="0">
                          <a:solidFill>
                            <a:srgbClr val="3F3F3F"/>
                          </a:solidFill>
                          <a:latin typeface="Calibri"/>
                        </a:rPr>
                        <a:t>0.6</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FF99"/>
                    </a:solidFill>
                  </a:tcPr>
                </a:tc>
                <a:tc>
                  <a:txBody>
                    <a:bodyPr/>
                    <a:lstStyle/>
                    <a:p>
                      <a:pPr algn="l" fontAlgn="b"/>
                      <a:endParaRPr lang="en-US" sz="1800" b="0" i="0" u="none" strike="noStrike" dirty="0">
                        <a:solidFill>
                          <a:srgbClr val="000000"/>
                        </a:solidFill>
                        <a:latin typeface="Calibri"/>
                      </a:endParaRP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800" b="1" i="0" u="none" strike="noStrike" dirty="0">
                          <a:solidFill>
                            <a:srgbClr val="3F3F3F"/>
                          </a:solidFill>
                          <a:latin typeface="Calibri"/>
                        </a:rPr>
                        <a:t>No</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800" b="1" i="0" u="none" strike="noStrike" dirty="0">
                          <a:solidFill>
                            <a:srgbClr val="3F3F3F"/>
                          </a:solidFill>
                          <a:latin typeface="Calibri"/>
                        </a:rPr>
                        <a:t>0.6</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1800" b="0" i="0" u="none" strike="noStrike">
                        <a:solidFill>
                          <a:srgbClr val="000000"/>
                        </a:solidFill>
                        <a:latin typeface="Calibri"/>
                      </a:endParaRP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800" b="1" i="0" u="none" strike="noStrike">
                          <a:solidFill>
                            <a:srgbClr val="3F3F3F"/>
                          </a:solidFill>
                          <a:latin typeface="Calibri"/>
                        </a:rPr>
                        <a:t>Yes</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800" b="1" i="0" u="none" strike="noStrike">
                          <a:solidFill>
                            <a:srgbClr val="3F3F3F"/>
                          </a:solidFill>
                          <a:latin typeface="Calibri"/>
                        </a:rPr>
                        <a:t>Severe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800" b="1" i="0" u="none" strike="noStrike">
                          <a:solidFill>
                            <a:srgbClr val="3F3F3F"/>
                          </a:solidFill>
                          <a:latin typeface="Calibri"/>
                        </a:rPr>
                        <a:t>No</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800" b="1" i="0" u="none" strike="noStrike">
                          <a:solidFill>
                            <a:srgbClr val="3F3F3F"/>
                          </a:solidFill>
                          <a:latin typeface="Calibri"/>
                        </a:rPr>
                        <a:t>0.2</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1800" b="0" i="0" u="none" strike="noStrike">
                        <a:solidFill>
                          <a:srgbClr val="000000"/>
                        </a:solidFill>
                        <a:latin typeface="Calibri"/>
                      </a:endParaRP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800" b="1" i="0" u="none" strike="noStrike">
                          <a:solidFill>
                            <a:srgbClr val="3F3F3F"/>
                          </a:solidFill>
                          <a:latin typeface="Calibri"/>
                        </a:rPr>
                        <a:t>Yes</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800" b="1" i="0" u="none" strike="noStrike">
                          <a:solidFill>
                            <a:srgbClr val="3F3F3F"/>
                          </a:solidFill>
                          <a:latin typeface="Calibri"/>
                        </a:rPr>
                        <a:t>Severe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800" b="1" i="0" u="none" strike="noStrike">
                          <a:solidFill>
                            <a:srgbClr val="3F3F3F"/>
                          </a:solidFill>
                          <a:latin typeface="Calibri"/>
                        </a:rPr>
                        <a:t>Negative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800" b="1" i="0" u="none" strike="noStrike">
                          <a:solidFill>
                            <a:srgbClr val="3F3F3F"/>
                          </a:solidFill>
                          <a:latin typeface="Calibri"/>
                        </a:rPr>
                        <a:t>0.1</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12651">
                <a:tc>
                  <a:txBody>
                    <a:bodyPr/>
                    <a:lstStyle/>
                    <a:p>
                      <a:pPr algn="l" fontAlgn="b"/>
                      <a:endParaRPr lang="en-US" sz="1800" b="0" i="0" u="none" strike="noStrike">
                        <a:solidFill>
                          <a:srgbClr val="000000"/>
                        </a:solidFill>
                        <a:latin typeface="Calibri"/>
                      </a:endParaRPr>
                    </a:p>
                  </a:txBody>
                  <a:tcPr marL="7595" marR="7595" marT="7595" marB="0" anchor="b">
                    <a:lnL>
                      <a:noFill/>
                    </a:lnL>
                    <a:lnR>
                      <a:noFill/>
                    </a:lnR>
                    <a:lnT w="6350" cap="flat" cmpd="sng" algn="ctr">
                      <a:solidFill>
                        <a:srgbClr val="3F3F3F"/>
                      </a:solidFill>
                      <a:prstDash val="solid"/>
                      <a:round/>
                      <a:headEnd type="none" w="med" len="med"/>
                      <a:tailEnd type="none" w="med" len="med"/>
                    </a:lnT>
                    <a:lnB>
                      <a:noFill/>
                    </a:lnB>
                  </a:tcPr>
                </a:tc>
                <a:tc>
                  <a:txBody>
                    <a:bodyPr/>
                    <a:lstStyle/>
                    <a:p>
                      <a:pPr algn="l" fontAlgn="b"/>
                      <a:endParaRPr lang="en-US" sz="1800" b="0" i="0" u="none" strike="noStrike">
                        <a:solidFill>
                          <a:srgbClr val="000000"/>
                        </a:solidFill>
                        <a:latin typeface="Calibri"/>
                      </a:endParaRPr>
                    </a:p>
                  </a:txBody>
                  <a:tcPr marL="7595" marR="7595" marT="7595" marB="0" anchor="b">
                    <a:lnL>
                      <a:noFill/>
                    </a:lnL>
                    <a:lnR>
                      <a:noFill/>
                    </a:lnR>
                    <a:lnT w="6350" cap="flat" cmpd="sng" algn="ctr">
                      <a:solidFill>
                        <a:srgbClr val="3F3F3F"/>
                      </a:solidFill>
                      <a:prstDash val="solid"/>
                      <a:round/>
                      <a:headEnd type="none" w="med" len="med"/>
                      <a:tailEnd type="none" w="med" len="med"/>
                    </a:lnT>
                    <a:lnB>
                      <a:noFill/>
                    </a:lnB>
                  </a:tcPr>
                </a:tc>
                <a:tc>
                  <a:txBody>
                    <a:bodyPr/>
                    <a:lstStyle/>
                    <a:p>
                      <a:pPr algn="l" fontAlgn="b"/>
                      <a:endParaRPr lang="en-US" sz="18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7595" marR="7595" marT="7595" marB="0" anchor="b">
                    <a:lnL>
                      <a:noFill/>
                    </a:lnL>
                    <a:lnR>
                      <a:noFill/>
                    </a:lnR>
                    <a:lnT w="6350" cap="flat" cmpd="sng" algn="ctr">
                      <a:solidFill>
                        <a:srgbClr val="3F3F3F"/>
                      </a:solidFill>
                      <a:prstDash val="solid"/>
                      <a:round/>
                      <a:headEnd type="none" w="med" len="med"/>
                      <a:tailEnd type="none" w="med" len="med"/>
                    </a:lnT>
                    <a:lnB>
                      <a:noFill/>
                    </a:lnB>
                  </a:tcPr>
                </a:tc>
                <a:tc>
                  <a:txBody>
                    <a:bodyPr/>
                    <a:lstStyle/>
                    <a:p>
                      <a:pPr algn="l" fontAlgn="b"/>
                      <a:endParaRPr lang="en-US" sz="1800" b="0" i="0" u="none" strike="noStrike">
                        <a:solidFill>
                          <a:srgbClr val="000000"/>
                        </a:solidFill>
                        <a:latin typeface="Calibri"/>
                      </a:endParaRPr>
                    </a:p>
                  </a:txBody>
                  <a:tcPr marL="7595" marR="7595" marT="7595" marB="0" anchor="b">
                    <a:lnL>
                      <a:noFill/>
                    </a:lnL>
                    <a:lnR>
                      <a:noFill/>
                    </a:lnR>
                    <a:lnT w="6350" cap="flat" cmpd="sng" algn="ctr">
                      <a:solidFill>
                        <a:srgbClr val="3F3F3F"/>
                      </a:solidFill>
                      <a:prstDash val="solid"/>
                      <a:round/>
                      <a:headEnd type="none" w="med" len="med"/>
                      <a:tailEnd type="none" w="med" len="med"/>
                    </a:lnT>
                    <a:lnB>
                      <a:noFill/>
                    </a:lnB>
                  </a:tcPr>
                </a:tc>
                <a:tc>
                  <a:txBody>
                    <a:bodyPr/>
                    <a:lstStyle/>
                    <a:p>
                      <a:pPr algn="l" fontAlgn="b"/>
                      <a:endParaRPr lang="en-US" sz="1800" b="0" i="0" u="none" strike="noStrike">
                        <a:solidFill>
                          <a:srgbClr val="000000"/>
                        </a:solidFill>
                        <a:latin typeface="Calibri"/>
                      </a:endParaRPr>
                    </a:p>
                  </a:txBody>
                  <a:tcPr marL="7595" marR="7595" marT="7595" marB="0" anchor="b">
                    <a:lnL>
                      <a:noFill/>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800" b="1" i="0" u="none" strike="sngStrike" baseline="0" dirty="0">
                          <a:solidFill>
                            <a:srgbClr val="3F3F3F"/>
                          </a:solidFill>
                          <a:latin typeface="Calibri"/>
                        </a:rPr>
                        <a:t>Yes</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FF99"/>
                    </a:solidFill>
                  </a:tcPr>
                </a:tc>
                <a:tc>
                  <a:txBody>
                    <a:bodyPr/>
                    <a:lstStyle/>
                    <a:p>
                      <a:pPr algn="l" fontAlgn="b"/>
                      <a:r>
                        <a:rPr lang="en-US" sz="1800" b="1" i="0" u="none" strike="sngStrike" baseline="0" dirty="0">
                          <a:solidFill>
                            <a:srgbClr val="3F3F3F"/>
                          </a:solidFill>
                          <a:latin typeface="Calibri"/>
                        </a:rPr>
                        <a:t>Not Severe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FF99"/>
                    </a:solidFill>
                  </a:tcPr>
                </a:tc>
                <a:tc>
                  <a:txBody>
                    <a:bodyPr/>
                    <a:lstStyle/>
                    <a:p>
                      <a:pPr algn="l" fontAlgn="b"/>
                      <a:r>
                        <a:rPr lang="en-US" sz="1800" b="1" i="0" u="none" strike="sngStrike" baseline="0" dirty="0">
                          <a:solidFill>
                            <a:srgbClr val="3F3F3F"/>
                          </a:solidFill>
                          <a:latin typeface="Calibri"/>
                        </a:rPr>
                        <a:t>Yes</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FF99"/>
                    </a:solidFill>
                  </a:tcPr>
                </a:tc>
                <a:tc>
                  <a:txBody>
                    <a:bodyPr/>
                    <a:lstStyle/>
                    <a:p>
                      <a:pPr algn="r" fontAlgn="b"/>
                      <a:r>
                        <a:rPr lang="en-US" sz="1800" b="1" i="0" u="none" strike="sngStrike" baseline="0">
                          <a:solidFill>
                            <a:srgbClr val="3F3F3F"/>
                          </a:solidFill>
                          <a:latin typeface="Calibri"/>
                        </a:rPr>
                        <a:t>0.0</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FF99"/>
                    </a:solidFill>
                  </a:tcPr>
                </a:tc>
                <a:tc>
                  <a:txBody>
                    <a:bodyPr/>
                    <a:lstStyle/>
                    <a:p>
                      <a:pPr algn="l" fontAlgn="b"/>
                      <a:endParaRPr lang="en-US" sz="1800" b="0" i="0" u="none" strike="noStrike">
                        <a:solidFill>
                          <a:srgbClr val="000000"/>
                        </a:solidFill>
                        <a:latin typeface="Calibri"/>
                      </a:endParaRP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800" b="1" i="0" u="none" strike="sngStrike" baseline="0" dirty="0">
                          <a:solidFill>
                            <a:srgbClr val="3F3F3F"/>
                          </a:solidFill>
                          <a:latin typeface="Calibri"/>
                        </a:rPr>
                        <a:t>Yes</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FF99"/>
                    </a:solidFill>
                  </a:tcPr>
                </a:tc>
                <a:tc>
                  <a:txBody>
                    <a:bodyPr/>
                    <a:lstStyle/>
                    <a:p>
                      <a:pPr algn="l" fontAlgn="b"/>
                      <a:r>
                        <a:rPr lang="en-US" sz="1800" b="1" i="0" u="none" strike="sngStrike" baseline="0" dirty="0">
                          <a:solidFill>
                            <a:srgbClr val="3F3F3F"/>
                          </a:solidFill>
                          <a:latin typeface="Calibri"/>
                        </a:rPr>
                        <a:t>Not Severe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FF99"/>
                    </a:solidFill>
                  </a:tcPr>
                </a:tc>
                <a:tc>
                  <a:txBody>
                    <a:bodyPr/>
                    <a:lstStyle/>
                    <a:p>
                      <a:pPr algn="l" fontAlgn="b"/>
                      <a:r>
                        <a:rPr lang="en-US" sz="1800" b="1" i="0" u="none" strike="sngStrike" baseline="0" dirty="0">
                          <a:solidFill>
                            <a:srgbClr val="3F3F3F"/>
                          </a:solidFill>
                          <a:latin typeface="Calibri"/>
                        </a:rPr>
                        <a:t>Positive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FF99"/>
                    </a:solidFill>
                  </a:tcPr>
                </a:tc>
                <a:tc>
                  <a:txBody>
                    <a:bodyPr/>
                    <a:lstStyle/>
                    <a:p>
                      <a:pPr algn="r" fontAlgn="b"/>
                      <a:r>
                        <a:rPr lang="en-US" sz="1800" b="1" i="0" u="none" strike="sngStrike" baseline="0">
                          <a:solidFill>
                            <a:srgbClr val="3F3F3F"/>
                          </a:solidFill>
                          <a:latin typeface="Calibri"/>
                        </a:rPr>
                        <a:t>0.1</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FF99"/>
                    </a:solidFill>
                  </a:tcPr>
                </a:tc>
              </a:tr>
              <a:tr h="212651">
                <a:tc>
                  <a:txBody>
                    <a:bodyPr/>
                    <a:lstStyle/>
                    <a:p>
                      <a:pPr algn="l" fontAlgn="b"/>
                      <a:endParaRPr lang="en-US" sz="18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7595" marR="7595" marT="7595" marB="0" anchor="b">
                    <a:lnL>
                      <a:noFill/>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800" b="1" i="0" u="none" strike="sngStrike" baseline="0">
                          <a:solidFill>
                            <a:srgbClr val="3F3F3F"/>
                          </a:solidFill>
                          <a:latin typeface="Calibri"/>
                        </a:rPr>
                        <a:t>Yes</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FF99"/>
                    </a:solidFill>
                  </a:tcPr>
                </a:tc>
                <a:tc>
                  <a:txBody>
                    <a:bodyPr/>
                    <a:lstStyle/>
                    <a:p>
                      <a:pPr algn="l" fontAlgn="b"/>
                      <a:r>
                        <a:rPr lang="en-US" sz="1800" b="1" i="0" u="none" strike="sngStrike" baseline="0">
                          <a:solidFill>
                            <a:srgbClr val="3F3F3F"/>
                          </a:solidFill>
                          <a:latin typeface="Calibri"/>
                        </a:rPr>
                        <a:t>Not Severe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FF99"/>
                    </a:solidFill>
                  </a:tcPr>
                </a:tc>
                <a:tc>
                  <a:txBody>
                    <a:bodyPr/>
                    <a:lstStyle/>
                    <a:p>
                      <a:pPr algn="l" fontAlgn="b"/>
                      <a:r>
                        <a:rPr lang="en-US" sz="1800" b="1" i="0" u="none" strike="sngStrike" baseline="0" dirty="0">
                          <a:solidFill>
                            <a:srgbClr val="3F3F3F"/>
                          </a:solidFill>
                          <a:latin typeface="Calibri"/>
                        </a:rPr>
                        <a:t>No</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FF99"/>
                    </a:solidFill>
                  </a:tcPr>
                </a:tc>
                <a:tc>
                  <a:txBody>
                    <a:bodyPr/>
                    <a:lstStyle/>
                    <a:p>
                      <a:pPr algn="r" fontAlgn="b"/>
                      <a:r>
                        <a:rPr lang="en-US" sz="1800" b="1" i="0" u="none" strike="sngStrike" baseline="0" dirty="0">
                          <a:solidFill>
                            <a:srgbClr val="3F3F3F"/>
                          </a:solidFill>
                          <a:latin typeface="Calibri"/>
                        </a:rPr>
                        <a:t>0.0</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FF99"/>
                    </a:solidFill>
                  </a:tcPr>
                </a:tc>
                <a:tc>
                  <a:txBody>
                    <a:bodyPr/>
                    <a:lstStyle/>
                    <a:p>
                      <a:pPr algn="l" fontAlgn="b"/>
                      <a:endParaRPr lang="en-US" sz="1800" b="0" i="0" u="none" strike="noStrike">
                        <a:solidFill>
                          <a:srgbClr val="000000"/>
                        </a:solidFill>
                        <a:latin typeface="Calibri"/>
                      </a:endParaRP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800" b="1" i="0" u="none" strike="sngStrike" baseline="0">
                          <a:solidFill>
                            <a:srgbClr val="3F3F3F"/>
                          </a:solidFill>
                          <a:latin typeface="Calibri"/>
                        </a:rPr>
                        <a:t>Yes</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FF99"/>
                    </a:solidFill>
                  </a:tcPr>
                </a:tc>
                <a:tc>
                  <a:txBody>
                    <a:bodyPr/>
                    <a:lstStyle/>
                    <a:p>
                      <a:pPr algn="l" fontAlgn="b"/>
                      <a:r>
                        <a:rPr lang="en-US" sz="1800" b="1" i="0" u="none" strike="sngStrike" baseline="0" dirty="0">
                          <a:solidFill>
                            <a:srgbClr val="3F3F3F"/>
                          </a:solidFill>
                          <a:latin typeface="Calibri"/>
                        </a:rPr>
                        <a:t>Not Severe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FF99"/>
                    </a:solidFill>
                  </a:tcPr>
                </a:tc>
                <a:tc>
                  <a:txBody>
                    <a:bodyPr/>
                    <a:lstStyle/>
                    <a:p>
                      <a:pPr algn="l" fontAlgn="b"/>
                      <a:r>
                        <a:rPr lang="en-US" sz="1800" b="1" i="0" u="none" strike="sngStrike" baseline="0" dirty="0">
                          <a:solidFill>
                            <a:srgbClr val="3F3F3F"/>
                          </a:solidFill>
                          <a:latin typeface="Calibri"/>
                        </a:rPr>
                        <a:t>Negative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FF99"/>
                    </a:solidFill>
                  </a:tcPr>
                </a:tc>
                <a:tc>
                  <a:txBody>
                    <a:bodyPr/>
                    <a:lstStyle/>
                    <a:p>
                      <a:pPr algn="r" fontAlgn="b"/>
                      <a:r>
                        <a:rPr lang="en-US" sz="1800" b="1" i="0" u="none" strike="sngStrike" baseline="0" dirty="0">
                          <a:solidFill>
                            <a:srgbClr val="3F3F3F"/>
                          </a:solidFill>
                          <a:latin typeface="Calibri"/>
                        </a:rPr>
                        <a:t>0.0</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FF99"/>
                    </a:solidFill>
                  </a:tcPr>
                </a:tc>
              </a:tr>
              <a:tr h="212651">
                <a:tc>
                  <a:txBody>
                    <a:bodyPr/>
                    <a:lstStyle/>
                    <a:p>
                      <a:pPr algn="l" fontAlgn="b"/>
                      <a:endParaRPr lang="en-US" sz="18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7595" marR="7595" marT="7595" marB="0" anchor="b">
                    <a:lnL>
                      <a:noFill/>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800" b="1" i="0" u="none" strike="noStrike">
                          <a:solidFill>
                            <a:srgbClr val="3F3F3F"/>
                          </a:solidFill>
                          <a:latin typeface="Calibri"/>
                        </a:rPr>
                        <a:t>No</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800" b="1" i="0" u="none" strike="noStrike">
                          <a:solidFill>
                            <a:srgbClr val="3F3F3F"/>
                          </a:solidFill>
                          <a:latin typeface="Calibri"/>
                        </a:rPr>
                        <a:t>Severe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800" b="1" i="0" u="none" strike="noStrike">
                          <a:solidFill>
                            <a:srgbClr val="3F3F3F"/>
                          </a:solidFill>
                          <a:latin typeface="Calibri"/>
                        </a:rPr>
                        <a:t>Yes</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800" b="1" i="0" u="none" strike="noStrike">
                          <a:solidFill>
                            <a:srgbClr val="3F3F3F"/>
                          </a:solidFill>
                          <a:latin typeface="Calibri"/>
                        </a:rPr>
                        <a:t>0.3</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1800" b="0" i="0" u="none" strike="noStrike">
                        <a:solidFill>
                          <a:srgbClr val="000000"/>
                        </a:solidFill>
                        <a:latin typeface="Calibri"/>
                      </a:endParaRP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800" b="1" i="0" u="none" strike="noStrike">
                          <a:solidFill>
                            <a:srgbClr val="3F3F3F"/>
                          </a:solidFill>
                          <a:latin typeface="Calibri"/>
                        </a:rPr>
                        <a:t>No</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800" b="1" i="0" u="none" strike="noStrike">
                          <a:solidFill>
                            <a:srgbClr val="3F3F3F"/>
                          </a:solidFill>
                          <a:latin typeface="Calibri"/>
                        </a:rPr>
                        <a:t>Severe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800" b="1" i="0" u="none" strike="noStrike">
                          <a:solidFill>
                            <a:srgbClr val="3F3F3F"/>
                          </a:solidFill>
                          <a:latin typeface="Calibri"/>
                        </a:rPr>
                        <a:t>Positive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800" b="1" i="0" u="none" strike="noStrike">
                          <a:solidFill>
                            <a:srgbClr val="3F3F3F"/>
                          </a:solidFill>
                          <a:latin typeface="Calibri"/>
                        </a:rPr>
                        <a:t>0.1</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12651">
                <a:tc>
                  <a:txBody>
                    <a:bodyPr/>
                    <a:lstStyle/>
                    <a:p>
                      <a:pPr algn="l" fontAlgn="b"/>
                      <a:endParaRPr lang="en-US" sz="18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1800" b="0" i="0" u="none" strike="noStrike" dirty="0">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7595" marR="7595" marT="7595" marB="0" anchor="b">
                    <a:lnL>
                      <a:noFill/>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800" b="1" i="0" u="none" strike="noStrike">
                          <a:solidFill>
                            <a:srgbClr val="3F3F3F"/>
                          </a:solidFill>
                          <a:latin typeface="Calibri"/>
                        </a:rPr>
                        <a:t>No</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800" b="1" i="0" u="none" strike="noStrike">
                          <a:solidFill>
                            <a:srgbClr val="3F3F3F"/>
                          </a:solidFill>
                          <a:latin typeface="Calibri"/>
                        </a:rPr>
                        <a:t>Severe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800" b="1" i="0" u="none" strike="noStrike">
                          <a:solidFill>
                            <a:srgbClr val="3F3F3F"/>
                          </a:solidFill>
                          <a:latin typeface="Calibri"/>
                        </a:rPr>
                        <a:t>No</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800" b="1" i="0" u="none" strike="noStrike">
                          <a:solidFill>
                            <a:srgbClr val="3F3F3F"/>
                          </a:solidFill>
                          <a:latin typeface="Calibri"/>
                        </a:rPr>
                        <a:t>0.1</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1800" b="0" i="0" u="none" strike="noStrike">
                        <a:solidFill>
                          <a:srgbClr val="000000"/>
                        </a:solidFill>
                        <a:latin typeface="Calibri"/>
                      </a:endParaRP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800" b="1" i="0" u="none" strike="noStrike">
                          <a:solidFill>
                            <a:srgbClr val="3F3F3F"/>
                          </a:solidFill>
                          <a:latin typeface="Calibri"/>
                        </a:rPr>
                        <a:t>No</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800" b="1" i="0" u="none" strike="noStrike">
                          <a:solidFill>
                            <a:srgbClr val="3F3F3F"/>
                          </a:solidFill>
                          <a:latin typeface="Calibri"/>
                        </a:rPr>
                        <a:t>Severe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800" b="1" i="0" u="none" strike="noStrike">
                          <a:solidFill>
                            <a:srgbClr val="3F3F3F"/>
                          </a:solidFill>
                          <a:latin typeface="Calibri"/>
                        </a:rPr>
                        <a:t>Negative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800" b="1" i="0" u="none" strike="noStrike">
                          <a:solidFill>
                            <a:srgbClr val="3F3F3F"/>
                          </a:solidFill>
                          <a:latin typeface="Calibri"/>
                        </a:rPr>
                        <a:t>0.3</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12651">
                <a:tc>
                  <a:txBody>
                    <a:bodyPr/>
                    <a:lstStyle/>
                    <a:p>
                      <a:pPr algn="l" fontAlgn="b"/>
                      <a:endParaRPr lang="en-US" sz="18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7595" marR="7595" marT="7595" marB="0" anchor="b">
                    <a:lnL>
                      <a:noFill/>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800" b="1" i="0" u="none" strike="sngStrike" baseline="0" dirty="0">
                          <a:solidFill>
                            <a:srgbClr val="3F3F3F"/>
                          </a:solidFill>
                          <a:latin typeface="Calibri"/>
                        </a:rPr>
                        <a:t>No</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FF99"/>
                    </a:solidFill>
                  </a:tcPr>
                </a:tc>
                <a:tc>
                  <a:txBody>
                    <a:bodyPr/>
                    <a:lstStyle/>
                    <a:p>
                      <a:pPr algn="l" fontAlgn="b"/>
                      <a:r>
                        <a:rPr lang="en-US" sz="1800" b="1" i="0" u="none" strike="sngStrike" baseline="0" dirty="0">
                          <a:solidFill>
                            <a:srgbClr val="3F3F3F"/>
                          </a:solidFill>
                          <a:latin typeface="Calibri"/>
                        </a:rPr>
                        <a:t>Not Severe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FF99"/>
                    </a:solidFill>
                  </a:tcPr>
                </a:tc>
                <a:tc>
                  <a:txBody>
                    <a:bodyPr/>
                    <a:lstStyle/>
                    <a:p>
                      <a:pPr algn="l" fontAlgn="b"/>
                      <a:r>
                        <a:rPr lang="en-US" sz="1800" b="1" i="0" u="none" strike="sngStrike" baseline="0" dirty="0">
                          <a:solidFill>
                            <a:srgbClr val="3F3F3F"/>
                          </a:solidFill>
                          <a:latin typeface="Calibri"/>
                        </a:rPr>
                        <a:t>Yes</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FF99"/>
                    </a:solidFill>
                  </a:tcPr>
                </a:tc>
                <a:tc>
                  <a:txBody>
                    <a:bodyPr/>
                    <a:lstStyle/>
                    <a:p>
                      <a:pPr algn="r" fontAlgn="b"/>
                      <a:r>
                        <a:rPr lang="en-US" sz="1800" b="1" i="0" u="none" strike="sngStrike" baseline="0">
                          <a:solidFill>
                            <a:srgbClr val="3F3F3F"/>
                          </a:solidFill>
                          <a:latin typeface="Calibri"/>
                        </a:rPr>
                        <a:t>0.0</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FF99"/>
                    </a:solidFill>
                  </a:tcPr>
                </a:tc>
                <a:tc>
                  <a:txBody>
                    <a:bodyPr/>
                    <a:lstStyle/>
                    <a:p>
                      <a:pPr algn="l" fontAlgn="b"/>
                      <a:endParaRPr lang="en-US" sz="1800" b="0" i="0" u="none" strike="noStrike">
                        <a:solidFill>
                          <a:srgbClr val="000000"/>
                        </a:solidFill>
                        <a:latin typeface="Calibri"/>
                      </a:endParaRP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800" b="1" i="0" u="none" strike="sngStrike" baseline="0" dirty="0">
                          <a:solidFill>
                            <a:srgbClr val="3F3F3F"/>
                          </a:solidFill>
                          <a:latin typeface="Calibri"/>
                        </a:rPr>
                        <a:t>No</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FF99"/>
                    </a:solidFill>
                  </a:tcPr>
                </a:tc>
                <a:tc>
                  <a:txBody>
                    <a:bodyPr/>
                    <a:lstStyle/>
                    <a:p>
                      <a:pPr algn="l" fontAlgn="b"/>
                      <a:r>
                        <a:rPr lang="en-US" sz="1800" b="1" i="0" u="none" strike="sngStrike" baseline="0" dirty="0">
                          <a:solidFill>
                            <a:srgbClr val="3F3F3F"/>
                          </a:solidFill>
                          <a:latin typeface="Calibri"/>
                        </a:rPr>
                        <a:t>Not Severe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FF99"/>
                    </a:solidFill>
                  </a:tcPr>
                </a:tc>
                <a:tc>
                  <a:txBody>
                    <a:bodyPr/>
                    <a:lstStyle/>
                    <a:p>
                      <a:pPr algn="l" fontAlgn="b"/>
                      <a:r>
                        <a:rPr lang="en-US" sz="1800" b="1" i="0" u="none" strike="sngStrike" baseline="0" dirty="0">
                          <a:solidFill>
                            <a:srgbClr val="3F3F3F"/>
                          </a:solidFill>
                          <a:latin typeface="Calibri"/>
                        </a:rPr>
                        <a:t>Positive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FF99"/>
                    </a:solidFill>
                  </a:tcPr>
                </a:tc>
                <a:tc>
                  <a:txBody>
                    <a:bodyPr/>
                    <a:lstStyle/>
                    <a:p>
                      <a:pPr algn="r" fontAlgn="b"/>
                      <a:r>
                        <a:rPr lang="en-US" sz="1800" b="1" i="0" u="none" strike="sngStrike" baseline="0" dirty="0">
                          <a:solidFill>
                            <a:srgbClr val="3F3F3F"/>
                          </a:solidFill>
                          <a:latin typeface="Calibri"/>
                        </a:rPr>
                        <a:t>0.1</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FF99"/>
                    </a:solidFill>
                  </a:tcPr>
                </a:tc>
              </a:tr>
              <a:tr h="212651">
                <a:tc>
                  <a:txBody>
                    <a:bodyPr/>
                    <a:lstStyle/>
                    <a:p>
                      <a:pPr algn="l" fontAlgn="b"/>
                      <a:endParaRPr lang="en-US" sz="18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7595" marR="7595" marT="7595"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7595" marR="7595" marT="7595" marB="0" anchor="b">
                    <a:lnL>
                      <a:noFill/>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800" b="1" i="0" u="none" strike="sngStrike" baseline="0">
                          <a:solidFill>
                            <a:srgbClr val="3F3F3F"/>
                          </a:solidFill>
                          <a:latin typeface="Calibri"/>
                        </a:rPr>
                        <a:t>No</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FF99"/>
                    </a:solidFill>
                  </a:tcPr>
                </a:tc>
                <a:tc>
                  <a:txBody>
                    <a:bodyPr/>
                    <a:lstStyle/>
                    <a:p>
                      <a:pPr algn="l" fontAlgn="b"/>
                      <a:r>
                        <a:rPr lang="en-US" sz="1800" b="1" i="0" u="none" strike="sngStrike" baseline="0" dirty="0">
                          <a:solidFill>
                            <a:srgbClr val="3F3F3F"/>
                          </a:solidFill>
                          <a:latin typeface="Calibri"/>
                        </a:rPr>
                        <a:t>Not Severe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FF99"/>
                    </a:solidFill>
                  </a:tcPr>
                </a:tc>
                <a:tc>
                  <a:txBody>
                    <a:bodyPr/>
                    <a:lstStyle/>
                    <a:p>
                      <a:pPr algn="l" fontAlgn="b"/>
                      <a:r>
                        <a:rPr lang="en-US" sz="1800" b="1" i="0" u="none" strike="sngStrike" baseline="0" dirty="0">
                          <a:solidFill>
                            <a:srgbClr val="3F3F3F"/>
                          </a:solidFill>
                          <a:latin typeface="Calibri"/>
                        </a:rPr>
                        <a:t>No</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FF99"/>
                    </a:solidFill>
                  </a:tcPr>
                </a:tc>
                <a:tc>
                  <a:txBody>
                    <a:bodyPr/>
                    <a:lstStyle/>
                    <a:p>
                      <a:pPr algn="r" fontAlgn="b"/>
                      <a:r>
                        <a:rPr lang="en-US" sz="1800" b="1" i="0" u="none" strike="sngStrike" baseline="0" dirty="0">
                          <a:solidFill>
                            <a:srgbClr val="3F3F3F"/>
                          </a:solidFill>
                          <a:latin typeface="Calibri"/>
                        </a:rPr>
                        <a:t>0.3</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FF99"/>
                    </a:solidFill>
                  </a:tcPr>
                </a:tc>
                <a:tc>
                  <a:txBody>
                    <a:bodyPr/>
                    <a:lstStyle/>
                    <a:p>
                      <a:pPr algn="l" fontAlgn="b"/>
                      <a:endParaRPr lang="en-US" sz="1800" b="0" i="0" u="none" strike="noStrike">
                        <a:solidFill>
                          <a:srgbClr val="000000"/>
                        </a:solidFill>
                        <a:latin typeface="Calibri"/>
                      </a:endParaRP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800" b="1" i="0" u="none" strike="sngStrike" baseline="0" dirty="0">
                          <a:solidFill>
                            <a:srgbClr val="3F3F3F"/>
                          </a:solidFill>
                          <a:latin typeface="Calibri"/>
                        </a:rPr>
                        <a:t>No</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FF99"/>
                    </a:solidFill>
                  </a:tcPr>
                </a:tc>
                <a:tc>
                  <a:txBody>
                    <a:bodyPr/>
                    <a:lstStyle/>
                    <a:p>
                      <a:pPr algn="l" fontAlgn="b"/>
                      <a:r>
                        <a:rPr lang="en-US" sz="1800" b="1" i="0" u="none" strike="sngStrike" baseline="0" dirty="0">
                          <a:solidFill>
                            <a:srgbClr val="3F3F3F"/>
                          </a:solidFill>
                          <a:latin typeface="Calibri"/>
                        </a:rPr>
                        <a:t>Not Severe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FF99"/>
                    </a:solidFill>
                  </a:tcPr>
                </a:tc>
                <a:tc>
                  <a:txBody>
                    <a:bodyPr/>
                    <a:lstStyle/>
                    <a:p>
                      <a:pPr algn="l" fontAlgn="b"/>
                      <a:r>
                        <a:rPr lang="en-US" sz="1800" b="1" i="0" u="none" strike="sngStrike" baseline="0" dirty="0">
                          <a:solidFill>
                            <a:srgbClr val="3F3F3F"/>
                          </a:solidFill>
                          <a:latin typeface="Calibri"/>
                        </a:rPr>
                        <a:t>Negative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FF99"/>
                    </a:solidFill>
                  </a:tcPr>
                </a:tc>
                <a:tc>
                  <a:txBody>
                    <a:bodyPr/>
                    <a:lstStyle/>
                    <a:p>
                      <a:pPr algn="r" fontAlgn="b"/>
                      <a:r>
                        <a:rPr lang="en-US" sz="1800" b="1" i="0" u="none" strike="sngStrike" baseline="0" dirty="0">
                          <a:solidFill>
                            <a:srgbClr val="3F3F3F"/>
                          </a:solidFill>
                          <a:latin typeface="Calibri"/>
                        </a:rPr>
                        <a:t>0.1</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FF99"/>
                    </a:solidFill>
                  </a:tcPr>
                </a:tc>
              </a:tr>
            </a:tbl>
          </a:graphicData>
        </a:graphic>
      </p:graphicFrame>
      <p:grpSp>
        <p:nvGrpSpPr>
          <p:cNvPr id="40" name="Group 39"/>
          <p:cNvGrpSpPr/>
          <p:nvPr/>
        </p:nvGrpSpPr>
        <p:grpSpPr>
          <a:xfrm>
            <a:off x="9220200" y="228600"/>
            <a:ext cx="1101830" cy="1995272"/>
            <a:chOff x="7696200" y="228600"/>
            <a:chExt cx="1101830" cy="1995272"/>
          </a:xfrm>
        </p:grpSpPr>
        <p:sp>
          <p:nvSpPr>
            <p:cNvPr id="41" name="Rounded Rectangle 40"/>
            <p:cNvSpPr/>
            <p:nvPr/>
          </p:nvSpPr>
          <p:spPr>
            <a:xfrm>
              <a:off x="7696200" y="1773327"/>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O</a:t>
              </a:r>
              <a:endParaRPr lang="en-US" sz="3200" b="1" dirty="0"/>
            </a:p>
          </p:txBody>
        </p:sp>
        <p:grpSp>
          <p:nvGrpSpPr>
            <p:cNvPr id="42" name="Group 64"/>
            <p:cNvGrpSpPr/>
            <p:nvPr/>
          </p:nvGrpSpPr>
          <p:grpSpPr>
            <a:xfrm>
              <a:off x="7696200" y="228600"/>
              <a:ext cx="492230" cy="1544727"/>
              <a:chOff x="7696200" y="228600"/>
              <a:chExt cx="492230" cy="1544727"/>
            </a:xfrm>
          </p:grpSpPr>
          <p:sp>
            <p:nvSpPr>
              <p:cNvPr id="46" name="Rounded Rectangle 45"/>
              <p:cNvSpPr/>
              <p:nvPr/>
            </p:nvSpPr>
            <p:spPr>
              <a:xfrm>
                <a:off x="7696200" y="228600"/>
                <a:ext cx="481412"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a:t>
                </a:r>
                <a:endParaRPr lang="en-US" sz="3600" b="1" dirty="0"/>
              </a:p>
            </p:txBody>
          </p:sp>
          <p:sp>
            <p:nvSpPr>
              <p:cNvPr id="47" name="Rounded Rectangle 46"/>
              <p:cNvSpPr/>
              <p:nvPr/>
            </p:nvSpPr>
            <p:spPr>
              <a:xfrm>
                <a:off x="7696200" y="1000963"/>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a:t>
                </a:r>
                <a:endParaRPr lang="en-US" sz="3200" b="1" dirty="0"/>
              </a:p>
            </p:txBody>
          </p:sp>
          <p:cxnSp>
            <p:nvCxnSpPr>
              <p:cNvPr id="48" name="Straight Arrow Connector 47"/>
              <p:cNvCxnSpPr>
                <a:stCxn id="46" idx="2"/>
                <a:endCxn id="47" idx="0"/>
              </p:cNvCxnSpPr>
              <p:nvPr/>
            </p:nvCxnSpPr>
            <p:spPr>
              <a:xfrm>
                <a:off x="7936906" y="679145"/>
                <a:ext cx="5409" cy="321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7" idx="2"/>
                <a:endCxn id="41" idx="0"/>
              </p:cNvCxnSpPr>
              <p:nvPr/>
            </p:nvCxnSpPr>
            <p:spPr>
              <a:xfrm>
                <a:off x="7942315" y="1451509"/>
                <a:ext cx="0" cy="321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43" name="Rounded Rectangle 42"/>
            <p:cNvSpPr/>
            <p:nvPr/>
          </p:nvSpPr>
          <p:spPr>
            <a:xfrm>
              <a:off x="8305800" y="228600"/>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R</a:t>
              </a:r>
              <a:endParaRPr lang="en-US" sz="3200" b="1" dirty="0"/>
            </a:p>
          </p:txBody>
        </p:sp>
        <p:cxnSp>
          <p:nvCxnSpPr>
            <p:cNvPr id="44" name="Elbow Connector 43"/>
            <p:cNvCxnSpPr>
              <a:stCxn id="46" idx="1"/>
              <a:endCxn id="41" idx="1"/>
            </p:cNvCxnSpPr>
            <p:nvPr/>
          </p:nvCxnSpPr>
          <p:spPr>
            <a:xfrm rot="10800000" flipV="1">
              <a:off x="7696200" y="453872"/>
              <a:ext cx="12700" cy="1544727"/>
            </a:xfrm>
            <a:prstGeom prst="bentConnector3">
              <a:avLst>
                <a:gd name="adj1" fmla="val 180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5" name="Elbow Connector 43"/>
            <p:cNvCxnSpPr>
              <a:stCxn id="43" idx="2"/>
              <a:endCxn id="47" idx="3"/>
            </p:cNvCxnSpPr>
            <p:nvPr/>
          </p:nvCxnSpPr>
          <p:spPr>
            <a:xfrm rot="5400000">
              <a:off x="8096628" y="770948"/>
              <a:ext cx="547091" cy="363485"/>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57428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p:cNvSpPr>
            <a:spLocks noGrp="1"/>
          </p:cNvSpPr>
          <p:nvPr>
            <p:ph type="title"/>
          </p:nvPr>
        </p:nvSpPr>
        <p:spPr/>
        <p:txBody>
          <a:bodyPr/>
          <a:lstStyle/>
          <a:p>
            <a:r>
              <a:rPr lang="en-US" b="1" dirty="0" smtClean="0">
                <a:solidFill>
                  <a:schemeClr val="tx1"/>
                </a:solidFill>
              </a:rPr>
              <a:t>Join Severity and DNR </a:t>
            </a:r>
          </a:p>
        </p:txBody>
      </p:sp>
      <p:sp>
        <p:nvSpPr>
          <p:cNvPr id="24578"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79" name="Rectangle 2"/>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0" name="Rectangle 3"/>
          <p:cNvSpPr>
            <a:spLocks noChangeArrowheads="1"/>
          </p:cNvSpPr>
          <p:nvPr/>
        </p:nvSpPr>
        <p:spPr bwMode="auto">
          <a:xfrm>
            <a:off x="1524001" y="948809"/>
            <a:ext cx="184731" cy="369332"/>
          </a:xfrm>
          <a:prstGeom prst="rect">
            <a:avLst/>
          </a:prstGeom>
          <a:noFill/>
          <a:ln w="9525">
            <a:noFill/>
            <a:miter lim="800000"/>
            <a:headEnd/>
            <a:tailEnd/>
          </a:ln>
        </p:spPr>
        <p:txBody>
          <a:bodyPr wrap="none" anchor="ctr">
            <a:spAutoFit/>
          </a:bodyPr>
          <a:lstStyle/>
          <a:p>
            <a:endParaRPr lang="en-US"/>
          </a:p>
        </p:txBody>
      </p:sp>
      <p:sp>
        <p:nvSpPr>
          <p:cNvPr id="24582" name="Rectangle 4"/>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3" name="Rectangle 5"/>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85" name="Rectangle 7"/>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6" name="Rectangle 8"/>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9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92"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7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0"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1" name="Rectangle 3"/>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58373"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4" name="Rectangle 6"/>
          <p:cNvSpPr>
            <a:spLocks noChangeArrowheads="1"/>
          </p:cNvSpPr>
          <p:nvPr/>
        </p:nvSpPr>
        <p:spPr bwMode="auto">
          <a:xfrm>
            <a:off x="1524001" y="13298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634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5538"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8"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4"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5" name="Rectangle 3"/>
          <p:cNvSpPr>
            <a:spLocks noChangeArrowheads="1"/>
          </p:cNvSpPr>
          <p:nvPr/>
        </p:nvSpPr>
        <p:spPr bwMode="auto">
          <a:xfrm>
            <a:off x="1524001" y="10916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76803" name="Rectangle 3"/>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76805" name="Rectangle 5"/>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7" name="Rectangle 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9" name="Rectangle 9"/>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47" name="Group 46"/>
          <p:cNvGrpSpPr/>
          <p:nvPr/>
        </p:nvGrpSpPr>
        <p:grpSpPr>
          <a:xfrm>
            <a:off x="9220200" y="228600"/>
            <a:ext cx="1101830" cy="1995272"/>
            <a:chOff x="7696200" y="228600"/>
            <a:chExt cx="1101830" cy="1995272"/>
          </a:xfrm>
        </p:grpSpPr>
        <p:sp>
          <p:nvSpPr>
            <p:cNvPr id="32" name="Rounded Rectangle 31"/>
            <p:cNvSpPr/>
            <p:nvPr/>
          </p:nvSpPr>
          <p:spPr>
            <a:xfrm>
              <a:off x="7696200" y="1773327"/>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O</a:t>
              </a:r>
              <a:endParaRPr lang="en-US" sz="3200" b="1" dirty="0"/>
            </a:p>
          </p:txBody>
        </p:sp>
        <p:grpSp>
          <p:nvGrpSpPr>
            <p:cNvPr id="33" name="Group 64"/>
            <p:cNvGrpSpPr/>
            <p:nvPr/>
          </p:nvGrpSpPr>
          <p:grpSpPr>
            <a:xfrm>
              <a:off x="7696200" y="228600"/>
              <a:ext cx="492230" cy="1544727"/>
              <a:chOff x="7696200" y="228600"/>
              <a:chExt cx="492230" cy="1544727"/>
            </a:xfrm>
          </p:grpSpPr>
          <p:sp>
            <p:nvSpPr>
              <p:cNvPr id="35" name="Rounded Rectangle 34"/>
              <p:cNvSpPr/>
              <p:nvPr/>
            </p:nvSpPr>
            <p:spPr>
              <a:xfrm>
                <a:off x="7696200" y="228600"/>
                <a:ext cx="481412"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a:t>
                </a:r>
                <a:endParaRPr lang="en-US" sz="3600" b="1" dirty="0"/>
              </a:p>
            </p:txBody>
          </p:sp>
          <p:sp>
            <p:nvSpPr>
              <p:cNvPr id="37" name="Rounded Rectangle 36"/>
              <p:cNvSpPr/>
              <p:nvPr/>
            </p:nvSpPr>
            <p:spPr>
              <a:xfrm>
                <a:off x="7696200" y="1000963"/>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a:t>
                </a:r>
                <a:endParaRPr lang="en-US" sz="3200" b="1" dirty="0"/>
              </a:p>
            </p:txBody>
          </p:sp>
          <p:cxnSp>
            <p:nvCxnSpPr>
              <p:cNvPr id="38" name="Straight Arrow Connector 37"/>
              <p:cNvCxnSpPr>
                <a:stCxn id="35" idx="2"/>
                <a:endCxn id="37" idx="0"/>
              </p:cNvCxnSpPr>
              <p:nvPr/>
            </p:nvCxnSpPr>
            <p:spPr>
              <a:xfrm>
                <a:off x="7936906" y="679145"/>
                <a:ext cx="5409" cy="321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7" idx="2"/>
                <a:endCxn id="32" idx="0"/>
              </p:cNvCxnSpPr>
              <p:nvPr/>
            </p:nvCxnSpPr>
            <p:spPr>
              <a:xfrm>
                <a:off x="7942315" y="1451509"/>
                <a:ext cx="0" cy="321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34" name="Rounded Rectangle 33"/>
            <p:cNvSpPr/>
            <p:nvPr/>
          </p:nvSpPr>
          <p:spPr>
            <a:xfrm>
              <a:off x="8305800" y="228600"/>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R</a:t>
              </a:r>
              <a:endParaRPr lang="en-US" sz="3200" b="1" dirty="0"/>
            </a:p>
          </p:txBody>
        </p:sp>
        <p:cxnSp>
          <p:nvCxnSpPr>
            <p:cNvPr id="41" name="Elbow Connector 40"/>
            <p:cNvCxnSpPr>
              <a:stCxn id="35" idx="1"/>
              <a:endCxn id="32" idx="1"/>
            </p:cNvCxnSpPr>
            <p:nvPr/>
          </p:nvCxnSpPr>
          <p:spPr>
            <a:xfrm rot="10800000" flipV="1">
              <a:off x="7696200" y="453872"/>
              <a:ext cx="12700" cy="1544727"/>
            </a:xfrm>
            <a:prstGeom prst="bentConnector3">
              <a:avLst>
                <a:gd name="adj1" fmla="val 180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34" idx="2"/>
              <a:endCxn id="37" idx="3"/>
            </p:cNvCxnSpPr>
            <p:nvPr/>
          </p:nvCxnSpPr>
          <p:spPr>
            <a:xfrm rot="5400000">
              <a:off x="8096628" y="770948"/>
              <a:ext cx="547091" cy="363485"/>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48" name="Rectangle 47"/>
          <p:cNvSpPr/>
          <p:nvPr/>
        </p:nvSpPr>
        <p:spPr>
          <a:xfrm>
            <a:off x="2362200" y="2828837"/>
            <a:ext cx="7620000" cy="1015663"/>
          </a:xfrm>
          <a:prstGeom prst="rect">
            <a:avLst/>
          </a:prstGeom>
        </p:spPr>
        <p:txBody>
          <a:bodyPr wrap="square">
            <a:spAutoFit/>
          </a:bodyPr>
          <a:lstStyle/>
          <a:p>
            <a:r>
              <a:rPr lang="en-US" sz="2000" dirty="0">
                <a:latin typeface="Calibri" pitchFamily="34" charset="0"/>
              </a:rPr>
              <a:t>SELECT [p(</a:t>
            </a:r>
            <a:r>
              <a:rPr lang="en-US" sz="2000" dirty="0" err="1">
                <a:latin typeface="Calibri" pitchFamily="34" charset="0"/>
              </a:rPr>
              <a:t>Sev</a:t>
            </a:r>
            <a:r>
              <a:rPr lang="en-US" sz="2000" dirty="0">
                <a:latin typeface="Calibri" pitchFamily="34" charset="0"/>
              </a:rPr>
              <a:t>)].Severity, [p(DNR)].DNR, [p(DNR)]![p]*[p(</a:t>
            </a:r>
            <a:r>
              <a:rPr lang="en-US" sz="2000" dirty="0" err="1">
                <a:latin typeface="Calibri" pitchFamily="34" charset="0"/>
              </a:rPr>
              <a:t>Sev</a:t>
            </a:r>
            <a:r>
              <a:rPr lang="en-US" sz="2000" dirty="0">
                <a:latin typeface="Calibri" pitchFamily="34" charset="0"/>
              </a:rPr>
              <a:t>)]![p] AS p</a:t>
            </a:r>
          </a:p>
          <a:p>
            <a:r>
              <a:rPr lang="en-US" sz="2000" dirty="0">
                <a:latin typeface="Calibri" pitchFamily="34" charset="0"/>
              </a:rPr>
              <a:t>FROM [p(DNR)], [p(</a:t>
            </a:r>
            <a:r>
              <a:rPr lang="en-US" sz="2000" dirty="0" err="1">
                <a:latin typeface="Calibri" pitchFamily="34" charset="0"/>
              </a:rPr>
              <a:t>Sev</a:t>
            </a:r>
            <a:r>
              <a:rPr lang="en-US" sz="2000" dirty="0">
                <a:latin typeface="Calibri" pitchFamily="34" charset="0"/>
              </a:rPr>
              <a:t>)]</a:t>
            </a:r>
          </a:p>
          <a:p>
            <a:r>
              <a:rPr lang="en-US" sz="2000" dirty="0">
                <a:latin typeface="Calibri" pitchFamily="34" charset="0"/>
              </a:rPr>
              <a:t>WHERE ((([p(</a:t>
            </a:r>
            <a:r>
              <a:rPr lang="en-US" sz="2000" dirty="0" err="1">
                <a:latin typeface="Calibri" pitchFamily="34" charset="0"/>
              </a:rPr>
              <a:t>Sev</a:t>
            </a:r>
            <a:r>
              <a:rPr lang="en-US" sz="2000" dirty="0">
                <a:latin typeface="Calibri" pitchFamily="34" charset="0"/>
              </a:rPr>
              <a:t>)].Severity)="Severe"));</a:t>
            </a:r>
            <a:endParaRPr lang="en-US" sz="2000" dirty="0">
              <a:latin typeface="Calibri" pitchFamily="34" charset="0"/>
            </a:endParaRPr>
          </a:p>
        </p:txBody>
      </p:sp>
      <p:graphicFrame>
        <p:nvGraphicFramePr>
          <p:cNvPr id="50" name="Table 49"/>
          <p:cNvGraphicFramePr>
            <a:graphicFrameLocks noGrp="1"/>
          </p:cNvGraphicFramePr>
          <p:nvPr/>
        </p:nvGraphicFramePr>
        <p:xfrm>
          <a:off x="2514601" y="4343400"/>
          <a:ext cx="2957227" cy="1249580"/>
        </p:xfrm>
        <a:graphic>
          <a:graphicData uri="http://schemas.openxmlformats.org/drawingml/2006/table">
            <a:tbl>
              <a:tblPr/>
              <a:tblGrid>
                <a:gridCol w="1231088"/>
                <a:gridCol w="397777"/>
                <a:gridCol w="388345"/>
                <a:gridCol w="542240"/>
                <a:gridCol w="397777"/>
              </a:tblGrid>
              <a:tr h="212651">
                <a:tc gridSpan="2">
                  <a:txBody>
                    <a:bodyPr/>
                    <a:lstStyle/>
                    <a:p>
                      <a:pPr algn="ctr" fontAlgn="b"/>
                      <a:r>
                        <a:rPr lang="en-US" sz="2000" b="1" i="0" u="none" strike="noStrike" dirty="0">
                          <a:solidFill>
                            <a:srgbClr val="3F3F3F"/>
                          </a:solidFill>
                          <a:latin typeface="Calibri"/>
                        </a:rPr>
                        <a:t>p(severity)</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2000" b="0" i="0" u="none" strike="noStrike">
                        <a:solidFill>
                          <a:srgbClr val="000000"/>
                        </a:solidFill>
                        <a:latin typeface="Calibri"/>
                      </a:endParaRP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gridSpan="2">
                  <a:txBody>
                    <a:bodyPr/>
                    <a:lstStyle/>
                    <a:p>
                      <a:pPr algn="ctr" fontAlgn="b"/>
                      <a:r>
                        <a:rPr lang="en-US" sz="2000" b="1" i="0" u="none" strike="noStrike" dirty="0">
                          <a:solidFill>
                            <a:srgbClr val="3F3F3F"/>
                          </a:solidFill>
                          <a:latin typeface="Calibri"/>
                        </a:rPr>
                        <a:t>p(DNR)</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hMerge="1">
                  <a:txBody>
                    <a:bodyPr/>
                    <a:lstStyle/>
                    <a:p>
                      <a:endParaRPr lang="en-US"/>
                    </a:p>
                  </a:txBody>
                  <a:tcPr/>
                </a:tc>
              </a:tr>
              <a:tr h="212651">
                <a:tc>
                  <a:txBody>
                    <a:bodyPr/>
                    <a:lstStyle/>
                    <a:p>
                      <a:pPr algn="l" fontAlgn="b"/>
                      <a:r>
                        <a:rPr lang="en-US" sz="2000" b="1" i="0" u="none" strike="noStrike">
                          <a:solidFill>
                            <a:srgbClr val="3F3F3F"/>
                          </a:solidFill>
                          <a:latin typeface="Calibri"/>
                        </a:rPr>
                        <a:t>Severity</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2000" b="1" i="0" u="none" strike="noStrike" dirty="0">
                          <a:solidFill>
                            <a:srgbClr val="3F3F3F"/>
                          </a:solidFill>
                          <a:latin typeface="Calibri"/>
                        </a:rPr>
                        <a:t>p</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2000" b="0" i="0" u="none" strike="noStrike" dirty="0">
                        <a:solidFill>
                          <a:srgbClr val="000000"/>
                        </a:solidFill>
                        <a:latin typeface="Calibri"/>
                      </a:endParaRP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2000" b="1" i="0" u="none" strike="noStrike" dirty="0">
                          <a:solidFill>
                            <a:srgbClr val="3F3F3F"/>
                          </a:solidFill>
                          <a:latin typeface="Calibri"/>
                        </a:rPr>
                        <a:t>DNR</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2000" b="1" i="0" u="none" strike="noStrike">
                          <a:solidFill>
                            <a:srgbClr val="3F3F3F"/>
                          </a:solidFill>
                          <a:latin typeface="Calibri"/>
                        </a:rPr>
                        <a:t>p</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12651">
                <a:tc>
                  <a:txBody>
                    <a:bodyPr/>
                    <a:lstStyle/>
                    <a:p>
                      <a:pPr algn="l" fontAlgn="b"/>
                      <a:r>
                        <a:rPr lang="en-US" sz="2000" b="1" i="0" u="none" strike="noStrike">
                          <a:solidFill>
                            <a:srgbClr val="3F3F3F"/>
                          </a:solidFill>
                          <a:latin typeface="Calibri"/>
                        </a:rPr>
                        <a:t>Severe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2000" b="1" i="0" u="none" strike="noStrike">
                          <a:solidFill>
                            <a:srgbClr val="3F3F3F"/>
                          </a:solidFill>
                          <a:latin typeface="Calibri"/>
                        </a:rPr>
                        <a:t>0.4</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2000" b="0" i="0" u="none" strike="noStrike">
                        <a:solidFill>
                          <a:srgbClr val="000000"/>
                        </a:solidFill>
                        <a:latin typeface="Calibri"/>
                      </a:endParaRP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2000" b="1" i="0" u="none" strike="noStrike" dirty="0">
                          <a:solidFill>
                            <a:srgbClr val="3F3F3F"/>
                          </a:solidFill>
                          <a:latin typeface="Calibri"/>
                        </a:rPr>
                        <a:t>Yes</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2000" b="1" i="0" u="none" strike="noStrike">
                          <a:solidFill>
                            <a:srgbClr val="3F3F3F"/>
                          </a:solidFill>
                          <a:latin typeface="Calibri"/>
                        </a:rPr>
                        <a:t>0.4</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12651">
                <a:tc>
                  <a:txBody>
                    <a:bodyPr/>
                    <a:lstStyle/>
                    <a:p>
                      <a:pPr algn="l" fontAlgn="b"/>
                      <a:r>
                        <a:rPr lang="en-US" sz="2000" b="1" i="0" u="none" strike="sngStrike" baseline="0" dirty="0">
                          <a:solidFill>
                            <a:srgbClr val="3F3F3F"/>
                          </a:solidFill>
                          <a:latin typeface="Calibri"/>
                        </a:rPr>
                        <a:t>Not Severe</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FF99"/>
                    </a:solidFill>
                  </a:tcPr>
                </a:tc>
                <a:tc>
                  <a:txBody>
                    <a:bodyPr/>
                    <a:lstStyle/>
                    <a:p>
                      <a:pPr algn="r" fontAlgn="b"/>
                      <a:r>
                        <a:rPr lang="en-US" sz="2000" b="1" i="0" u="none" strike="sngStrike" baseline="0" dirty="0">
                          <a:solidFill>
                            <a:srgbClr val="3F3F3F"/>
                          </a:solidFill>
                          <a:latin typeface="Calibri"/>
                        </a:rPr>
                        <a:t>0.6</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FFF99"/>
                    </a:solidFill>
                  </a:tcPr>
                </a:tc>
                <a:tc>
                  <a:txBody>
                    <a:bodyPr/>
                    <a:lstStyle/>
                    <a:p>
                      <a:pPr algn="l" fontAlgn="b"/>
                      <a:endParaRPr lang="en-US" sz="2000" b="0" i="0" u="none" strike="noStrike" dirty="0">
                        <a:solidFill>
                          <a:srgbClr val="000000"/>
                        </a:solidFill>
                        <a:latin typeface="Calibri"/>
                      </a:endParaRP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2000" b="1" i="0" u="none" strike="noStrike" dirty="0">
                          <a:solidFill>
                            <a:srgbClr val="3F3F3F"/>
                          </a:solidFill>
                          <a:latin typeface="Calibri"/>
                        </a:rPr>
                        <a:t>No</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2000" b="1" i="0" u="none" strike="noStrike" dirty="0">
                          <a:solidFill>
                            <a:srgbClr val="3F3F3F"/>
                          </a:solidFill>
                          <a:latin typeface="Calibri"/>
                        </a:rPr>
                        <a:t>0.6</a:t>
                      </a:r>
                    </a:p>
                  </a:txBody>
                  <a:tcPr marL="7595" marR="7595" marT="759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graphicFrame>
        <p:nvGraphicFramePr>
          <p:cNvPr id="52" name="Table 51"/>
          <p:cNvGraphicFramePr>
            <a:graphicFrameLocks noGrp="1"/>
          </p:cNvGraphicFramePr>
          <p:nvPr/>
        </p:nvGraphicFramePr>
        <p:xfrm>
          <a:off x="5943600" y="4343400"/>
          <a:ext cx="2176018" cy="1333500"/>
        </p:xfrm>
        <a:graphic>
          <a:graphicData uri="http://schemas.openxmlformats.org/drawingml/2006/table">
            <a:tbl>
              <a:tblPr/>
              <a:tblGrid>
                <a:gridCol w="931418"/>
                <a:gridCol w="584200"/>
                <a:gridCol w="660400"/>
              </a:tblGrid>
              <a:tr h="333375">
                <a:tc gridSpan="3">
                  <a:txBody>
                    <a:bodyPr/>
                    <a:lstStyle/>
                    <a:p>
                      <a:pPr algn="l" rtl="0" fontAlgn="ctr"/>
                      <a:r>
                        <a:rPr lang="en-US" sz="2000" b="1" i="0" u="none" strike="noStrike">
                          <a:solidFill>
                            <a:srgbClr val="3F3F3F"/>
                          </a:solidFill>
                          <a:latin typeface="Calibri"/>
                        </a:rPr>
                        <a:t>p(Sev DNR)</a:t>
                      </a:r>
                    </a:p>
                  </a:txBody>
                  <a:tcPr marL="85725" marR="9525" marT="9525"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r>
              <a:tr h="333375">
                <a:tc>
                  <a:txBody>
                    <a:bodyPr/>
                    <a:lstStyle/>
                    <a:p>
                      <a:pPr algn="l" rtl="0" fontAlgn="ctr"/>
                      <a:r>
                        <a:rPr lang="en-US" sz="2000" b="1" i="0" u="none" strike="noStrike">
                          <a:solidFill>
                            <a:srgbClr val="3F3F3F"/>
                          </a:solidFill>
                          <a:latin typeface="Calibri"/>
                        </a:rPr>
                        <a:t>Severity</a:t>
                      </a:r>
                    </a:p>
                  </a:txBody>
                  <a:tcPr marL="9525" marR="9525" marT="9525"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rtl="0" fontAlgn="ctr"/>
                      <a:r>
                        <a:rPr lang="en-US" sz="2000" b="1" i="0" u="none" strike="noStrike">
                          <a:solidFill>
                            <a:srgbClr val="3F3F3F"/>
                          </a:solidFill>
                          <a:latin typeface="Calibri"/>
                        </a:rPr>
                        <a:t>DNR</a:t>
                      </a:r>
                    </a:p>
                  </a:txBody>
                  <a:tcPr marL="9525" marR="9525" marT="9525"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rtl="0" fontAlgn="ctr"/>
                      <a:r>
                        <a:rPr lang="en-US" sz="2000" b="1" i="0" u="none" strike="noStrike">
                          <a:solidFill>
                            <a:srgbClr val="3F3F3F"/>
                          </a:solidFill>
                          <a:latin typeface="Calibri"/>
                        </a:rPr>
                        <a:t>p </a:t>
                      </a:r>
                    </a:p>
                  </a:txBody>
                  <a:tcPr marL="9525" marR="9525" marT="9525"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333375">
                <a:tc>
                  <a:txBody>
                    <a:bodyPr/>
                    <a:lstStyle/>
                    <a:p>
                      <a:pPr algn="l" rtl="0" fontAlgn="t"/>
                      <a:r>
                        <a:rPr lang="en-US" sz="2000" b="1" i="0" u="none" strike="noStrike">
                          <a:solidFill>
                            <a:srgbClr val="3F3F3F"/>
                          </a:solidFill>
                          <a:latin typeface="Calibri"/>
                        </a:rPr>
                        <a:t>Severe</a:t>
                      </a:r>
                    </a:p>
                  </a:txBody>
                  <a:tcPr marL="9525" marR="9525" marT="9525" marB="0">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rtl="0" fontAlgn="t"/>
                      <a:r>
                        <a:rPr lang="en-US" sz="2000" b="1" i="0" u="none" strike="noStrike">
                          <a:solidFill>
                            <a:srgbClr val="3F3F3F"/>
                          </a:solidFill>
                          <a:latin typeface="Calibri"/>
                        </a:rPr>
                        <a:t>Yes</a:t>
                      </a:r>
                    </a:p>
                  </a:txBody>
                  <a:tcPr marL="9525" marR="9525" marT="9525" marB="0">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rtl="0" fontAlgn="t"/>
                      <a:r>
                        <a:rPr lang="en-US" sz="2000" b="1" i="0" u="none" strike="noStrike">
                          <a:solidFill>
                            <a:srgbClr val="3F3F3F"/>
                          </a:solidFill>
                          <a:latin typeface="Calibri"/>
                        </a:rPr>
                        <a:t>0.16</a:t>
                      </a:r>
                    </a:p>
                  </a:txBody>
                  <a:tcPr marL="9525" marR="85725" marT="9525" marB="0">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333375">
                <a:tc>
                  <a:txBody>
                    <a:bodyPr/>
                    <a:lstStyle/>
                    <a:p>
                      <a:pPr algn="l" rtl="0" fontAlgn="t"/>
                      <a:r>
                        <a:rPr lang="en-US" sz="2000" b="1" i="0" u="none" strike="noStrike">
                          <a:solidFill>
                            <a:srgbClr val="3F3F3F"/>
                          </a:solidFill>
                          <a:latin typeface="Calibri"/>
                        </a:rPr>
                        <a:t>Severe</a:t>
                      </a:r>
                    </a:p>
                  </a:txBody>
                  <a:tcPr marL="9525" marR="9525" marT="9525" marB="0">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rtl="0" fontAlgn="t"/>
                      <a:r>
                        <a:rPr lang="en-US" sz="2000" b="1" i="0" u="none" strike="noStrike">
                          <a:solidFill>
                            <a:srgbClr val="3F3F3F"/>
                          </a:solidFill>
                          <a:latin typeface="Calibri"/>
                        </a:rPr>
                        <a:t>No</a:t>
                      </a:r>
                    </a:p>
                  </a:txBody>
                  <a:tcPr marL="9525" marR="9525" marT="9525" marB="0">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rtl="0" fontAlgn="t"/>
                      <a:r>
                        <a:rPr lang="en-US" sz="2000" b="1" i="0" u="none" strike="noStrike" dirty="0">
                          <a:solidFill>
                            <a:srgbClr val="3F3F3F"/>
                          </a:solidFill>
                          <a:latin typeface="Calibri"/>
                        </a:rPr>
                        <a:t>0.24</a:t>
                      </a:r>
                    </a:p>
                  </a:txBody>
                  <a:tcPr marL="9525" marR="85725" marT="9525" marB="0">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1800737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p:cNvSpPr>
            <a:spLocks noGrp="1"/>
          </p:cNvSpPr>
          <p:nvPr>
            <p:ph type="title"/>
          </p:nvPr>
        </p:nvSpPr>
        <p:spPr/>
        <p:txBody>
          <a:bodyPr/>
          <a:lstStyle/>
          <a:p>
            <a:r>
              <a:rPr lang="en-US" b="1" dirty="0" smtClean="0">
                <a:solidFill>
                  <a:schemeClr val="tx1"/>
                </a:solidFill>
              </a:rPr>
              <a:t>No Elimination </a:t>
            </a:r>
          </a:p>
        </p:txBody>
      </p:sp>
      <p:sp>
        <p:nvSpPr>
          <p:cNvPr id="24578"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79" name="Rectangle 2"/>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0" name="Rectangle 3"/>
          <p:cNvSpPr>
            <a:spLocks noChangeArrowheads="1"/>
          </p:cNvSpPr>
          <p:nvPr/>
        </p:nvSpPr>
        <p:spPr bwMode="auto">
          <a:xfrm>
            <a:off x="1524001" y="948809"/>
            <a:ext cx="184731" cy="369332"/>
          </a:xfrm>
          <a:prstGeom prst="rect">
            <a:avLst/>
          </a:prstGeom>
          <a:noFill/>
          <a:ln w="9525">
            <a:noFill/>
            <a:miter lim="800000"/>
            <a:headEnd/>
            <a:tailEnd/>
          </a:ln>
        </p:spPr>
        <p:txBody>
          <a:bodyPr wrap="none" anchor="ctr">
            <a:spAutoFit/>
          </a:bodyPr>
          <a:lstStyle/>
          <a:p>
            <a:endParaRPr lang="en-US"/>
          </a:p>
        </p:txBody>
      </p:sp>
      <p:sp>
        <p:nvSpPr>
          <p:cNvPr id="24582" name="Rectangle 4"/>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3" name="Rectangle 5"/>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85" name="Rectangle 7"/>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6" name="Rectangle 8"/>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9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92"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7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0"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1" name="Rectangle 3"/>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58373"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4" name="Rectangle 6"/>
          <p:cNvSpPr>
            <a:spLocks noChangeArrowheads="1"/>
          </p:cNvSpPr>
          <p:nvPr/>
        </p:nvSpPr>
        <p:spPr bwMode="auto">
          <a:xfrm>
            <a:off x="1524001" y="13298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634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5538"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8"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4"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5" name="Rectangle 3"/>
          <p:cNvSpPr>
            <a:spLocks noChangeArrowheads="1"/>
          </p:cNvSpPr>
          <p:nvPr/>
        </p:nvSpPr>
        <p:spPr bwMode="auto">
          <a:xfrm>
            <a:off x="1524001" y="10916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76803" name="Rectangle 3"/>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76805" name="Rectangle 5"/>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7" name="Rectangle 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9" name="Rectangle 9"/>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46"/>
          <p:cNvGrpSpPr/>
          <p:nvPr/>
        </p:nvGrpSpPr>
        <p:grpSpPr>
          <a:xfrm>
            <a:off x="9220200" y="228600"/>
            <a:ext cx="1101830" cy="1995272"/>
            <a:chOff x="7696200" y="228600"/>
            <a:chExt cx="1101830" cy="1995272"/>
          </a:xfrm>
        </p:grpSpPr>
        <p:sp>
          <p:nvSpPr>
            <p:cNvPr id="32" name="Rounded Rectangle 31"/>
            <p:cNvSpPr/>
            <p:nvPr/>
          </p:nvSpPr>
          <p:spPr>
            <a:xfrm>
              <a:off x="7696200" y="1773327"/>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O</a:t>
              </a:r>
              <a:endParaRPr lang="en-US" sz="3200" b="1" dirty="0"/>
            </a:p>
          </p:txBody>
        </p:sp>
        <p:grpSp>
          <p:nvGrpSpPr>
            <p:cNvPr id="3" name="Group 64"/>
            <p:cNvGrpSpPr/>
            <p:nvPr/>
          </p:nvGrpSpPr>
          <p:grpSpPr>
            <a:xfrm>
              <a:off x="7696200" y="228600"/>
              <a:ext cx="492230" cy="1544727"/>
              <a:chOff x="7696200" y="228600"/>
              <a:chExt cx="492230" cy="1544727"/>
            </a:xfrm>
          </p:grpSpPr>
          <p:sp>
            <p:nvSpPr>
              <p:cNvPr id="35" name="Rounded Rectangle 34"/>
              <p:cNvSpPr/>
              <p:nvPr/>
            </p:nvSpPr>
            <p:spPr>
              <a:xfrm>
                <a:off x="7696200" y="228600"/>
                <a:ext cx="481412"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a:t>
                </a:r>
                <a:endParaRPr lang="en-US" sz="3600" b="1" dirty="0"/>
              </a:p>
            </p:txBody>
          </p:sp>
          <p:sp>
            <p:nvSpPr>
              <p:cNvPr id="37" name="Rounded Rectangle 36"/>
              <p:cNvSpPr/>
              <p:nvPr/>
            </p:nvSpPr>
            <p:spPr>
              <a:xfrm>
                <a:off x="7696200" y="1000963"/>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a:t>
                </a:r>
                <a:endParaRPr lang="en-US" sz="3200" b="1" dirty="0"/>
              </a:p>
            </p:txBody>
          </p:sp>
          <p:cxnSp>
            <p:nvCxnSpPr>
              <p:cNvPr id="38" name="Straight Arrow Connector 37"/>
              <p:cNvCxnSpPr>
                <a:stCxn id="35" idx="2"/>
                <a:endCxn id="37" idx="0"/>
              </p:cNvCxnSpPr>
              <p:nvPr/>
            </p:nvCxnSpPr>
            <p:spPr>
              <a:xfrm>
                <a:off x="7936906" y="679145"/>
                <a:ext cx="5409" cy="321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7" idx="2"/>
                <a:endCxn id="32" idx="0"/>
              </p:cNvCxnSpPr>
              <p:nvPr/>
            </p:nvCxnSpPr>
            <p:spPr>
              <a:xfrm>
                <a:off x="7942315" y="1451509"/>
                <a:ext cx="0" cy="321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34" name="Rounded Rectangle 33"/>
            <p:cNvSpPr/>
            <p:nvPr/>
          </p:nvSpPr>
          <p:spPr>
            <a:xfrm>
              <a:off x="8305800" y="228600"/>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R</a:t>
              </a:r>
              <a:endParaRPr lang="en-US" sz="3200" b="1" dirty="0"/>
            </a:p>
          </p:txBody>
        </p:sp>
        <p:cxnSp>
          <p:nvCxnSpPr>
            <p:cNvPr id="41" name="Elbow Connector 40"/>
            <p:cNvCxnSpPr>
              <a:stCxn id="35" idx="1"/>
              <a:endCxn id="32" idx="1"/>
            </p:cNvCxnSpPr>
            <p:nvPr/>
          </p:nvCxnSpPr>
          <p:spPr>
            <a:xfrm rot="10800000" flipV="1">
              <a:off x="7696200" y="453872"/>
              <a:ext cx="12700" cy="1544727"/>
            </a:xfrm>
            <a:prstGeom prst="bentConnector3">
              <a:avLst>
                <a:gd name="adj1" fmla="val 180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34" idx="2"/>
              <a:endCxn id="37" idx="3"/>
            </p:cNvCxnSpPr>
            <p:nvPr/>
          </p:nvCxnSpPr>
          <p:spPr>
            <a:xfrm rot="5400000">
              <a:off x="8096628" y="770948"/>
              <a:ext cx="547091" cy="363485"/>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grpSp>
      <p:graphicFrame>
        <p:nvGraphicFramePr>
          <p:cNvPr id="52" name="Table 51"/>
          <p:cNvGraphicFramePr>
            <a:graphicFrameLocks noGrp="1"/>
          </p:cNvGraphicFramePr>
          <p:nvPr/>
        </p:nvGraphicFramePr>
        <p:xfrm>
          <a:off x="2438400" y="3124200"/>
          <a:ext cx="2176018" cy="1333500"/>
        </p:xfrm>
        <a:graphic>
          <a:graphicData uri="http://schemas.openxmlformats.org/drawingml/2006/table">
            <a:tbl>
              <a:tblPr/>
              <a:tblGrid>
                <a:gridCol w="931418"/>
                <a:gridCol w="584200"/>
                <a:gridCol w="660400"/>
              </a:tblGrid>
              <a:tr h="333375">
                <a:tc gridSpan="3">
                  <a:txBody>
                    <a:bodyPr/>
                    <a:lstStyle/>
                    <a:p>
                      <a:pPr algn="l" rtl="0" fontAlgn="ctr"/>
                      <a:r>
                        <a:rPr lang="en-US" sz="2000" b="1" i="0" u="none" strike="noStrike">
                          <a:solidFill>
                            <a:srgbClr val="3F3F3F"/>
                          </a:solidFill>
                          <a:latin typeface="Calibri"/>
                        </a:rPr>
                        <a:t>p(Sev DNR)</a:t>
                      </a:r>
                    </a:p>
                  </a:txBody>
                  <a:tcPr marL="85725" marR="9525" marT="9525"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r>
              <a:tr h="333375">
                <a:tc>
                  <a:txBody>
                    <a:bodyPr/>
                    <a:lstStyle/>
                    <a:p>
                      <a:pPr algn="l" rtl="0" fontAlgn="ctr"/>
                      <a:r>
                        <a:rPr lang="en-US" sz="2000" b="1" i="0" u="none" strike="noStrike">
                          <a:solidFill>
                            <a:srgbClr val="3F3F3F"/>
                          </a:solidFill>
                          <a:latin typeface="Calibri"/>
                        </a:rPr>
                        <a:t>Severity</a:t>
                      </a:r>
                    </a:p>
                  </a:txBody>
                  <a:tcPr marL="9525" marR="9525" marT="9525"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rtl="0" fontAlgn="ctr"/>
                      <a:r>
                        <a:rPr lang="en-US" sz="2000" b="1" i="0" u="none" strike="noStrike">
                          <a:solidFill>
                            <a:srgbClr val="3F3F3F"/>
                          </a:solidFill>
                          <a:latin typeface="Calibri"/>
                        </a:rPr>
                        <a:t>DNR</a:t>
                      </a:r>
                    </a:p>
                  </a:txBody>
                  <a:tcPr marL="9525" marR="9525" marT="9525"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rtl="0" fontAlgn="ctr"/>
                      <a:r>
                        <a:rPr lang="en-US" sz="2000" b="1" i="0" u="none" strike="noStrike">
                          <a:solidFill>
                            <a:srgbClr val="3F3F3F"/>
                          </a:solidFill>
                          <a:latin typeface="Calibri"/>
                        </a:rPr>
                        <a:t>p </a:t>
                      </a:r>
                    </a:p>
                  </a:txBody>
                  <a:tcPr marL="9525" marR="9525" marT="9525"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333375">
                <a:tc>
                  <a:txBody>
                    <a:bodyPr/>
                    <a:lstStyle/>
                    <a:p>
                      <a:pPr algn="l" rtl="0" fontAlgn="t"/>
                      <a:r>
                        <a:rPr lang="en-US" sz="2000" b="1" i="0" u="none" strike="noStrike">
                          <a:solidFill>
                            <a:srgbClr val="3F3F3F"/>
                          </a:solidFill>
                          <a:latin typeface="Calibri"/>
                        </a:rPr>
                        <a:t>Severe</a:t>
                      </a:r>
                    </a:p>
                  </a:txBody>
                  <a:tcPr marL="9525" marR="9525" marT="9525" marB="0">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rtl="0" fontAlgn="t"/>
                      <a:r>
                        <a:rPr lang="en-US" sz="2000" b="1" i="0" u="none" strike="noStrike">
                          <a:solidFill>
                            <a:srgbClr val="3F3F3F"/>
                          </a:solidFill>
                          <a:latin typeface="Calibri"/>
                        </a:rPr>
                        <a:t>Yes</a:t>
                      </a:r>
                    </a:p>
                  </a:txBody>
                  <a:tcPr marL="9525" marR="9525" marT="9525" marB="0">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rtl="0" fontAlgn="t"/>
                      <a:r>
                        <a:rPr lang="en-US" sz="2000" b="1" i="0" u="none" strike="noStrike">
                          <a:solidFill>
                            <a:srgbClr val="3F3F3F"/>
                          </a:solidFill>
                          <a:latin typeface="Calibri"/>
                        </a:rPr>
                        <a:t>0.16</a:t>
                      </a:r>
                    </a:p>
                  </a:txBody>
                  <a:tcPr marL="9525" marR="85725" marT="9525" marB="0">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333375">
                <a:tc>
                  <a:txBody>
                    <a:bodyPr/>
                    <a:lstStyle/>
                    <a:p>
                      <a:pPr algn="l" rtl="0" fontAlgn="t"/>
                      <a:r>
                        <a:rPr lang="en-US" sz="2000" b="1" i="0" u="none" strike="noStrike">
                          <a:solidFill>
                            <a:srgbClr val="3F3F3F"/>
                          </a:solidFill>
                          <a:latin typeface="Calibri"/>
                        </a:rPr>
                        <a:t>Severe</a:t>
                      </a:r>
                    </a:p>
                  </a:txBody>
                  <a:tcPr marL="9525" marR="9525" marT="9525" marB="0">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rtl="0" fontAlgn="t"/>
                      <a:r>
                        <a:rPr lang="en-US" sz="2000" b="1" i="0" u="none" strike="noStrike">
                          <a:solidFill>
                            <a:srgbClr val="3F3F3F"/>
                          </a:solidFill>
                          <a:latin typeface="Calibri"/>
                        </a:rPr>
                        <a:t>No</a:t>
                      </a:r>
                    </a:p>
                  </a:txBody>
                  <a:tcPr marL="9525" marR="9525" marT="9525" marB="0">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rtl="0" fontAlgn="t"/>
                      <a:r>
                        <a:rPr lang="en-US" sz="2000" b="1" i="0" u="none" strike="noStrike" dirty="0">
                          <a:solidFill>
                            <a:srgbClr val="3F3F3F"/>
                          </a:solidFill>
                          <a:latin typeface="Calibri"/>
                        </a:rPr>
                        <a:t>0.24</a:t>
                      </a:r>
                    </a:p>
                  </a:txBody>
                  <a:tcPr marL="9525" marR="85725" marT="9525" marB="0">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836245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p:cNvSpPr>
            <a:spLocks noGrp="1"/>
          </p:cNvSpPr>
          <p:nvPr>
            <p:ph type="title"/>
          </p:nvPr>
        </p:nvSpPr>
        <p:spPr/>
        <p:txBody>
          <a:bodyPr/>
          <a:lstStyle/>
          <a:p>
            <a:r>
              <a:rPr lang="en-US" b="1" dirty="0" smtClean="0">
                <a:solidFill>
                  <a:schemeClr val="tx1"/>
                </a:solidFill>
              </a:rPr>
              <a:t>Join Again</a:t>
            </a:r>
          </a:p>
        </p:txBody>
      </p:sp>
      <p:sp>
        <p:nvSpPr>
          <p:cNvPr id="24578"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79" name="Rectangle 2"/>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0" name="Rectangle 3"/>
          <p:cNvSpPr>
            <a:spLocks noChangeArrowheads="1"/>
          </p:cNvSpPr>
          <p:nvPr/>
        </p:nvSpPr>
        <p:spPr bwMode="auto">
          <a:xfrm>
            <a:off x="1524001" y="948809"/>
            <a:ext cx="184731" cy="369332"/>
          </a:xfrm>
          <a:prstGeom prst="rect">
            <a:avLst/>
          </a:prstGeom>
          <a:noFill/>
          <a:ln w="9525">
            <a:noFill/>
            <a:miter lim="800000"/>
            <a:headEnd/>
            <a:tailEnd/>
          </a:ln>
        </p:spPr>
        <p:txBody>
          <a:bodyPr wrap="none" anchor="ctr">
            <a:spAutoFit/>
          </a:bodyPr>
          <a:lstStyle/>
          <a:p>
            <a:endParaRPr lang="en-US"/>
          </a:p>
        </p:txBody>
      </p:sp>
      <p:sp>
        <p:nvSpPr>
          <p:cNvPr id="24582" name="Rectangle 4"/>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3" name="Rectangle 5"/>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85" name="Rectangle 7"/>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6" name="Rectangle 8"/>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9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92"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7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0"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1" name="Rectangle 3"/>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58373"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4" name="Rectangle 6"/>
          <p:cNvSpPr>
            <a:spLocks noChangeArrowheads="1"/>
          </p:cNvSpPr>
          <p:nvPr/>
        </p:nvSpPr>
        <p:spPr bwMode="auto">
          <a:xfrm>
            <a:off x="1524001" y="13298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634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5538"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8"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4"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5" name="Rectangle 3"/>
          <p:cNvSpPr>
            <a:spLocks noChangeArrowheads="1"/>
          </p:cNvSpPr>
          <p:nvPr/>
        </p:nvSpPr>
        <p:spPr bwMode="auto">
          <a:xfrm>
            <a:off x="1524001" y="10916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76803" name="Rectangle 3"/>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76805" name="Rectangle 5"/>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7" name="Rectangle 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9" name="Rectangle 9"/>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46"/>
          <p:cNvGrpSpPr/>
          <p:nvPr/>
        </p:nvGrpSpPr>
        <p:grpSpPr>
          <a:xfrm>
            <a:off x="9220200" y="228600"/>
            <a:ext cx="1101830" cy="1995272"/>
            <a:chOff x="7696200" y="228600"/>
            <a:chExt cx="1101830" cy="1995272"/>
          </a:xfrm>
        </p:grpSpPr>
        <p:sp>
          <p:nvSpPr>
            <p:cNvPr id="32" name="Rounded Rectangle 31"/>
            <p:cNvSpPr/>
            <p:nvPr/>
          </p:nvSpPr>
          <p:spPr>
            <a:xfrm>
              <a:off x="7696200" y="1773327"/>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O</a:t>
              </a:r>
              <a:endParaRPr lang="en-US" sz="3200" b="1" dirty="0"/>
            </a:p>
          </p:txBody>
        </p:sp>
        <p:grpSp>
          <p:nvGrpSpPr>
            <p:cNvPr id="3" name="Group 64"/>
            <p:cNvGrpSpPr/>
            <p:nvPr/>
          </p:nvGrpSpPr>
          <p:grpSpPr>
            <a:xfrm>
              <a:off x="7696200" y="228600"/>
              <a:ext cx="492230" cy="1544727"/>
              <a:chOff x="7696200" y="228600"/>
              <a:chExt cx="492230" cy="1544727"/>
            </a:xfrm>
          </p:grpSpPr>
          <p:sp>
            <p:nvSpPr>
              <p:cNvPr id="35" name="Rounded Rectangle 34"/>
              <p:cNvSpPr/>
              <p:nvPr/>
            </p:nvSpPr>
            <p:spPr>
              <a:xfrm>
                <a:off x="7696200" y="228600"/>
                <a:ext cx="481412"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a:t>
                </a:r>
                <a:endParaRPr lang="en-US" sz="3600" b="1" dirty="0"/>
              </a:p>
            </p:txBody>
          </p:sp>
          <p:sp>
            <p:nvSpPr>
              <p:cNvPr id="37" name="Rounded Rectangle 36"/>
              <p:cNvSpPr/>
              <p:nvPr/>
            </p:nvSpPr>
            <p:spPr>
              <a:xfrm>
                <a:off x="7696200" y="1000963"/>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a:t>
                </a:r>
                <a:endParaRPr lang="en-US" sz="3200" b="1" dirty="0"/>
              </a:p>
            </p:txBody>
          </p:sp>
          <p:cxnSp>
            <p:nvCxnSpPr>
              <p:cNvPr id="38" name="Straight Arrow Connector 37"/>
              <p:cNvCxnSpPr>
                <a:stCxn id="35" idx="2"/>
                <a:endCxn id="37" idx="0"/>
              </p:cNvCxnSpPr>
              <p:nvPr/>
            </p:nvCxnSpPr>
            <p:spPr>
              <a:xfrm>
                <a:off x="7936906" y="679145"/>
                <a:ext cx="5409" cy="321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7" idx="2"/>
                <a:endCxn id="32" idx="0"/>
              </p:cNvCxnSpPr>
              <p:nvPr/>
            </p:nvCxnSpPr>
            <p:spPr>
              <a:xfrm>
                <a:off x="7942315" y="1451509"/>
                <a:ext cx="0" cy="321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34" name="Rounded Rectangle 33"/>
            <p:cNvSpPr/>
            <p:nvPr/>
          </p:nvSpPr>
          <p:spPr>
            <a:xfrm>
              <a:off x="8305800" y="228600"/>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R</a:t>
              </a:r>
              <a:endParaRPr lang="en-US" sz="3200" b="1" dirty="0"/>
            </a:p>
          </p:txBody>
        </p:sp>
        <p:cxnSp>
          <p:nvCxnSpPr>
            <p:cNvPr id="41" name="Elbow Connector 40"/>
            <p:cNvCxnSpPr>
              <a:stCxn id="35" idx="1"/>
              <a:endCxn id="32" idx="1"/>
            </p:cNvCxnSpPr>
            <p:nvPr/>
          </p:nvCxnSpPr>
          <p:spPr>
            <a:xfrm rot="10800000" flipV="1">
              <a:off x="7696200" y="453872"/>
              <a:ext cx="12700" cy="1544727"/>
            </a:xfrm>
            <a:prstGeom prst="bentConnector3">
              <a:avLst>
                <a:gd name="adj1" fmla="val 180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34" idx="2"/>
              <a:endCxn id="37" idx="3"/>
            </p:cNvCxnSpPr>
            <p:nvPr/>
          </p:nvCxnSpPr>
          <p:spPr>
            <a:xfrm rot="5400000">
              <a:off x="8096628" y="770948"/>
              <a:ext cx="547091" cy="363485"/>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grpSp>
      <p:graphicFrame>
        <p:nvGraphicFramePr>
          <p:cNvPr id="52" name="Table 51"/>
          <p:cNvGraphicFramePr>
            <a:graphicFrameLocks noGrp="1"/>
          </p:cNvGraphicFramePr>
          <p:nvPr/>
        </p:nvGraphicFramePr>
        <p:xfrm>
          <a:off x="1938782" y="3124200"/>
          <a:ext cx="2938018" cy="1501140"/>
        </p:xfrm>
        <a:graphic>
          <a:graphicData uri="http://schemas.openxmlformats.org/drawingml/2006/table">
            <a:tbl>
              <a:tblPr/>
              <a:tblGrid>
                <a:gridCol w="1257583"/>
                <a:gridCol w="788776"/>
                <a:gridCol w="891659"/>
              </a:tblGrid>
              <a:tr h="333375">
                <a:tc gridSpan="3">
                  <a:txBody>
                    <a:bodyPr/>
                    <a:lstStyle/>
                    <a:p>
                      <a:pPr algn="l" rtl="0" fontAlgn="ctr"/>
                      <a:r>
                        <a:rPr lang="en-US" sz="2400" b="1" i="0" u="none" strike="noStrike">
                          <a:solidFill>
                            <a:srgbClr val="3F3F3F"/>
                          </a:solidFill>
                          <a:latin typeface="Calibri"/>
                        </a:rPr>
                        <a:t>p(Sev DNR)</a:t>
                      </a:r>
                    </a:p>
                  </a:txBody>
                  <a:tcPr marL="85725" marR="9525" marT="9525"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r>
              <a:tr h="333375">
                <a:tc>
                  <a:txBody>
                    <a:bodyPr/>
                    <a:lstStyle/>
                    <a:p>
                      <a:pPr algn="l" rtl="0" fontAlgn="ctr"/>
                      <a:r>
                        <a:rPr lang="en-US" sz="2400" b="1" i="0" u="none" strike="noStrike">
                          <a:solidFill>
                            <a:srgbClr val="3F3F3F"/>
                          </a:solidFill>
                          <a:latin typeface="Calibri"/>
                        </a:rPr>
                        <a:t>Severity</a:t>
                      </a:r>
                    </a:p>
                  </a:txBody>
                  <a:tcPr marL="9525" marR="9525" marT="9525"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rtl="0" fontAlgn="ctr"/>
                      <a:r>
                        <a:rPr lang="en-US" sz="2400" b="1" i="0" u="none" strike="noStrike">
                          <a:solidFill>
                            <a:srgbClr val="3F3F3F"/>
                          </a:solidFill>
                          <a:latin typeface="Calibri"/>
                        </a:rPr>
                        <a:t>DNR</a:t>
                      </a:r>
                    </a:p>
                  </a:txBody>
                  <a:tcPr marL="9525" marR="9525" marT="9525"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rtl="0" fontAlgn="ctr"/>
                      <a:r>
                        <a:rPr lang="en-US" sz="2400" b="1" i="0" u="none" strike="noStrike">
                          <a:solidFill>
                            <a:srgbClr val="3F3F3F"/>
                          </a:solidFill>
                          <a:latin typeface="Calibri"/>
                        </a:rPr>
                        <a:t>p </a:t>
                      </a:r>
                    </a:p>
                  </a:txBody>
                  <a:tcPr marL="9525" marR="9525" marT="9525"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333375">
                <a:tc>
                  <a:txBody>
                    <a:bodyPr/>
                    <a:lstStyle/>
                    <a:p>
                      <a:pPr algn="l" rtl="0" fontAlgn="t"/>
                      <a:r>
                        <a:rPr lang="en-US" sz="2400" b="1" i="0" u="none" strike="noStrike">
                          <a:solidFill>
                            <a:srgbClr val="3F3F3F"/>
                          </a:solidFill>
                          <a:latin typeface="Calibri"/>
                        </a:rPr>
                        <a:t>Severe</a:t>
                      </a:r>
                    </a:p>
                  </a:txBody>
                  <a:tcPr marL="9525" marR="9525" marT="9525" marB="0">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rtl="0" fontAlgn="t"/>
                      <a:r>
                        <a:rPr lang="en-US" sz="2400" b="1" i="0" u="none" strike="noStrike">
                          <a:solidFill>
                            <a:srgbClr val="3F3F3F"/>
                          </a:solidFill>
                          <a:latin typeface="Calibri"/>
                        </a:rPr>
                        <a:t>Yes</a:t>
                      </a:r>
                    </a:p>
                  </a:txBody>
                  <a:tcPr marL="9525" marR="9525" marT="9525" marB="0">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rtl="0" fontAlgn="t"/>
                      <a:r>
                        <a:rPr lang="en-US" sz="2400" b="1" i="0" u="none" strike="noStrike">
                          <a:solidFill>
                            <a:srgbClr val="3F3F3F"/>
                          </a:solidFill>
                          <a:latin typeface="Calibri"/>
                        </a:rPr>
                        <a:t>0.16</a:t>
                      </a:r>
                    </a:p>
                  </a:txBody>
                  <a:tcPr marL="9525" marR="85725" marT="9525" marB="0">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333375">
                <a:tc>
                  <a:txBody>
                    <a:bodyPr/>
                    <a:lstStyle/>
                    <a:p>
                      <a:pPr algn="l" rtl="0" fontAlgn="t"/>
                      <a:r>
                        <a:rPr lang="en-US" sz="2400" b="1" i="0" u="none" strike="noStrike">
                          <a:solidFill>
                            <a:srgbClr val="3F3F3F"/>
                          </a:solidFill>
                          <a:latin typeface="Calibri"/>
                        </a:rPr>
                        <a:t>Severe</a:t>
                      </a:r>
                    </a:p>
                  </a:txBody>
                  <a:tcPr marL="9525" marR="9525" marT="9525" marB="0">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rtl="0" fontAlgn="t"/>
                      <a:r>
                        <a:rPr lang="en-US" sz="2400" b="1" i="0" u="none" strike="noStrike">
                          <a:solidFill>
                            <a:srgbClr val="3F3F3F"/>
                          </a:solidFill>
                          <a:latin typeface="Calibri"/>
                        </a:rPr>
                        <a:t>No</a:t>
                      </a:r>
                    </a:p>
                  </a:txBody>
                  <a:tcPr marL="9525" marR="9525" marT="9525" marB="0">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rtl="0" fontAlgn="t"/>
                      <a:r>
                        <a:rPr lang="en-US" sz="2400" b="1" i="0" u="none" strike="noStrike" dirty="0">
                          <a:solidFill>
                            <a:srgbClr val="3F3F3F"/>
                          </a:solidFill>
                          <a:latin typeface="Calibri"/>
                        </a:rPr>
                        <a:t>0.24</a:t>
                      </a:r>
                    </a:p>
                  </a:txBody>
                  <a:tcPr marL="9525" marR="85725" marT="9525" marB="0">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graphicFrame>
        <p:nvGraphicFramePr>
          <p:cNvPr id="40" name="Table 39"/>
          <p:cNvGraphicFramePr>
            <a:graphicFrameLocks noGrp="1"/>
          </p:cNvGraphicFramePr>
          <p:nvPr/>
        </p:nvGraphicFramePr>
        <p:xfrm>
          <a:off x="5181600" y="2743200"/>
          <a:ext cx="4648200" cy="3752850"/>
        </p:xfrm>
        <a:graphic>
          <a:graphicData uri="http://schemas.openxmlformats.org/drawingml/2006/table">
            <a:tbl>
              <a:tblPr/>
              <a:tblGrid>
                <a:gridCol w="933789"/>
                <a:gridCol w="2178843"/>
                <a:gridCol w="767784"/>
                <a:gridCol w="767784"/>
              </a:tblGrid>
              <a:tr h="266700">
                <a:tc gridSpan="4">
                  <a:txBody>
                    <a:bodyPr/>
                    <a:lstStyle/>
                    <a:p>
                      <a:pPr algn="ctr" fontAlgn="b"/>
                      <a:r>
                        <a:rPr lang="en-US" sz="2400" b="1" i="0" u="none" strike="noStrike" dirty="0">
                          <a:solidFill>
                            <a:srgbClr val="3F3F3F"/>
                          </a:solidFill>
                          <a:latin typeface="Calibri"/>
                        </a:rPr>
                        <a:t>p(</a:t>
                      </a:r>
                      <a:r>
                        <a:rPr lang="en-US" sz="2400" b="1" i="0" u="none" strike="noStrike" dirty="0" err="1">
                          <a:solidFill>
                            <a:srgbClr val="3F3F3F"/>
                          </a:solidFill>
                          <a:latin typeface="Calibri"/>
                        </a:rPr>
                        <a:t>Tx|DNR</a:t>
                      </a:r>
                      <a:r>
                        <a:rPr lang="en-US" sz="2400" b="1" i="0" u="none" strike="noStrike" dirty="0">
                          <a:solidFill>
                            <a:srgbClr val="3F3F3F"/>
                          </a:solidFill>
                          <a:latin typeface="Calibri"/>
                        </a:rPr>
                        <a:t>, Severity)</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66700">
                <a:tc>
                  <a:txBody>
                    <a:bodyPr/>
                    <a:lstStyle/>
                    <a:p>
                      <a:pPr algn="l" fontAlgn="b"/>
                      <a:r>
                        <a:rPr lang="en-US" sz="2400" b="1" i="0" u="none" strike="noStrike">
                          <a:solidFill>
                            <a:srgbClr val="3F3F3F"/>
                          </a:solidFill>
                          <a:latin typeface="Calibri"/>
                        </a:rPr>
                        <a:t>DNR</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2400" b="1" i="0" u="none" strike="noStrike">
                          <a:solidFill>
                            <a:srgbClr val="3F3F3F"/>
                          </a:solidFill>
                          <a:latin typeface="Calibri"/>
                        </a:rPr>
                        <a:t>Severity</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2400" b="1" i="0" u="none" strike="noStrike">
                          <a:solidFill>
                            <a:srgbClr val="3F3F3F"/>
                          </a:solidFill>
                          <a:latin typeface="Calibri"/>
                        </a:rPr>
                        <a:t>Tx</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2400" b="1" i="0" u="none" strike="noStrike" dirty="0">
                          <a:solidFill>
                            <a:srgbClr val="3F3F3F"/>
                          </a:solidFill>
                          <a:latin typeface="Calibri"/>
                        </a:rPr>
                        <a:t>p</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66700">
                <a:tc>
                  <a:txBody>
                    <a:bodyPr/>
                    <a:lstStyle/>
                    <a:p>
                      <a:pPr algn="l" fontAlgn="b"/>
                      <a:r>
                        <a:rPr lang="en-US" sz="2400" b="1" i="0" u="none" strike="noStrike">
                          <a:solidFill>
                            <a:srgbClr val="3F3F3F"/>
                          </a:solidFill>
                          <a:latin typeface="Calibri"/>
                        </a:rPr>
                        <a:t>Yes</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2400" b="1" i="0" u="none" strike="noStrike">
                          <a:solidFill>
                            <a:srgbClr val="3F3F3F"/>
                          </a:solidFill>
                          <a:latin typeface="Calibri"/>
                        </a:rPr>
                        <a:t>Severe</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2400" b="1" i="0" u="none" strike="noStrike">
                          <a:solidFill>
                            <a:srgbClr val="3F3F3F"/>
                          </a:solidFill>
                          <a:latin typeface="Calibri"/>
                        </a:rPr>
                        <a:t>Yes</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2400" b="1" i="0" u="none" strike="noStrike">
                          <a:solidFill>
                            <a:srgbClr val="3F3F3F"/>
                          </a:solidFill>
                          <a:latin typeface="Calibri"/>
                        </a:rPr>
                        <a:t>0.1</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66700">
                <a:tc>
                  <a:txBody>
                    <a:bodyPr/>
                    <a:lstStyle/>
                    <a:p>
                      <a:pPr algn="l" fontAlgn="b"/>
                      <a:r>
                        <a:rPr lang="en-US" sz="2400" b="1" i="0" u="none" strike="noStrike">
                          <a:solidFill>
                            <a:srgbClr val="3F3F3F"/>
                          </a:solidFill>
                          <a:latin typeface="Calibri"/>
                        </a:rPr>
                        <a:t>Yes</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2400" b="1" i="0" u="none" strike="noStrike">
                          <a:solidFill>
                            <a:srgbClr val="3F3F3F"/>
                          </a:solidFill>
                          <a:latin typeface="Calibri"/>
                        </a:rPr>
                        <a:t>Severe</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2400" b="1" i="0" u="none" strike="noStrike">
                          <a:solidFill>
                            <a:srgbClr val="3F3F3F"/>
                          </a:solidFill>
                          <a:latin typeface="Calibri"/>
                        </a:rPr>
                        <a:t>No</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2400" b="1" i="0" u="none" strike="noStrike">
                          <a:solidFill>
                            <a:srgbClr val="3F3F3F"/>
                          </a:solidFill>
                          <a:latin typeface="Calibri"/>
                        </a:rPr>
                        <a:t>0.2</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66700">
                <a:tc>
                  <a:txBody>
                    <a:bodyPr/>
                    <a:lstStyle/>
                    <a:p>
                      <a:pPr algn="l" fontAlgn="b"/>
                      <a:r>
                        <a:rPr lang="en-US" sz="2400" b="1" i="0" u="none" strike="noStrike">
                          <a:solidFill>
                            <a:srgbClr val="3F3F3F"/>
                          </a:solidFill>
                          <a:latin typeface="Calibri"/>
                        </a:rPr>
                        <a:t>Yes</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2400" b="1" i="0" u="none" strike="noStrike">
                          <a:solidFill>
                            <a:srgbClr val="3F3F3F"/>
                          </a:solidFill>
                          <a:latin typeface="Calibri"/>
                        </a:rPr>
                        <a:t>Not Severe</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2400" b="1" i="0" u="none" strike="noStrike">
                          <a:solidFill>
                            <a:srgbClr val="3F3F3F"/>
                          </a:solidFill>
                          <a:latin typeface="Calibri"/>
                        </a:rPr>
                        <a:t>Yes</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2400" b="1" i="0" u="none" strike="noStrike">
                          <a:solidFill>
                            <a:srgbClr val="3F3F3F"/>
                          </a:solidFill>
                          <a:latin typeface="Calibri"/>
                        </a:rPr>
                        <a:t>0.0</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66700">
                <a:tc>
                  <a:txBody>
                    <a:bodyPr/>
                    <a:lstStyle/>
                    <a:p>
                      <a:pPr algn="l" fontAlgn="b"/>
                      <a:r>
                        <a:rPr lang="en-US" sz="2400" b="1" i="0" u="none" strike="noStrike">
                          <a:solidFill>
                            <a:srgbClr val="3F3F3F"/>
                          </a:solidFill>
                          <a:latin typeface="Calibri"/>
                        </a:rPr>
                        <a:t>Yes</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2400" b="1" i="0" u="none" strike="noStrike">
                          <a:solidFill>
                            <a:srgbClr val="3F3F3F"/>
                          </a:solidFill>
                          <a:latin typeface="Calibri"/>
                        </a:rPr>
                        <a:t>Not Severe</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2400" b="1" i="0" u="none" strike="noStrike">
                          <a:solidFill>
                            <a:srgbClr val="3F3F3F"/>
                          </a:solidFill>
                          <a:latin typeface="Calibri"/>
                        </a:rPr>
                        <a:t>No</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2400" b="1" i="0" u="none" strike="noStrike">
                          <a:solidFill>
                            <a:srgbClr val="3F3F3F"/>
                          </a:solidFill>
                          <a:latin typeface="Calibri"/>
                        </a:rPr>
                        <a:t>0.0</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66700">
                <a:tc>
                  <a:txBody>
                    <a:bodyPr/>
                    <a:lstStyle/>
                    <a:p>
                      <a:pPr algn="l" fontAlgn="b"/>
                      <a:r>
                        <a:rPr lang="en-US" sz="2400" b="1" i="0" u="none" strike="noStrike">
                          <a:solidFill>
                            <a:srgbClr val="3F3F3F"/>
                          </a:solidFill>
                          <a:latin typeface="Calibri"/>
                        </a:rPr>
                        <a:t>No</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2400" b="1" i="0" u="none" strike="noStrike">
                          <a:solidFill>
                            <a:srgbClr val="3F3F3F"/>
                          </a:solidFill>
                          <a:latin typeface="Calibri"/>
                        </a:rPr>
                        <a:t>Severe</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2400" b="1" i="0" u="none" strike="noStrike">
                          <a:solidFill>
                            <a:srgbClr val="3F3F3F"/>
                          </a:solidFill>
                          <a:latin typeface="Calibri"/>
                        </a:rPr>
                        <a:t>Yes</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2400" b="1" i="0" u="none" strike="noStrike">
                          <a:solidFill>
                            <a:srgbClr val="3F3F3F"/>
                          </a:solidFill>
                          <a:latin typeface="Calibri"/>
                        </a:rPr>
                        <a:t>0.3</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66700">
                <a:tc>
                  <a:txBody>
                    <a:bodyPr/>
                    <a:lstStyle/>
                    <a:p>
                      <a:pPr algn="l" fontAlgn="b"/>
                      <a:r>
                        <a:rPr lang="en-US" sz="2400" b="1" i="0" u="none" strike="noStrike">
                          <a:solidFill>
                            <a:srgbClr val="3F3F3F"/>
                          </a:solidFill>
                          <a:latin typeface="Calibri"/>
                        </a:rPr>
                        <a:t>No</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2400" b="1" i="0" u="none" strike="noStrike">
                          <a:solidFill>
                            <a:srgbClr val="3F3F3F"/>
                          </a:solidFill>
                          <a:latin typeface="Calibri"/>
                        </a:rPr>
                        <a:t>Severe</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2400" b="1" i="0" u="none" strike="noStrike">
                          <a:solidFill>
                            <a:srgbClr val="3F3F3F"/>
                          </a:solidFill>
                          <a:latin typeface="Calibri"/>
                        </a:rPr>
                        <a:t>No</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2400" b="1" i="0" u="none" strike="noStrike">
                          <a:solidFill>
                            <a:srgbClr val="3F3F3F"/>
                          </a:solidFill>
                          <a:latin typeface="Calibri"/>
                        </a:rPr>
                        <a:t>0.1</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66700">
                <a:tc>
                  <a:txBody>
                    <a:bodyPr/>
                    <a:lstStyle/>
                    <a:p>
                      <a:pPr algn="l" fontAlgn="b"/>
                      <a:r>
                        <a:rPr lang="en-US" sz="2400" b="1" i="0" u="none" strike="noStrike">
                          <a:solidFill>
                            <a:srgbClr val="3F3F3F"/>
                          </a:solidFill>
                          <a:latin typeface="Calibri"/>
                        </a:rPr>
                        <a:t>No</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2400" b="1" i="0" u="none" strike="noStrike">
                          <a:solidFill>
                            <a:srgbClr val="3F3F3F"/>
                          </a:solidFill>
                          <a:latin typeface="Calibri"/>
                        </a:rPr>
                        <a:t>Not Severe</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2400" b="1" i="0" u="none" strike="noStrike">
                          <a:solidFill>
                            <a:srgbClr val="3F3F3F"/>
                          </a:solidFill>
                          <a:latin typeface="Calibri"/>
                        </a:rPr>
                        <a:t>Yes</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2400" b="1" i="0" u="none" strike="noStrike">
                          <a:solidFill>
                            <a:srgbClr val="3F3F3F"/>
                          </a:solidFill>
                          <a:latin typeface="Calibri"/>
                        </a:rPr>
                        <a:t>0.0</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66700">
                <a:tc>
                  <a:txBody>
                    <a:bodyPr/>
                    <a:lstStyle/>
                    <a:p>
                      <a:pPr algn="l" fontAlgn="b"/>
                      <a:r>
                        <a:rPr lang="en-US" sz="2400" b="1" i="0" u="none" strike="noStrike">
                          <a:solidFill>
                            <a:srgbClr val="3F3F3F"/>
                          </a:solidFill>
                          <a:latin typeface="Calibri"/>
                        </a:rPr>
                        <a:t>No</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2400" b="1" i="0" u="none" strike="noStrike">
                          <a:solidFill>
                            <a:srgbClr val="3F3F3F"/>
                          </a:solidFill>
                          <a:latin typeface="Calibri"/>
                        </a:rPr>
                        <a:t>Not Severe</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2400" b="1" i="0" u="none" strike="noStrike" dirty="0">
                          <a:solidFill>
                            <a:srgbClr val="3F3F3F"/>
                          </a:solidFill>
                          <a:latin typeface="Calibri"/>
                        </a:rPr>
                        <a:t>No</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2400" b="1" i="0" u="none" strike="noStrike" dirty="0">
                          <a:solidFill>
                            <a:srgbClr val="3F3F3F"/>
                          </a:solidFill>
                          <a:latin typeface="Calibri"/>
                        </a:rPr>
                        <a:t>0.3</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2093062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p:cNvSpPr>
            <a:spLocks noGrp="1"/>
          </p:cNvSpPr>
          <p:nvPr>
            <p:ph type="title"/>
          </p:nvPr>
        </p:nvSpPr>
        <p:spPr/>
        <p:txBody>
          <a:bodyPr/>
          <a:lstStyle/>
          <a:p>
            <a:r>
              <a:rPr lang="en-US" b="1" dirty="0" smtClean="0">
                <a:solidFill>
                  <a:schemeClr val="tx1"/>
                </a:solidFill>
              </a:rPr>
              <a:t>Join Again</a:t>
            </a:r>
          </a:p>
        </p:txBody>
      </p:sp>
      <p:sp>
        <p:nvSpPr>
          <p:cNvPr id="24578"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79" name="Rectangle 2"/>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0" name="Rectangle 3"/>
          <p:cNvSpPr>
            <a:spLocks noChangeArrowheads="1"/>
          </p:cNvSpPr>
          <p:nvPr/>
        </p:nvSpPr>
        <p:spPr bwMode="auto">
          <a:xfrm>
            <a:off x="1524001" y="948809"/>
            <a:ext cx="184731" cy="369332"/>
          </a:xfrm>
          <a:prstGeom prst="rect">
            <a:avLst/>
          </a:prstGeom>
          <a:noFill/>
          <a:ln w="9525">
            <a:noFill/>
            <a:miter lim="800000"/>
            <a:headEnd/>
            <a:tailEnd/>
          </a:ln>
        </p:spPr>
        <p:txBody>
          <a:bodyPr wrap="none" anchor="ctr">
            <a:spAutoFit/>
          </a:bodyPr>
          <a:lstStyle/>
          <a:p>
            <a:endParaRPr lang="en-US"/>
          </a:p>
        </p:txBody>
      </p:sp>
      <p:sp>
        <p:nvSpPr>
          <p:cNvPr id="24582" name="Rectangle 4"/>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3" name="Rectangle 5"/>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85" name="Rectangle 7"/>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6" name="Rectangle 8"/>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9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92"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7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0"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1" name="Rectangle 3"/>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58373"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4" name="Rectangle 6"/>
          <p:cNvSpPr>
            <a:spLocks noChangeArrowheads="1"/>
          </p:cNvSpPr>
          <p:nvPr/>
        </p:nvSpPr>
        <p:spPr bwMode="auto">
          <a:xfrm>
            <a:off x="1524001" y="13298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634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5538"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8"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4"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5" name="Rectangle 3"/>
          <p:cNvSpPr>
            <a:spLocks noChangeArrowheads="1"/>
          </p:cNvSpPr>
          <p:nvPr/>
        </p:nvSpPr>
        <p:spPr bwMode="auto">
          <a:xfrm>
            <a:off x="1524001" y="10916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76803" name="Rectangle 3"/>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76805" name="Rectangle 5"/>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7" name="Rectangle 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9" name="Rectangle 9"/>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46"/>
          <p:cNvGrpSpPr/>
          <p:nvPr/>
        </p:nvGrpSpPr>
        <p:grpSpPr>
          <a:xfrm>
            <a:off x="9220200" y="228600"/>
            <a:ext cx="1101830" cy="1995272"/>
            <a:chOff x="7696200" y="228600"/>
            <a:chExt cx="1101830" cy="1995272"/>
          </a:xfrm>
        </p:grpSpPr>
        <p:sp>
          <p:nvSpPr>
            <p:cNvPr id="32" name="Rounded Rectangle 31"/>
            <p:cNvSpPr/>
            <p:nvPr/>
          </p:nvSpPr>
          <p:spPr>
            <a:xfrm>
              <a:off x="7696200" y="1773327"/>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O</a:t>
              </a:r>
              <a:endParaRPr lang="en-US" sz="3200" b="1" dirty="0"/>
            </a:p>
          </p:txBody>
        </p:sp>
        <p:grpSp>
          <p:nvGrpSpPr>
            <p:cNvPr id="3" name="Group 64"/>
            <p:cNvGrpSpPr/>
            <p:nvPr/>
          </p:nvGrpSpPr>
          <p:grpSpPr>
            <a:xfrm>
              <a:off x="7696200" y="228600"/>
              <a:ext cx="492230" cy="1544727"/>
              <a:chOff x="7696200" y="228600"/>
              <a:chExt cx="492230" cy="1544727"/>
            </a:xfrm>
          </p:grpSpPr>
          <p:sp>
            <p:nvSpPr>
              <p:cNvPr id="35" name="Rounded Rectangle 34"/>
              <p:cNvSpPr/>
              <p:nvPr/>
            </p:nvSpPr>
            <p:spPr>
              <a:xfrm>
                <a:off x="7696200" y="228600"/>
                <a:ext cx="481412"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a:t>
                </a:r>
                <a:endParaRPr lang="en-US" sz="3600" b="1" dirty="0"/>
              </a:p>
            </p:txBody>
          </p:sp>
          <p:sp>
            <p:nvSpPr>
              <p:cNvPr id="37" name="Rounded Rectangle 36"/>
              <p:cNvSpPr/>
              <p:nvPr/>
            </p:nvSpPr>
            <p:spPr>
              <a:xfrm>
                <a:off x="7696200" y="1000963"/>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a:t>
                </a:r>
                <a:endParaRPr lang="en-US" sz="3200" b="1" dirty="0"/>
              </a:p>
            </p:txBody>
          </p:sp>
          <p:cxnSp>
            <p:nvCxnSpPr>
              <p:cNvPr id="38" name="Straight Arrow Connector 37"/>
              <p:cNvCxnSpPr>
                <a:stCxn id="35" idx="2"/>
                <a:endCxn id="37" idx="0"/>
              </p:cNvCxnSpPr>
              <p:nvPr/>
            </p:nvCxnSpPr>
            <p:spPr>
              <a:xfrm>
                <a:off x="7936906" y="679145"/>
                <a:ext cx="5409" cy="321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7" idx="2"/>
                <a:endCxn id="32" idx="0"/>
              </p:cNvCxnSpPr>
              <p:nvPr/>
            </p:nvCxnSpPr>
            <p:spPr>
              <a:xfrm>
                <a:off x="7942315" y="1451509"/>
                <a:ext cx="0" cy="321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34" name="Rounded Rectangle 33"/>
            <p:cNvSpPr/>
            <p:nvPr/>
          </p:nvSpPr>
          <p:spPr>
            <a:xfrm>
              <a:off x="8305800" y="228600"/>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R</a:t>
              </a:r>
              <a:endParaRPr lang="en-US" sz="3200" b="1" dirty="0"/>
            </a:p>
          </p:txBody>
        </p:sp>
        <p:cxnSp>
          <p:nvCxnSpPr>
            <p:cNvPr id="41" name="Elbow Connector 40"/>
            <p:cNvCxnSpPr>
              <a:stCxn id="35" idx="1"/>
              <a:endCxn id="32" idx="1"/>
            </p:cNvCxnSpPr>
            <p:nvPr/>
          </p:nvCxnSpPr>
          <p:spPr>
            <a:xfrm rot="10800000" flipV="1">
              <a:off x="7696200" y="453872"/>
              <a:ext cx="12700" cy="1544727"/>
            </a:xfrm>
            <a:prstGeom prst="bentConnector3">
              <a:avLst>
                <a:gd name="adj1" fmla="val 180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34" idx="2"/>
              <a:endCxn id="37" idx="3"/>
            </p:cNvCxnSpPr>
            <p:nvPr/>
          </p:nvCxnSpPr>
          <p:spPr>
            <a:xfrm rot="5400000">
              <a:off x="8096628" y="770948"/>
              <a:ext cx="547091" cy="363485"/>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40" name="Rectangle 39"/>
          <p:cNvSpPr/>
          <p:nvPr/>
        </p:nvSpPr>
        <p:spPr>
          <a:xfrm>
            <a:off x="2286000" y="2667000"/>
            <a:ext cx="7620000" cy="3416320"/>
          </a:xfrm>
          <a:prstGeom prst="rect">
            <a:avLst/>
          </a:prstGeom>
        </p:spPr>
        <p:txBody>
          <a:bodyPr wrap="square">
            <a:spAutoFit/>
          </a:bodyPr>
          <a:lstStyle/>
          <a:p>
            <a:r>
              <a:rPr lang="en-US" sz="2400" dirty="0">
                <a:latin typeface="Calibri" pitchFamily="34" charset="0"/>
              </a:rPr>
              <a:t>SELECT </a:t>
            </a:r>
          </a:p>
          <a:p>
            <a:r>
              <a:rPr lang="en-US" sz="2400" dirty="0">
                <a:latin typeface="Calibri" pitchFamily="34" charset="0"/>
              </a:rPr>
              <a:t>[p(</a:t>
            </a:r>
            <a:r>
              <a:rPr lang="en-US" sz="2400" dirty="0" err="1">
                <a:latin typeface="Calibri" pitchFamily="34" charset="0"/>
              </a:rPr>
              <a:t>Tx|DNR</a:t>
            </a:r>
            <a:r>
              <a:rPr lang="en-US" sz="2400" dirty="0">
                <a:latin typeface="Calibri" pitchFamily="34" charset="0"/>
              </a:rPr>
              <a:t> </a:t>
            </a:r>
            <a:r>
              <a:rPr lang="en-US" sz="2400" dirty="0" err="1">
                <a:latin typeface="Calibri" pitchFamily="34" charset="0"/>
              </a:rPr>
              <a:t>Sev</a:t>
            </a:r>
            <a:r>
              <a:rPr lang="en-US" sz="2400" dirty="0">
                <a:latin typeface="Calibri" pitchFamily="34" charset="0"/>
              </a:rPr>
              <a:t>)].</a:t>
            </a:r>
            <a:r>
              <a:rPr lang="en-US" sz="2400" dirty="0" err="1">
                <a:latin typeface="Calibri" pitchFamily="34" charset="0"/>
              </a:rPr>
              <a:t>Tx</a:t>
            </a:r>
            <a:r>
              <a:rPr lang="en-US" sz="2400" dirty="0">
                <a:latin typeface="Calibri" pitchFamily="34" charset="0"/>
              </a:rPr>
              <a:t>, </a:t>
            </a:r>
          </a:p>
          <a:p>
            <a:r>
              <a:rPr lang="en-US" sz="2400" dirty="0">
                <a:latin typeface="Calibri" pitchFamily="34" charset="0"/>
              </a:rPr>
              <a:t>[p(</a:t>
            </a:r>
            <a:r>
              <a:rPr lang="en-US" sz="2400" dirty="0" err="1">
                <a:latin typeface="Calibri" pitchFamily="34" charset="0"/>
              </a:rPr>
              <a:t>Tx|DNR</a:t>
            </a:r>
            <a:r>
              <a:rPr lang="en-US" sz="2400" dirty="0">
                <a:latin typeface="Calibri" pitchFamily="34" charset="0"/>
              </a:rPr>
              <a:t> </a:t>
            </a:r>
            <a:r>
              <a:rPr lang="en-US" sz="2400" dirty="0" err="1">
                <a:latin typeface="Calibri" pitchFamily="34" charset="0"/>
              </a:rPr>
              <a:t>Sev</a:t>
            </a:r>
            <a:r>
              <a:rPr lang="en-US" sz="2400" dirty="0">
                <a:latin typeface="Calibri" pitchFamily="34" charset="0"/>
              </a:rPr>
              <a:t>)].Severity, </a:t>
            </a:r>
          </a:p>
          <a:p>
            <a:r>
              <a:rPr lang="en-US" sz="2400" dirty="0">
                <a:latin typeface="Calibri" pitchFamily="34" charset="0"/>
              </a:rPr>
              <a:t>[p(</a:t>
            </a:r>
            <a:r>
              <a:rPr lang="en-US" sz="2400" dirty="0" err="1">
                <a:latin typeface="Calibri" pitchFamily="34" charset="0"/>
              </a:rPr>
              <a:t>Tx|DNR</a:t>
            </a:r>
            <a:r>
              <a:rPr lang="en-US" sz="2400" dirty="0">
                <a:latin typeface="Calibri" pitchFamily="34" charset="0"/>
              </a:rPr>
              <a:t> </a:t>
            </a:r>
            <a:r>
              <a:rPr lang="en-US" sz="2400" dirty="0" err="1">
                <a:latin typeface="Calibri" pitchFamily="34" charset="0"/>
              </a:rPr>
              <a:t>Sev</a:t>
            </a:r>
            <a:r>
              <a:rPr lang="en-US" sz="2400" dirty="0">
                <a:latin typeface="Calibri" pitchFamily="34" charset="0"/>
              </a:rPr>
              <a:t>)].DNR, </a:t>
            </a:r>
          </a:p>
          <a:p>
            <a:r>
              <a:rPr lang="en-US" sz="2400" dirty="0">
                <a:latin typeface="Calibri" pitchFamily="34" charset="0"/>
              </a:rPr>
              <a:t>+[p(</a:t>
            </a:r>
            <a:r>
              <a:rPr lang="en-US" sz="2400" dirty="0" err="1">
                <a:latin typeface="Calibri" pitchFamily="34" charset="0"/>
              </a:rPr>
              <a:t>Tx|DNR</a:t>
            </a:r>
            <a:r>
              <a:rPr lang="en-US" sz="2400" dirty="0">
                <a:latin typeface="Calibri" pitchFamily="34" charset="0"/>
              </a:rPr>
              <a:t> </a:t>
            </a:r>
            <a:r>
              <a:rPr lang="en-US" sz="2400" dirty="0" err="1">
                <a:latin typeface="Calibri" pitchFamily="34" charset="0"/>
              </a:rPr>
              <a:t>Sev</a:t>
            </a:r>
            <a:r>
              <a:rPr lang="en-US" sz="2400" dirty="0">
                <a:latin typeface="Calibri" pitchFamily="34" charset="0"/>
              </a:rPr>
              <a:t>)]![p]*[p(</a:t>
            </a:r>
            <a:r>
              <a:rPr lang="en-US" sz="2400" dirty="0" err="1">
                <a:latin typeface="Calibri" pitchFamily="34" charset="0"/>
              </a:rPr>
              <a:t>Sev</a:t>
            </a:r>
            <a:r>
              <a:rPr lang="en-US" sz="2400" dirty="0">
                <a:latin typeface="Calibri" pitchFamily="34" charset="0"/>
              </a:rPr>
              <a:t> DNR)]![p] AS p</a:t>
            </a:r>
          </a:p>
          <a:p>
            <a:r>
              <a:rPr lang="en-US" sz="2400" dirty="0">
                <a:latin typeface="Calibri" pitchFamily="34" charset="0"/>
              </a:rPr>
              <a:t>FROM [p(</a:t>
            </a:r>
            <a:r>
              <a:rPr lang="en-US" sz="2400" dirty="0" err="1">
                <a:latin typeface="Calibri" pitchFamily="34" charset="0"/>
              </a:rPr>
              <a:t>Sev</a:t>
            </a:r>
            <a:r>
              <a:rPr lang="en-US" sz="2400" dirty="0">
                <a:latin typeface="Calibri" pitchFamily="34" charset="0"/>
              </a:rPr>
              <a:t> DNR)]  INNER JOIN [p(</a:t>
            </a:r>
            <a:r>
              <a:rPr lang="en-US" sz="2400" dirty="0" err="1">
                <a:latin typeface="Calibri" pitchFamily="34" charset="0"/>
              </a:rPr>
              <a:t>Tx|DNR</a:t>
            </a:r>
            <a:r>
              <a:rPr lang="en-US" sz="2400" dirty="0">
                <a:latin typeface="Calibri" pitchFamily="34" charset="0"/>
              </a:rPr>
              <a:t> </a:t>
            </a:r>
            <a:r>
              <a:rPr lang="en-US" sz="2400" dirty="0" err="1">
                <a:latin typeface="Calibri" pitchFamily="34" charset="0"/>
              </a:rPr>
              <a:t>Sev</a:t>
            </a:r>
            <a:r>
              <a:rPr lang="en-US" sz="2400" dirty="0">
                <a:latin typeface="Calibri" pitchFamily="34" charset="0"/>
              </a:rPr>
              <a:t>)] </a:t>
            </a:r>
          </a:p>
          <a:p>
            <a:r>
              <a:rPr lang="en-US" sz="2400" dirty="0">
                <a:latin typeface="Calibri" pitchFamily="34" charset="0"/>
              </a:rPr>
              <a:t>	ON	([p(</a:t>
            </a:r>
            <a:r>
              <a:rPr lang="en-US" sz="2400" dirty="0" err="1">
                <a:latin typeface="Calibri" pitchFamily="34" charset="0"/>
              </a:rPr>
              <a:t>Sev</a:t>
            </a:r>
            <a:r>
              <a:rPr lang="en-US" sz="2400" dirty="0">
                <a:latin typeface="Calibri" pitchFamily="34" charset="0"/>
              </a:rPr>
              <a:t> DNR)].Severity = 	[p(</a:t>
            </a:r>
            <a:r>
              <a:rPr lang="en-US" sz="2400" dirty="0" err="1">
                <a:latin typeface="Calibri" pitchFamily="34" charset="0"/>
              </a:rPr>
              <a:t>Tx|DNR</a:t>
            </a:r>
            <a:r>
              <a:rPr lang="en-US" sz="2400" dirty="0">
                <a:latin typeface="Calibri" pitchFamily="34" charset="0"/>
              </a:rPr>
              <a:t> </a:t>
            </a:r>
            <a:r>
              <a:rPr lang="en-US" sz="2400" dirty="0" err="1">
                <a:latin typeface="Calibri" pitchFamily="34" charset="0"/>
              </a:rPr>
              <a:t>Sev</a:t>
            </a:r>
            <a:r>
              <a:rPr lang="en-US" sz="2400" dirty="0">
                <a:latin typeface="Calibri" pitchFamily="34" charset="0"/>
              </a:rPr>
              <a:t>)].Severity) 		AND 	([p(</a:t>
            </a:r>
            <a:r>
              <a:rPr lang="en-US" sz="2400" dirty="0" err="1">
                <a:latin typeface="Calibri" pitchFamily="34" charset="0"/>
              </a:rPr>
              <a:t>Sev</a:t>
            </a:r>
            <a:r>
              <a:rPr lang="en-US" sz="2400" dirty="0">
                <a:latin typeface="Calibri" pitchFamily="34" charset="0"/>
              </a:rPr>
              <a:t> DNR)].DNR = [p(</a:t>
            </a:r>
            <a:r>
              <a:rPr lang="en-US" sz="2400" dirty="0" err="1">
                <a:latin typeface="Calibri" pitchFamily="34" charset="0"/>
              </a:rPr>
              <a:t>Tx|DNR</a:t>
            </a:r>
            <a:r>
              <a:rPr lang="en-US" sz="2400" dirty="0">
                <a:latin typeface="Calibri" pitchFamily="34" charset="0"/>
              </a:rPr>
              <a:t>  </a:t>
            </a:r>
            <a:r>
              <a:rPr lang="en-US" sz="2400" dirty="0" err="1">
                <a:latin typeface="Calibri" pitchFamily="34" charset="0"/>
              </a:rPr>
              <a:t>Sev</a:t>
            </a:r>
            <a:r>
              <a:rPr lang="en-US" sz="2400" dirty="0">
                <a:latin typeface="Calibri" pitchFamily="34" charset="0"/>
              </a:rPr>
              <a:t>)].DNR);</a:t>
            </a:r>
            <a:endParaRPr lang="en-US" sz="2400" dirty="0">
              <a:latin typeface="Calibri" pitchFamily="34" charset="0"/>
            </a:endParaRPr>
          </a:p>
        </p:txBody>
      </p:sp>
    </p:spTree>
    <p:extLst>
      <p:ext uri="{BB962C8B-B14F-4D97-AF65-F5344CB8AC3E}">
        <p14:creationId xmlns:p14="http://schemas.microsoft.com/office/powerpoint/2010/main" val="17314402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p:cNvSpPr>
            <a:spLocks noGrp="1"/>
          </p:cNvSpPr>
          <p:nvPr>
            <p:ph type="title"/>
          </p:nvPr>
        </p:nvSpPr>
        <p:spPr/>
        <p:txBody>
          <a:bodyPr/>
          <a:lstStyle/>
          <a:p>
            <a:r>
              <a:rPr lang="en-US" b="1" dirty="0" smtClean="0">
                <a:solidFill>
                  <a:schemeClr val="tx1"/>
                </a:solidFill>
              </a:rPr>
              <a:t>Join Again with Treatment</a:t>
            </a:r>
          </a:p>
        </p:txBody>
      </p:sp>
      <p:sp>
        <p:nvSpPr>
          <p:cNvPr id="24578"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79" name="Rectangle 2"/>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0" name="Rectangle 3"/>
          <p:cNvSpPr>
            <a:spLocks noChangeArrowheads="1"/>
          </p:cNvSpPr>
          <p:nvPr/>
        </p:nvSpPr>
        <p:spPr bwMode="auto">
          <a:xfrm>
            <a:off x="1524001" y="948809"/>
            <a:ext cx="184731" cy="369332"/>
          </a:xfrm>
          <a:prstGeom prst="rect">
            <a:avLst/>
          </a:prstGeom>
          <a:noFill/>
          <a:ln w="9525">
            <a:noFill/>
            <a:miter lim="800000"/>
            <a:headEnd/>
            <a:tailEnd/>
          </a:ln>
        </p:spPr>
        <p:txBody>
          <a:bodyPr wrap="none" anchor="ctr">
            <a:spAutoFit/>
          </a:bodyPr>
          <a:lstStyle/>
          <a:p>
            <a:endParaRPr lang="en-US"/>
          </a:p>
        </p:txBody>
      </p:sp>
      <p:sp>
        <p:nvSpPr>
          <p:cNvPr id="24582" name="Rectangle 4"/>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3" name="Rectangle 5"/>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85" name="Rectangle 7"/>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6" name="Rectangle 8"/>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9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92"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7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0"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1" name="Rectangle 3"/>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58373"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4" name="Rectangle 6"/>
          <p:cNvSpPr>
            <a:spLocks noChangeArrowheads="1"/>
          </p:cNvSpPr>
          <p:nvPr/>
        </p:nvSpPr>
        <p:spPr bwMode="auto">
          <a:xfrm>
            <a:off x="1524001" y="13298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634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5538"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8"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4"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5" name="Rectangle 3"/>
          <p:cNvSpPr>
            <a:spLocks noChangeArrowheads="1"/>
          </p:cNvSpPr>
          <p:nvPr/>
        </p:nvSpPr>
        <p:spPr bwMode="auto">
          <a:xfrm>
            <a:off x="1524001" y="10916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76803" name="Rectangle 3"/>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76805" name="Rectangle 5"/>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7" name="Rectangle 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9" name="Rectangle 9"/>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46"/>
          <p:cNvGrpSpPr/>
          <p:nvPr/>
        </p:nvGrpSpPr>
        <p:grpSpPr>
          <a:xfrm>
            <a:off x="9220200" y="228600"/>
            <a:ext cx="1101830" cy="1995272"/>
            <a:chOff x="7696200" y="228600"/>
            <a:chExt cx="1101830" cy="1995272"/>
          </a:xfrm>
        </p:grpSpPr>
        <p:sp>
          <p:nvSpPr>
            <p:cNvPr id="32" name="Rounded Rectangle 31"/>
            <p:cNvSpPr/>
            <p:nvPr/>
          </p:nvSpPr>
          <p:spPr>
            <a:xfrm>
              <a:off x="7696200" y="1773327"/>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O</a:t>
              </a:r>
              <a:endParaRPr lang="en-US" sz="3200" b="1" dirty="0"/>
            </a:p>
          </p:txBody>
        </p:sp>
        <p:grpSp>
          <p:nvGrpSpPr>
            <p:cNvPr id="3" name="Group 64"/>
            <p:cNvGrpSpPr/>
            <p:nvPr/>
          </p:nvGrpSpPr>
          <p:grpSpPr>
            <a:xfrm>
              <a:off x="7696200" y="228600"/>
              <a:ext cx="492230" cy="1544727"/>
              <a:chOff x="7696200" y="228600"/>
              <a:chExt cx="492230" cy="1544727"/>
            </a:xfrm>
          </p:grpSpPr>
          <p:sp>
            <p:nvSpPr>
              <p:cNvPr id="35" name="Rounded Rectangle 34"/>
              <p:cNvSpPr/>
              <p:nvPr/>
            </p:nvSpPr>
            <p:spPr>
              <a:xfrm>
                <a:off x="7696200" y="228600"/>
                <a:ext cx="481412"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a:t>
                </a:r>
                <a:endParaRPr lang="en-US" sz="3600" b="1" dirty="0"/>
              </a:p>
            </p:txBody>
          </p:sp>
          <p:sp>
            <p:nvSpPr>
              <p:cNvPr id="37" name="Rounded Rectangle 36"/>
              <p:cNvSpPr/>
              <p:nvPr/>
            </p:nvSpPr>
            <p:spPr>
              <a:xfrm>
                <a:off x="7696200" y="1000963"/>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a:t>
                </a:r>
                <a:endParaRPr lang="en-US" sz="3200" b="1" dirty="0"/>
              </a:p>
            </p:txBody>
          </p:sp>
          <p:cxnSp>
            <p:nvCxnSpPr>
              <p:cNvPr id="38" name="Straight Arrow Connector 37"/>
              <p:cNvCxnSpPr>
                <a:stCxn id="35" idx="2"/>
                <a:endCxn id="37" idx="0"/>
              </p:cNvCxnSpPr>
              <p:nvPr/>
            </p:nvCxnSpPr>
            <p:spPr>
              <a:xfrm>
                <a:off x="7936906" y="679145"/>
                <a:ext cx="5409" cy="321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7" idx="2"/>
                <a:endCxn id="32" idx="0"/>
              </p:cNvCxnSpPr>
              <p:nvPr/>
            </p:nvCxnSpPr>
            <p:spPr>
              <a:xfrm>
                <a:off x="7942315" y="1451509"/>
                <a:ext cx="0" cy="321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34" name="Rounded Rectangle 33"/>
            <p:cNvSpPr/>
            <p:nvPr/>
          </p:nvSpPr>
          <p:spPr>
            <a:xfrm>
              <a:off x="8305800" y="228600"/>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R</a:t>
              </a:r>
              <a:endParaRPr lang="en-US" sz="3200" b="1" dirty="0"/>
            </a:p>
          </p:txBody>
        </p:sp>
        <p:cxnSp>
          <p:nvCxnSpPr>
            <p:cNvPr id="41" name="Elbow Connector 40"/>
            <p:cNvCxnSpPr>
              <a:stCxn id="35" idx="1"/>
              <a:endCxn id="32" idx="1"/>
            </p:cNvCxnSpPr>
            <p:nvPr/>
          </p:nvCxnSpPr>
          <p:spPr>
            <a:xfrm rot="10800000" flipV="1">
              <a:off x="7696200" y="453872"/>
              <a:ext cx="12700" cy="1544727"/>
            </a:xfrm>
            <a:prstGeom prst="bentConnector3">
              <a:avLst>
                <a:gd name="adj1" fmla="val 180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34" idx="2"/>
              <a:endCxn id="37" idx="3"/>
            </p:cNvCxnSpPr>
            <p:nvPr/>
          </p:nvCxnSpPr>
          <p:spPr>
            <a:xfrm rot="5400000">
              <a:off x="8096628" y="770948"/>
              <a:ext cx="547091" cy="363485"/>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grpSp>
      <p:graphicFrame>
        <p:nvGraphicFramePr>
          <p:cNvPr id="42" name="Table 41"/>
          <p:cNvGraphicFramePr>
            <a:graphicFrameLocks noGrp="1"/>
          </p:cNvGraphicFramePr>
          <p:nvPr/>
        </p:nvGraphicFramePr>
        <p:xfrm>
          <a:off x="2362200" y="3200400"/>
          <a:ext cx="7467598" cy="1693464"/>
        </p:xfrm>
        <a:graphic>
          <a:graphicData uri="http://schemas.openxmlformats.org/drawingml/2006/table">
            <a:tbl>
              <a:tblPr/>
              <a:tblGrid>
                <a:gridCol w="888420"/>
                <a:gridCol w="533050"/>
                <a:gridCol w="636701"/>
                <a:gridCol w="344262"/>
                <a:gridCol w="533050"/>
                <a:gridCol w="921735"/>
                <a:gridCol w="433105"/>
                <a:gridCol w="410894"/>
                <a:gridCol w="310947"/>
                <a:gridCol w="384659"/>
                <a:gridCol w="852140"/>
                <a:gridCol w="507900"/>
                <a:gridCol w="710735"/>
              </a:tblGrid>
              <a:tr h="221865">
                <a:tc gridSpan="3">
                  <a:txBody>
                    <a:bodyPr/>
                    <a:lstStyle/>
                    <a:p>
                      <a:pPr algn="l" rtl="0" fontAlgn="ctr"/>
                      <a:r>
                        <a:rPr lang="en-US" sz="1800" b="1" i="0" u="none" strike="noStrike" dirty="0">
                          <a:solidFill>
                            <a:srgbClr val="3F3F3F"/>
                          </a:solidFill>
                          <a:latin typeface="Calibri"/>
                        </a:rPr>
                        <a:t>p(</a:t>
                      </a:r>
                      <a:r>
                        <a:rPr lang="en-US" sz="1800" b="1" i="0" u="none" strike="noStrike" dirty="0" err="1">
                          <a:solidFill>
                            <a:srgbClr val="3F3F3F"/>
                          </a:solidFill>
                          <a:latin typeface="Calibri"/>
                        </a:rPr>
                        <a:t>Sev</a:t>
                      </a:r>
                      <a:r>
                        <a:rPr lang="en-US" sz="1800" b="1" i="0" u="none" strike="noStrike" dirty="0">
                          <a:solidFill>
                            <a:srgbClr val="3F3F3F"/>
                          </a:solidFill>
                          <a:latin typeface="Calibri"/>
                        </a:rPr>
                        <a:t> DNR)</a:t>
                      </a:r>
                    </a:p>
                  </a:txBody>
                  <a:tcPr marL="71314" marR="7924" marT="7924"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8D8D8"/>
                    </a:solidFill>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a:solidFill>
                          <a:srgbClr val="000000"/>
                        </a:solidFill>
                        <a:latin typeface="Calibri"/>
                      </a:endParaRP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gridSpan="4">
                  <a:txBody>
                    <a:bodyPr/>
                    <a:lstStyle/>
                    <a:p>
                      <a:pPr algn="ctr" fontAlgn="b"/>
                      <a:r>
                        <a:rPr lang="en-US" sz="1800" b="1" i="0" u="none" strike="noStrike">
                          <a:solidFill>
                            <a:srgbClr val="3F3F3F"/>
                          </a:solidFill>
                          <a:latin typeface="Calibri"/>
                        </a:rPr>
                        <a:t>p(Tx|DNR, Severity)</a:t>
                      </a: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8D8D8"/>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a:solidFill>
                          <a:srgbClr val="000000"/>
                        </a:solidFill>
                        <a:latin typeface="Calibri"/>
                      </a:endParaRP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gridSpan="4">
                  <a:txBody>
                    <a:bodyPr/>
                    <a:lstStyle/>
                    <a:p>
                      <a:pPr algn="ctr" fontAlgn="b"/>
                      <a:r>
                        <a:rPr lang="en-US" sz="1800" b="1" i="0" u="none" strike="noStrike">
                          <a:solidFill>
                            <a:srgbClr val="3F3F3F"/>
                          </a:solidFill>
                          <a:latin typeface="Calibri"/>
                        </a:rPr>
                        <a:t>Severity</a:t>
                      </a: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8D8D8"/>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21865">
                <a:tc>
                  <a:txBody>
                    <a:bodyPr/>
                    <a:lstStyle/>
                    <a:p>
                      <a:pPr algn="l" rtl="0" fontAlgn="ctr"/>
                      <a:r>
                        <a:rPr lang="en-US" sz="1800" b="1" i="0" u="none" strike="noStrike">
                          <a:solidFill>
                            <a:srgbClr val="3F3F3F"/>
                          </a:solidFill>
                          <a:latin typeface="Calibri"/>
                        </a:rPr>
                        <a:t>Severity</a:t>
                      </a:r>
                    </a:p>
                  </a:txBody>
                  <a:tcPr marL="7924" marR="7924" marT="7924"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8D8D8"/>
                    </a:solidFill>
                  </a:tcPr>
                </a:tc>
                <a:tc>
                  <a:txBody>
                    <a:bodyPr/>
                    <a:lstStyle/>
                    <a:p>
                      <a:pPr algn="l" rtl="0" fontAlgn="ctr"/>
                      <a:r>
                        <a:rPr lang="en-US" sz="1800" b="1" i="0" u="none" strike="noStrike">
                          <a:solidFill>
                            <a:srgbClr val="3F3F3F"/>
                          </a:solidFill>
                          <a:latin typeface="Calibri"/>
                        </a:rPr>
                        <a:t>DNR</a:t>
                      </a:r>
                    </a:p>
                  </a:txBody>
                  <a:tcPr marL="7924" marR="7924" marT="7924"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8D8D8"/>
                    </a:solidFill>
                  </a:tcPr>
                </a:tc>
                <a:tc>
                  <a:txBody>
                    <a:bodyPr/>
                    <a:lstStyle/>
                    <a:p>
                      <a:pPr algn="l" rtl="0" fontAlgn="ctr"/>
                      <a:r>
                        <a:rPr lang="en-US" sz="1800" b="1" i="0" u="none" strike="noStrike">
                          <a:solidFill>
                            <a:srgbClr val="3F3F3F"/>
                          </a:solidFill>
                          <a:latin typeface="Calibri"/>
                        </a:rPr>
                        <a:t>p </a:t>
                      </a:r>
                    </a:p>
                  </a:txBody>
                  <a:tcPr marL="7924" marR="7924" marT="7924" marB="0" anchor="ctr">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8D8D8"/>
                    </a:solidFill>
                  </a:tcPr>
                </a:tc>
                <a:tc>
                  <a:txBody>
                    <a:bodyPr/>
                    <a:lstStyle/>
                    <a:p>
                      <a:pPr algn="l" fontAlgn="b"/>
                      <a:endParaRPr lang="en-US" sz="1800" b="0" i="0" u="none" strike="noStrike">
                        <a:solidFill>
                          <a:srgbClr val="000000"/>
                        </a:solidFill>
                        <a:latin typeface="Calibri"/>
                      </a:endParaRP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800" b="1" i="0" u="none" strike="noStrike">
                          <a:solidFill>
                            <a:srgbClr val="3F3F3F"/>
                          </a:solidFill>
                          <a:latin typeface="Calibri"/>
                        </a:rPr>
                        <a:t>DNR</a:t>
                      </a: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8D8D8"/>
                    </a:solidFill>
                  </a:tcPr>
                </a:tc>
                <a:tc>
                  <a:txBody>
                    <a:bodyPr/>
                    <a:lstStyle/>
                    <a:p>
                      <a:pPr algn="l" fontAlgn="b"/>
                      <a:r>
                        <a:rPr lang="en-US" sz="1800" b="1" i="0" u="none" strike="noStrike">
                          <a:solidFill>
                            <a:srgbClr val="3F3F3F"/>
                          </a:solidFill>
                          <a:latin typeface="Calibri"/>
                        </a:rPr>
                        <a:t>Severity</a:t>
                      </a: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8D8D8"/>
                    </a:solidFill>
                  </a:tcPr>
                </a:tc>
                <a:tc>
                  <a:txBody>
                    <a:bodyPr/>
                    <a:lstStyle/>
                    <a:p>
                      <a:pPr algn="l" fontAlgn="b"/>
                      <a:r>
                        <a:rPr lang="en-US" sz="1800" b="1" i="0" u="none" strike="noStrike">
                          <a:solidFill>
                            <a:srgbClr val="3F3F3F"/>
                          </a:solidFill>
                          <a:latin typeface="Calibri"/>
                        </a:rPr>
                        <a:t>Tx</a:t>
                      </a: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8D8D8"/>
                    </a:solidFill>
                  </a:tcPr>
                </a:tc>
                <a:tc>
                  <a:txBody>
                    <a:bodyPr/>
                    <a:lstStyle/>
                    <a:p>
                      <a:pPr algn="l" fontAlgn="b"/>
                      <a:r>
                        <a:rPr lang="en-US" sz="1800" b="1" i="0" u="none" strike="noStrike">
                          <a:solidFill>
                            <a:srgbClr val="3F3F3F"/>
                          </a:solidFill>
                          <a:latin typeface="Calibri"/>
                        </a:rPr>
                        <a:t>p</a:t>
                      </a: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8D8D8"/>
                    </a:solidFill>
                  </a:tcPr>
                </a:tc>
                <a:tc>
                  <a:txBody>
                    <a:bodyPr/>
                    <a:lstStyle/>
                    <a:p>
                      <a:pPr algn="l" fontAlgn="b"/>
                      <a:endParaRPr lang="en-US" sz="1800" b="0" i="0" u="none" strike="noStrike">
                        <a:solidFill>
                          <a:srgbClr val="000000"/>
                        </a:solidFill>
                        <a:latin typeface="Calibri"/>
                      </a:endParaRP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ctr" fontAlgn="b"/>
                      <a:r>
                        <a:rPr lang="en-US" sz="1800" b="1" i="0" u="none" strike="noStrike">
                          <a:solidFill>
                            <a:srgbClr val="3F3F3F"/>
                          </a:solidFill>
                          <a:latin typeface="Calibri"/>
                        </a:rPr>
                        <a:t>Tx</a:t>
                      </a: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8D8D8"/>
                    </a:solidFill>
                  </a:tcPr>
                </a:tc>
                <a:tc>
                  <a:txBody>
                    <a:bodyPr/>
                    <a:lstStyle/>
                    <a:p>
                      <a:pPr algn="ctr" fontAlgn="b"/>
                      <a:r>
                        <a:rPr lang="en-US" sz="1800" b="1" i="0" u="none" strike="noStrike">
                          <a:solidFill>
                            <a:srgbClr val="3F3F3F"/>
                          </a:solidFill>
                          <a:latin typeface="Calibri"/>
                        </a:rPr>
                        <a:t>Severity</a:t>
                      </a: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8D8D8"/>
                    </a:solidFill>
                  </a:tcPr>
                </a:tc>
                <a:tc>
                  <a:txBody>
                    <a:bodyPr/>
                    <a:lstStyle/>
                    <a:p>
                      <a:pPr algn="ctr" fontAlgn="b"/>
                      <a:r>
                        <a:rPr lang="en-US" sz="1800" b="1" i="0" u="none" strike="noStrike" dirty="0">
                          <a:solidFill>
                            <a:srgbClr val="3F3F3F"/>
                          </a:solidFill>
                          <a:latin typeface="Calibri"/>
                        </a:rPr>
                        <a:t>DNR</a:t>
                      </a: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8D8D8"/>
                    </a:solidFill>
                  </a:tcPr>
                </a:tc>
                <a:tc>
                  <a:txBody>
                    <a:bodyPr/>
                    <a:lstStyle/>
                    <a:p>
                      <a:pPr algn="ctr" fontAlgn="b"/>
                      <a:r>
                        <a:rPr lang="en-US" sz="1800" b="1" i="0" u="none" strike="noStrike">
                          <a:solidFill>
                            <a:srgbClr val="3F3F3F"/>
                          </a:solidFill>
                          <a:latin typeface="Calibri"/>
                        </a:rPr>
                        <a:t>p</a:t>
                      </a: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8D8D8"/>
                    </a:solidFill>
                  </a:tcPr>
                </a:tc>
              </a:tr>
              <a:tr h="221865">
                <a:tc>
                  <a:txBody>
                    <a:bodyPr/>
                    <a:lstStyle/>
                    <a:p>
                      <a:pPr algn="l" rtl="0" fontAlgn="t"/>
                      <a:r>
                        <a:rPr lang="en-US" sz="1800" b="1" i="0" u="none" strike="noStrike">
                          <a:solidFill>
                            <a:srgbClr val="3F3F3F"/>
                          </a:solidFill>
                          <a:latin typeface="Calibri"/>
                        </a:rPr>
                        <a:t>Severe</a:t>
                      </a:r>
                    </a:p>
                  </a:txBody>
                  <a:tcPr marL="7924" marR="7924" marT="7924" marB="0">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rtl="0" fontAlgn="t"/>
                      <a:r>
                        <a:rPr lang="en-US" sz="1800" b="1" i="0" u="none" strike="noStrike">
                          <a:solidFill>
                            <a:srgbClr val="3F3F3F"/>
                          </a:solidFill>
                          <a:latin typeface="Calibri"/>
                        </a:rPr>
                        <a:t>Yes</a:t>
                      </a:r>
                    </a:p>
                  </a:txBody>
                  <a:tcPr marL="7924" marR="7924" marT="7924" marB="0">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rtl="0" fontAlgn="t"/>
                      <a:r>
                        <a:rPr lang="en-US" sz="1800" b="1" i="0" u="none" strike="noStrike">
                          <a:solidFill>
                            <a:srgbClr val="3F3F3F"/>
                          </a:solidFill>
                          <a:latin typeface="Calibri"/>
                        </a:rPr>
                        <a:t>0.16</a:t>
                      </a:r>
                    </a:p>
                  </a:txBody>
                  <a:tcPr marL="7924" marR="71314" marT="7924" marB="0">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1800" b="0" i="0" u="none" strike="noStrike">
                        <a:solidFill>
                          <a:srgbClr val="000000"/>
                        </a:solidFill>
                        <a:latin typeface="Calibri"/>
                      </a:endParaRP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800" b="1" i="0" u="none" strike="noStrike">
                          <a:solidFill>
                            <a:srgbClr val="3F3F3F"/>
                          </a:solidFill>
                          <a:latin typeface="Calibri"/>
                        </a:rPr>
                        <a:t>Yes</a:t>
                      </a: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800" b="1" i="0" u="none" strike="noStrike">
                          <a:solidFill>
                            <a:srgbClr val="3F3F3F"/>
                          </a:solidFill>
                          <a:latin typeface="Calibri"/>
                        </a:rPr>
                        <a:t>Severe</a:t>
                      </a: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800" b="1" i="0" u="none" strike="noStrike">
                          <a:solidFill>
                            <a:srgbClr val="3F3F3F"/>
                          </a:solidFill>
                          <a:latin typeface="Calibri"/>
                        </a:rPr>
                        <a:t>Yes</a:t>
                      </a: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800" b="1" i="0" u="none" strike="noStrike">
                          <a:solidFill>
                            <a:srgbClr val="3F3F3F"/>
                          </a:solidFill>
                          <a:latin typeface="Calibri"/>
                        </a:rPr>
                        <a:t>0.1</a:t>
                      </a: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1800" b="0" i="0" u="none" strike="noStrike">
                        <a:solidFill>
                          <a:srgbClr val="000000"/>
                        </a:solidFill>
                        <a:latin typeface="Calibri"/>
                      </a:endParaRP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800" b="1" i="0" u="none" strike="noStrike">
                          <a:solidFill>
                            <a:srgbClr val="3F3F3F"/>
                          </a:solidFill>
                          <a:latin typeface="Calibri"/>
                        </a:rPr>
                        <a:t>Yes</a:t>
                      </a: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800" b="1" i="0" u="none" strike="noStrike">
                          <a:solidFill>
                            <a:srgbClr val="3F3F3F"/>
                          </a:solidFill>
                          <a:latin typeface="Calibri"/>
                        </a:rPr>
                        <a:t>Severe</a:t>
                      </a: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800" b="1" i="0" u="none" strike="noStrike" dirty="0">
                          <a:solidFill>
                            <a:srgbClr val="3F3F3F"/>
                          </a:solidFill>
                          <a:latin typeface="Calibri"/>
                        </a:rPr>
                        <a:t>No</a:t>
                      </a: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800" b="1" i="0" u="none" strike="noStrike">
                          <a:solidFill>
                            <a:srgbClr val="3F3F3F"/>
                          </a:solidFill>
                          <a:latin typeface="Calibri"/>
                        </a:rPr>
                        <a:t>0.072</a:t>
                      </a: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21865">
                <a:tc>
                  <a:txBody>
                    <a:bodyPr/>
                    <a:lstStyle/>
                    <a:p>
                      <a:pPr algn="l" rtl="0" fontAlgn="t"/>
                      <a:r>
                        <a:rPr lang="en-US" sz="1800" b="1" i="0" u="none" strike="noStrike">
                          <a:solidFill>
                            <a:srgbClr val="3F3F3F"/>
                          </a:solidFill>
                          <a:latin typeface="Calibri"/>
                        </a:rPr>
                        <a:t>Severe</a:t>
                      </a:r>
                    </a:p>
                  </a:txBody>
                  <a:tcPr marL="7924" marR="7924" marT="7924" marB="0">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rtl="0" fontAlgn="t"/>
                      <a:r>
                        <a:rPr lang="en-US" sz="1800" b="1" i="0" u="none" strike="noStrike">
                          <a:solidFill>
                            <a:srgbClr val="3F3F3F"/>
                          </a:solidFill>
                          <a:latin typeface="Calibri"/>
                        </a:rPr>
                        <a:t>No</a:t>
                      </a:r>
                    </a:p>
                  </a:txBody>
                  <a:tcPr marL="7924" marR="7924" marT="7924" marB="0">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rtl="0" fontAlgn="t"/>
                      <a:r>
                        <a:rPr lang="en-US" sz="1800" b="1" i="0" u="none" strike="noStrike">
                          <a:solidFill>
                            <a:srgbClr val="3F3F3F"/>
                          </a:solidFill>
                          <a:latin typeface="Calibri"/>
                        </a:rPr>
                        <a:t>0.24</a:t>
                      </a:r>
                    </a:p>
                  </a:txBody>
                  <a:tcPr marL="7924" marR="71314" marT="7924" marB="0">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1800" b="0" i="0" u="none" strike="noStrike">
                        <a:solidFill>
                          <a:srgbClr val="000000"/>
                        </a:solidFill>
                        <a:latin typeface="Calibri"/>
                      </a:endParaRP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800" b="1" i="0" u="none" strike="noStrike">
                          <a:solidFill>
                            <a:srgbClr val="3F3F3F"/>
                          </a:solidFill>
                          <a:latin typeface="Calibri"/>
                        </a:rPr>
                        <a:t>Yes</a:t>
                      </a: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800" b="1" i="0" u="none" strike="noStrike">
                          <a:solidFill>
                            <a:srgbClr val="3F3F3F"/>
                          </a:solidFill>
                          <a:latin typeface="Calibri"/>
                        </a:rPr>
                        <a:t>Severe</a:t>
                      </a: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800" b="1" i="0" u="none" strike="noStrike">
                          <a:solidFill>
                            <a:srgbClr val="3F3F3F"/>
                          </a:solidFill>
                          <a:latin typeface="Calibri"/>
                        </a:rPr>
                        <a:t>No</a:t>
                      </a: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800" b="1" i="0" u="none" strike="noStrike">
                          <a:solidFill>
                            <a:srgbClr val="3F3F3F"/>
                          </a:solidFill>
                          <a:latin typeface="Calibri"/>
                        </a:rPr>
                        <a:t>0.2</a:t>
                      </a: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1800" b="0" i="0" u="none" strike="noStrike">
                        <a:solidFill>
                          <a:srgbClr val="000000"/>
                        </a:solidFill>
                        <a:latin typeface="Calibri"/>
                      </a:endParaRP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800" b="1" i="0" u="none" strike="noStrike">
                          <a:solidFill>
                            <a:srgbClr val="3F3F3F"/>
                          </a:solidFill>
                          <a:latin typeface="Calibri"/>
                        </a:rPr>
                        <a:t>No</a:t>
                      </a: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800" b="1" i="0" u="none" strike="noStrike">
                          <a:solidFill>
                            <a:srgbClr val="3F3F3F"/>
                          </a:solidFill>
                          <a:latin typeface="Calibri"/>
                        </a:rPr>
                        <a:t>Severe</a:t>
                      </a: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800" b="1" i="0" u="none" strike="noStrike" dirty="0">
                          <a:solidFill>
                            <a:srgbClr val="3F3F3F"/>
                          </a:solidFill>
                          <a:latin typeface="Calibri"/>
                        </a:rPr>
                        <a:t>No</a:t>
                      </a: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800" b="1" i="0" u="none" strike="noStrike">
                          <a:solidFill>
                            <a:srgbClr val="3F3F3F"/>
                          </a:solidFill>
                          <a:latin typeface="Calibri"/>
                        </a:rPr>
                        <a:t>0.024</a:t>
                      </a: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21865">
                <a:tc>
                  <a:txBody>
                    <a:bodyPr/>
                    <a:lstStyle/>
                    <a:p>
                      <a:pPr algn="l" fontAlgn="b"/>
                      <a:endParaRPr lang="en-US" sz="1800" b="0" i="0" u="none" strike="noStrike">
                        <a:solidFill>
                          <a:srgbClr val="000000"/>
                        </a:solidFill>
                        <a:latin typeface="Calibri"/>
                      </a:endParaRPr>
                    </a:p>
                  </a:txBody>
                  <a:tcPr marL="7924" marR="7924" marT="7924" marB="0" anchor="b">
                    <a:lnL>
                      <a:noFill/>
                    </a:lnL>
                    <a:lnR>
                      <a:noFill/>
                    </a:lnR>
                    <a:lnT w="6350" cap="flat" cmpd="sng" algn="ctr">
                      <a:solidFill>
                        <a:srgbClr val="3F3F3F"/>
                      </a:solidFill>
                      <a:prstDash val="solid"/>
                      <a:round/>
                      <a:headEnd type="none" w="med" len="med"/>
                      <a:tailEnd type="none" w="med" len="med"/>
                    </a:lnT>
                    <a:lnB>
                      <a:noFill/>
                    </a:lnB>
                  </a:tcPr>
                </a:tc>
                <a:tc>
                  <a:txBody>
                    <a:bodyPr/>
                    <a:lstStyle/>
                    <a:p>
                      <a:pPr algn="l" fontAlgn="b"/>
                      <a:endParaRPr lang="en-US" sz="1800" b="0" i="0" u="none" strike="noStrike">
                        <a:solidFill>
                          <a:srgbClr val="000000"/>
                        </a:solidFill>
                        <a:latin typeface="Calibri"/>
                      </a:endParaRPr>
                    </a:p>
                  </a:txBody>
                  <a:tcPr marL="7924" marR="7924" marT="7924" marB="0" anchor="b">
                    <a:lnL>
                      <a:noFill/>
                    </a:lnL>
                    <a:lnR>
                      <a:noFill/>
                    </a:lnR>
                    <a:lnT w="6350" cap="flat" cmpd="sng" algn="ctr">
                      <a:solidFill>
                        <a:srgbClr val="3F3F3F"/>
                      </a:solidFill>
                      <a:prstDash val="solid"/>
                      <a:round/>
                      <a:headEnd type="none" w="med" len="med"/>
                      <a:tailEnd type="none" w="med" len="med"/>
                    </a:lnT>
                    <a:lnB>
                      <a:noFill/>
                    </a:lnB>
                  </a:tcPr>
                </a:tc>
                <a:tc>
                  <a:txBody>
                    <a:bodyPr/>
                    <a:lstStyle/>
                    <a:p>
                      <a:pPr algn="l" fontAlgn="b"/>
                      <a:endParaRPr lang="en-US" sz="1800" b="0" i="0" u="none" strike="noStrike">
                        <a:solidFill>
                          <a:srgbClr val="000000"/>
                        </a:solidFill>
                        <a:latin typeface="Calibri"/>
                      </a:endParaRPr>
                    </a:p>
                  </a:txBody>
                  <a:tcPr marL="7924" marR="7924" marT="7924" marB="0" anchor="b">
                    <a:lnL>
                      <a:noFill/>
                    </a:lnL>
                    <a:lnR>
                      <a:noFill/>
                    </a:lnR>
                    <a:lnT w="6350" cap="flat" cmpd="sng" algn="ctr">
                      <a:solidFill>
                        <a:srgbClr val="3F3F3F"/>
                      </a:solidFill>
                      <a:prstDash val="solid"/>
                      <a:round/>
                      <a:headEnd type="none" w="med" len="med"/>
                      <a:tailEnd type="none" w="med" len="med"/>
                    </a:lnT>
                    <a:lnB>
                      <a:noFill/>
                    </a:lnB>
                  </a:tcPr>
                </a:tc>
                <a:tc>
                  <a:txBody>
                    <a:bodyPr/>
                    <a:lstStyle/>
                    <a:p>
                      <a:pPr algn="l" fontAlgn="b"/>
                      <a:endParaRPr lang="en-US" sz="1800" b="0" i="0" u="none" strike="noStrike">
                        <a:solidFill>
                          <a:srgbClr val="000000"/>
                        </a:solidFill>
                        <a:latin typeface="Calibri"/>
                      </a:endParaRPr>
                    </a:p>
                  </a:txBody>
                  <a:tcPr marL="7924" marR="7924" marT="7924" marB="0" anchor="b">
                    <a:lnL>
                      <a:noFill/>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800" b="1" i="0" u="none" strike="noStrike">
                          <a:solidFill>
                            <a:srgbClr val="3F3F3F"/>
                          </a:solidFill>
                          <a:latin typeface="Calibri"/>
                        </a:rPr>
                        <a:t>No</a:t>
                      </a: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800" b="1" i="0" u="none" strike="noStrike">
                          <a:solidFill>
                            <a:srgbClr val="3F3F3F"/>
                          </a:solidFill>
                          <a:latin typeface="Calibri"/>
                        </a:rPr>
                        <a:t>Severe</a:t>
                      </a: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800" b="1" i="0" u="none" strike="noStrike">
                          <a:solidFill>
                            <a:srgbClr val="3F3F3F"/>
                          </a:solidFill>
                          <a:latin typeface="Calibri"/>
                        </a:rPr>
                        <a:t>Yes</a:t>
                      </a: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800" b="1" i="0" u="none" strike="noStrike">
                          <a:solidFill>
                            <a:srgbClr val="3F3F3F"/>
                          </a:solidFill>
                          <a:latin typeface="Calibri"/>
                        </a:rPr>
                        <a:t>0.3</a:t>
                      </a: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1800" b="0" i="0" u="none" strike="noStrike">
                        <a:solidFill>
                          <a:srgbClr val="000000"/>
                        </a:solidFill>
                        <a:latin typeface="Calibri"/>
                      </a:endParaRP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800" b="1" i="0" u="none" strike="noStrike">
                          <a:solidFill>
                            <a:srgbClr val="3F3F3F"/>
                          </a:solidFill>
                          <a:latin typeface="Calibri"/>
                        </a:rPr>
                        <a:t>Yes</a:t>
                      </a: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800" b="1" i="0" u="none" strike="noStrike">
                          <a:solidFill>
                            <a:srgbClr val="3F3F3F"/>
                          </a:solidFill>
                          <a:latin typeface="Calibri"/>
                        </a:rPr>
                        <a:t>Severe</a:t>
                      </a: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800" b="1" i="0" u="none" strike="noStrike" dirty="0">
                          <a:solidFill>
                            <a:srgbClr val="3F3F3F"/>
                          </a:solidFill>
                          <a:latin typeface="Calibri"/>
                        </a:rPr>
                        <a:t>Yes</a:t>
                      </a: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800" b="1" i="0" u="none" strike="noStrike">
                          <a:solidFill>
                            <a:srgbClr val="3F3F3F"/>
                          </a:solidFill>
                          <a:latin typeface="Calibri"/>
                        </a:rPr>
                        <a:t>0.016</a:t>
                      </a: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21865">
                <a:tc>
                  <a:txBody>
                    <a:bodyPr/>
                    <a:lstStyle/>
                    <a:p>
                      <a:pPr algn="l" fontAlgn="b"/>
                      <a:endParaRPr lang="en-US" sz="1800" b="0" i="0" u="none" strike="noStrike">
                        <a:solidFill>
                          <a:srgbClr val="000000"/>
                        </a:solidFill>
                        <a:latin typeface="Calibri"/>
                      </a:endParaRPr>
                    </a:p>
                  </a:txBody>
                  <a:tcPr marL="7924" marR="7924" marT="7924"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7924" marR="7924" marT="7924"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7924" marR="7924" marT="7924"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7924" marR="7924" marT="7924" marB="0" anchor="b">
                    <a:lnL>
                      <a:noFill/>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800" b="1" i="0" u="none" strike="noStrike">
                          <a:solidFill>
                            <a:srgbClr val="3F3F3F"/>
                          </a:solidFill>
                          <a:latin typeface="Calibri"/>
                        </a:rPr>
                        <a:t>No</a:t>
                      </a: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800" b="1" i="0" u="none" strike="noStrike">
                          <a:solidFill>
                            <a:srgbClr val="3F3F3F"/>
                          </a:solidFill>
                          <a:latin typeface="Calibri"/>
                        </a:rPr>
                        <a:t>Severe</a:t>
                      </a: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800" b="1" i="0" u="none" strike="noStrike">
                          <a:solidFill>
                            <a:srgbClr val="3F3F3F"/>
                          </a:solidFill>
                          <a:latin typeface="Calibri"/>
                        </a:rPr>
                        <a:t>No</a:t>
                      </a: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800" b="1" i="0" u="none" strike="noStrike">
                          <a:solidFill>
                            <a:srgbClr val="3F3F3F"/>
                          </a:solidFill>
                          <a:latin typeface="Calibri"/>
                        </a:rPr>
                        <a:t>0.1</a:t>
                      </a: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1800" b="0" i="0" u="none" strike="noStrike">
                        <a:solidFill>
                          <a:srgbClr val="000000"/>
                        </a:solidFill>
                        <a:latin typeface="Calibri"/>
                      </a:endParaRP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800" b="1" i="0" u="none" strike="noStrike">
                          <a:solidFill>
                            <a:srgbClr val="3F3F3F"/>
                          </a:solidFill>
                          <a:latin typeface="Calibri"/>
                        </a:rPr>
                        <a:t>No</a:t>
                      </a: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800" b="1" i="0" u="none" strike="noStrike">
                          <a:solidFill>
                            <a:srgbClr val="3F3F3F"/>
                          </a:solidFill>
                          <a:latin typeface="Calibri"/>
                        </a:rPr>
                        <a:t>Severe</a:t>
                      </a: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800" b="1" i="0" u="none" strike="noStrike" dirty="0">
                          <a:solidFill>
                            <a:srgbClr val="3F3F3F"/>
                          </a:solidFill>
                          <a:latin typeface="Calibri"/>
                        </a:rPr>
                        <a:t>Yes</a:t>
                      </a: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800" b="1" i="0" u="none" strike="noStrike" dirty="0">
                          <a:solidFill>
                            <a:srgbClr val="3F3F3F"/>
                          </a:solidFill>
                          <a:latin typeface="Calibri"/>
                        </a:rPr>
                        <a:t>0.032</a:t>
                      </a:r>
                    </a:p>
                  </a:txBody>
                  <a:tcPr marL="7924" marR="7924" marT="7924"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2656398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p:cNvSpPr>
            <a:spLocks noGrp="1"/>
          </p:cNvSpPr>
          <p:nvPr>
            <p:ph type="title"/>
          </p:nvPr>
        </p:nvSpPr>
        <p:spPr/>
        <p:txBody>
          <a:bodyPr/>
          <a:lstStyle/>
          <a:p>
            <a:r>
              <a:rPr lang="en-US" b="1" dirty="0" smtClean="0">
                <a:solidFill>
                  <a:schemeClr val="tx1"/>
                </a:solidFill>
              </a:rPr>
              <a:t>Eliminate DNR</a:t>
            </a:r>
          </a:p>
        </p:txBody>
      </p:sp>
      <p:sp>
        <p:nvSpPr>
          <p:cNvPr id="24578"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79" name="Rectangle 2"/>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0" name="Rectangle 3"/>
          <p:cNvSpPr>
            <a:spLocks noChangeArrowheads="1"/>
          </p:cNvSpPr>
          <p:nvPr/>
        </p:nvSpPr>
        <p:spPr bwMode="auto">
          <a:xfrm>
            <a:off x="1524001" y="948809"/>
            <a:ext cx="184731" cy="369332"/>
          </a:xfrm>
          <a:prstGeom prst="rect">
            <a:avLst/>
          </a:prstGeom>
          <a:noFill/>
          <a:ln w="9525">
            <a:noFill/>
            <a:miter lim="800000"/>
            <a:headEnd/>
            <a:tailEnd/>
          </a:ln>
        </p:spPr>
        <p:txBody>
          <a:bodyPr wrap="none" anchor="ctr">
            <a:spAutoFit/>
          </a:bodyPr>
          <a:lstStyle/>
          <a:p>
            <a:endParaRPr lang="en-US"/>
          </a:p>
        </p:txBody>
      </p:sp>
      <p:sp>
        <p:nvSpPr>
          <p:cNvPr id="24582" name="Rectangle 4"/>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3" name="Rectangle 5"/>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85" name="Rectangle 7"/>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6" name="Rectangle 8"/>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9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92"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7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0"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1" name="Rectangle 3"/>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58373"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4" name="Rectangle 6"/>
          <p:cNvSpPr>
            <a:spLocks noChangeArrowheads="1"/>
          </p:cNvSpPr>
          <p:nvPr/>
        </p:nvSpPr>
        <p:spPr bwMode="auto">
          <a:xfrm>
            <a:off x="1524001" y="13298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634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5538"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8"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4"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5" name="Rectangle 3"/>
          <p:cNvSpPr>
            <a:spLocks noChangeArrowheads="1"/>
          </p:cNvSpPr>
          <p:nvPr/>
        </p:nvSpPr>
        <p:spPr bwMode="auto">
          <a:xfrm>
            <a:off x="1524001" y="10916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76803" name="Rectangle 3"/>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76805" name="Rectangle 5"/>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7" name="Rectangle 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9" name="Rectangle 9"/>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46"/>
          <p:cNvGrpSpPr/>
          <p:nvPr/>
        </p:nvGrpSpPr>
        <p:grpSpPr>
          <a:xfrm>
            <a:off x="9220200" y="228600"/>
            <a:ext cx="1101830" cy="1995272"/>
            <a:chOff x="7696200" y="228600"/>
            <a:chExt cx="1101830" cy="1995272"/>
          </a:xfrm>
        </p:grpSpPr>
        <p:sp>
          <p:nvSpPr>
            <p:cNvPr id="32" name="Rounded Rectangle 31"/>
            <p:cNvSpPr/>
            <p:nvPr/>
          </p:nvSpPr>
          <p:spPr>
            <a:xfrm>
              <a:off x="7696200" y="1773327"/>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O</a:t>
              </a:r>
              <a:endParaRPr lang="en-US" sz="3200" b="1" dirty="0"/>
            </a:p>
          </p:txBody>
        </p:sp>
        <p:grpSp>
          <p:nvGrpSpPr>
            <p:cNvPr id="3" name="Group 64"/>
            <p:cNvGrpSpPr/>
            <p:nvPr/>
          </p:nvGrpSpPr>
          <p:grpSpPr>
            <a:xfrm>
              <a:off x="7696200" y="228600"/>
              <a:ext cx="492230" cy="1544727"/>
              <a:chOff x="7696200" y="228600"/>
              <a:chExt cx="492230" cy="1544727"/>
            </a:xfrm>
          </p:grpSpPr>
          <p:sp>
            <p:nvSpPr>
              <p:cNvPr id="35" name="Rounded Rectangle 34"/>
              <p:cNvSpPr/>
              <p:nvPr/>
            </p:nvSpPr>
            <p:spPr>
              <a:xfrm>
                <a:off x="7696200" y="228600"/>
                <a:ext cx="481412"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a:t>
                </a:r>
                <a:endParaRPr lang="en-US" sz="3600" b="1" dirty="0"/>
              </a:p>
            </p:txBody>
          </p:sp>
          <p:sp>
            <p:nvSpPr>
              <p:cNvPr id="37" name="Rounded Rectangle 36"/>
              <p:cNvSpPr/>
              <p:nvPr/>
            </p:nvSpPr>
            <p:spPr>
              <a:xfrm>
                <a:off x="7696200" y="1000963"/>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a:t>
                </a:r>
                <a:endParaRPr lang="en-US" sz="3200" b="1" dirty="0"/>
              </a:p>
            </p:txBody>
          </p:sp>
          <p:cxnSp>
            <p:nvCxnSpPr>
              <p:cNvPr id="38" name="Straight Arrow Connector 37"/>
              <p:cNvCxnSpPr>
                <a:stCxn id="35" idx="2"/>
                <a:endCxn id="37" idx="0"/>
              </p:cNvCxnSpPr>
              <p:nvPr/>
            </p:nvCxnSpPr>
            <p:spPr>
              <a:xfrm>
                <a:off x="7936906" y="679145"/>
                <a:ext cx="5409" cy="321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7" idx="2"/>
                <a:endCxn id="32" idx="0"/>
              </p:cNvCxnSpPr>
              <p:nvPr/>
            </p:nvCxnSpPr>
            <p:spPr>
              <a:xfrm>
                <a:off x="7942315" y="1451509"/>
                <a:ext cx="0" cy="321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34" name="Rounded Rectangle 33"/>
            <p:cNvSpPr/>
            <p:nvPr/>
          </p:nvSpPr>
          <p:spPr>
            <a:xfrm>
              <a:off x="8305800" y="228600"/>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R</a:t>
              </a:r>
              <a:endParaRPr lang="en-US" sz="3200" b="1" dirty="0"/>
            </a:p>
          </p:txBody>
        </p:sp>
        <p:cxnSp>
          <p:nvCxnSpPr>
            <p:cNvPr id="41" name="Elbow Connector 40"/>
            <p:cNvCxnSpPr>
              <a:stCxn id="35" idx="1"/>
              <a:endCxn id="32" idx="1"/>
            </p:cNvCxnSpPr>
            <p:nvPr/>
          </p:nvCxnSpPr>
          <p:spPr>
            <a:xfrm rot="10800000" flipV="1">
              <a:off x="7696200" y="453872"/>
              <a:ext cx="12700" cy="1544727"/>
            </a:xfrm>
            <a:prstGeom prst="bentConnector3">
              <a:avLst>
                <a:gd name="adj1" fmla="val 180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34" idx="2"/>
              <a:endCxn id="37" idx="3"/>
            </p:cNvCxnSpPr>
            <p:nvPr/>
          </p:nvCxnSpPr>
          <p:spPr>
            <a:xfrm rot="5400000">
              <a:off x="8096628" y="770948"/>
              <a:ext cx="547091" cy="363485"/>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40" name="Rectangle 39"/>
          <p:cNvSpPr/>
          <p:nvPr/>
        </p:nvSpPr>
        <p:spPr>
          <a:xfrm>
            <a:off x="2286000" y="2551837"/>
            <a:ext cx="7772400" cy="1569660"/>
          </a:xfrm>
          <a:prstGeom prst="rect">
            <a:avLst/>
          </a:prstGeom>
        </p:spPr>
        <p:txBody>
          <a:bodyPr wrap="square">
            <a:spAutoFit/>
          </a:bodyPr>
          <a:lstStyle/>
          <a:p>
            <a:r>
              <a:rPr lang="en-US" sz="2400" dirty="0">
                <a:latin typeface="Calibri" pitchFamily="34" charset="0"/>
              </a:rPr>
              <a:t>SELECT [p(</a:t>
            </a:r>
            <a:r>
              <a:rPr lang="en-US" sz="2400" dirty="0" err="1">
                <a:latin typeface="Calibri" pitchFamily="34" charset="0"/>
              </a:rPr>
              <a:t>Tx</a:t>
            </a:r>
            <a:r>
              <a:rPr lang="en-US" sz="2400" dirty="0">
                <a:latin typeface="Calibri" pitchFamily="34" charset="0"/>
              </a:rPr>
              <a:t> </a:t>
            </a:r>
            <a:r>
              <a:rPr lang="en-US" sz="2400" dirty="0" err="1">
                <a:latin typeface="Calibri" pitchFamily="34" charset="0"/>
              </a:rPr>
              <a:t>Sev</a:t>
            </a:r>
            <a:r>
              <a:rPr lang="en-US" sz="2400" dirty="0">
                <a:latin typeface="Calibri" pitchFamily="34" charset="0"/>
              </a:rPr>
              <a:t> DNR)].</a:t>
            </a:r>
            <a:r>
              <a:rPr lang="en-US" sz="2400" dirty="0" err="1">
                <a:latin typeface="Calibri" pitchFamily="34" charset="0"/>
              </a:rPr>
              <a:t>Tx</a:t>
            </a:r>
            <a:r>
              <a:rPr lang="en-US" sz="2400" dirty="0">
                <a:latin typeface="Calibri" pitchFamily="34" charset="0"/>
              </a:rPr>
              <a:t>, [p(</a:t>
            </a:r>
            <a:r>
              <a:rPr lang="en-US" sz="2400" dirty="0" err="1">
                <a:latin typeface="Calibri" pitchFamily="34" charset="0"/>
              </a:rPr>
              <a:t>Tx</a:t>
            </a:r>
            <a:r>
              <a:rPr lang="en-US" sz="2400" dirty="0">
                <a:latin typeface="Calibri" pitchFamily="34" charset="0"/>
              </a:rPr>
              <a:t> </a:t>
            </a:r>
            <a:r>
              <a:rPr lang="en-US" sz="2400" dirty="0" err="1">
                <a:latin typeface="Calibri" pitchFamily="34" charset="0"/>
              </a:rPr>
              <a:t>Sev</a:t>
            </a:r>
            <a:r>
              <a:rPr lang="en-US" sz="2400" dirty="0">
                <a:latin typeface="Calibri" pitchFamily="34" charset="0"/>
              </a:rPr>
              <a:t> DNR)].Severity, Sum([p(</a:t>
            </a:r>
            <a:r>
              <a:rPr lang="en-US" sz="2400" dirty="0" err="1">
                <a:latin typeface="Calibri" pitchFamily="34" charset="0"/>
              </a:rPr>
              <a:t>Tx</a:t>
            </a:r>
            <a:r>
              <a:rPr lang="en-US" sz="2400" dirty="0">
                <a:latin typeface="Calibri" pitchFamily="34" charset="0"/>
              </a:rPr>
              <a:t> </a:t>
            </a:r>
            <a:r>
              <a:rPr lang="en-US" sz="2400" dirty="0" err="1">
                <a:latin typeface="Calibri" pitchFamily="34" charset="0"/>
              </a:rPr>
              <a:t>Sev</a:t>
            </a:r>
            <a:r>
              <a:rPr lang="en-US" sz="2400" dirty="0">
                <a:latin typeface="Calibri" pitchFamily="34" charset="0"/>
              </a:rPr>
              <a:t> DNR)].p) AS </a:t>
            </a:r>
            <a:r>
              <a:rPr lang="en-US" sz="2400" dirty="0" err="1">
                <a:latin typeface="Calibri" pitchFamily="34" charset="0"/>
              </a:rPr>
              <a:t>psum</a:t>
            </a:r>
            <a:endParaRPr lang="en-US" sz="2400" dirty="0">
              <a:latin typeface="Calibri" pitchFamily="34" charset="0"/>
            </a:endParaRPr>
          </a:p>
          <a:p>
            <a:r>
              <a:rPr lang="en-US" sz="2400" dirty="0">
                <a:latin typeface="Calibri" pitchFamily="34" charset="0"/>
              </a:rPr>
              <a:t>FROM [p(</a:t>
            </a:r>
            <a:r>
              <a:rPr lang="en-US" sz="2400" dirty="0" err="1">
                <a:latin typeface="Calibri" pitchFamily="34" charset="0"/>
              </a:rPr>
              <a:t>Tx</a:t>
            </a:r>
            <a:r>
              <a:rPr lang="en-US" sz="2400" dirty="0">
                <a:latin typeface="Calibri" pitchFamily="34" charset="0"/>
              </a:rPr>
              <a:t> </a:t>
            </a:r>
            <a:r>
              <a:rPr lang="en-US" sz="2400" dirty="0" err="1">
                <a:latin typeface="Calibri" pitchFamily="34" charset="0"/>
              </a:rPr>
              <a:t>Sev</a:t>
            </a:r>
            <a:r>
              <a:rPr lang="en-US" sz="2400" dirty="0">
                <a:latin typeface="Calibri" pitchFamily="34" charset="0"/>
              </a:rPr>
              <a:t> DNR)]</a:t>
            </a:r>
          </a:p>
          <a:p>
            <a:r>
              <a:rPr lang="en-US" sz="2400" dirty="0">
                <a:latin typeface="Calibri" pitchFamily="34" charset="0"/>
              </a:rPr>
              <a:t>GROUP BY [p(</a:t>
            </a:r>
            <a:r>
              <a:rPr lang="en-US" sz="2400" dirty="0" err="1">
                <a:latin typeface="Calibri" pitchFamily="34" charset="0"/>
              </a:rPr>
              <a:t>Tx</a:t>
            </a:r>
            <a:r>
              <a:rPr lang="en-US" sz="2400" dirty="0">
                <a:latin typeface="Calibri" pitchFamily="34" charset="0"/>
              </a:rPr>
              <a:t> </a:t>
            </a:r>
            <a:r>
              <a:rPr lang="en-US" sz="2400" dirty="0" err="1">
                <a:latin typeface="Calibri" pitchFamily="34" charset="0"/>
              </a:rPr>
              <a:t>Sev</a:t>
            </a:r>
            <a:r>
              <a:rPr lang="en-US" sz="2400" dirty="0">
                <a:latin typeface="Calibri" pitchFamily="34" charset="0"/>
              </a:rPr>
              <a:t> DNR)].</a:t>
            </a:r>
            <a:r>
              <a:rPr lang="en-US" sz="2400" dirty="0" err="1">
                <a:latin typeface="Calibri" pitchFamily="34" charset="0"/>
              </a:rPr>
              <a:t>Tx</a:t>
            </a:r>
            <a:r>
              <a:rPr lang="en-US" sz="2400" dirty="0">
                <a:latin typeface="Calibri" pitchFamily="34" charset="0"/>
              </a:rPr>
              <a:t>, [p(</a:t>
            </a:r>
            <a:r>
              <a:rPr lang="en-US" sz="2400" dirty="0" err="1">
                <a:latin typeface="Calibri" pitchFamily="34" charset="0"/>
              </a:rPr>
              <a:t>Tx</a:t>
            </a:r>
            <a:r>
              <a:rPr lang="en-US" sz="2400" dirty="0">
                <a:latin typeface="Calibri" pitchFamily="34" charset="0"/>
              </a:rPr>
              <a:t> </a:t>
            </a:r>
            <a:r>
              <a:rPr lang="en-US" sz="2400" dirty="0" err="1">
                <a:latin typeface="Calibri" pitchFamily="34" charset="0"/>
              </a:rPr>
              <a:t>Sev</a:t>
            </a:r>
            <a:r>
              <a:rPr lang="en-US" sz="2400" dirty="0">
                <a:latin typeface="Calibri" pitchFamily="34" charset="0"/>
              </a:rPr>
              <a:t> DNR)].Severity;</a:t>
            </a:r>
            <a:endParaRPr lang="en-US" sz="2400" dirty="0">
              <a:latin typeface="Calibri" pitchFamily="34" charset="0"/>
            </a:endParaRPr>
          </a:p>
        </p:txBody>
      </p:sp>
      <p:graphicFrame>
        <p:nvGraphicFramePr>
          <p:cNvPr id="45" name="Table 44"/>
          <p:cNvGraphicFramePr>
            <a:graphicFrameLocks noGrp="1"/>
          </p:cNvGraphicFramePr>
          <p:nvPr/>
        </p:nvGraphicFramePr>
        <p:xfrm>
          <a:off x="5257800" y="4343400"/>
          <a:ext cx="3657600" cy="1501140"/>
        </p:xfrm>
        <a:graphic>
          <a:graphicData uri="http://schemas.openxmlformats.org/drawingml/2006/table">
            <a:tbl>
              <a:tblPr/>
              <a:tblGrid>
                <a:gridCol w="801385"/>
                <a:gridCol w="1643865"/>
                <a:gridCol w="1212350"/>
              </a:tblGrid>
              <a:tr h="266700">
                <a:tc gridSpan="3">
                  <a:txBody>
                    <a:bodyPr/>
                    <a:lstStyle/>
                    <a:p>
                      <a:pPr algn="ctr" fontAlgn="b"/>
                      <a:r>
                        <a:rPr lang="en-US" sz="2400" b="1" i="0" u="none" strike="noStrike">
                          <a:solidFill>
                            <a:srgbClr val="3F3F3F"/>
                          </a:solidFill>
                          <a:latin typeface="Calibri"/>
                        </a:rPr>
                        <a:t>p(Tx Sev)</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8D8D8"/>
                    </a:solidFill>
                  </a:tcPr>
                </a:tc>
                <a:tc hMerge="1">
                  <a:txBody>
                    <a:bodyPr/>
                    <a:lstStyle/>
                    <a:p>
                      <a:endParaRPr lang="en-US"/>
                    </a:p>
                  </a:txBody>
                  <a:tcPr/>
                </a:tc>
                <a:tc hMerge="1">
                  <a:txBody>
                    <a:bodyPr/>
                    <a:lstStyle/>
                    <a:p>
                      <a:endParaRPr lang="en-US"/>
                    </a:p>
                  </a:txBody>
                  <a:tcPr/>
                </a:tc>
              </a:tr>
              <a:tr h="266700">
                <a:tc>
                  <a:txBody>
                    <a:bodyPr/>
                    <a:lstStyle/>
                    <a:p>
                      <a:pPr algn="ctr" fontAlgn="b"/>
                      <a:r>
                        <a:rPr lang="en-US" sz="2400" b="1" i="0" u="none" strike="noStrike">
                          <a:solidFill>
                            <a:srgbClr val="3F3F3F"/>
                          </a:solidFill>
                          <a:latin typeface="Calibri"/>
                        </a:rPr>
                        <a:t>Tx</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8D8D8"/>
                    </a:solidFill>
                  </a:tcPr>
                </a:tc>
                <a:tc>
                  <a:txBody>
                    <a:bodyPr/>
                    <a:lstStyle/>
                    <a:p>
                      <a:pPr algn="ctr" fontAlgn="b"/>
                      <a:r>
                        <a:rPr lang="en-US" sz="2400" b="1" i="0" u="none" strike="noStrike">
                          <a:solidFill>
                            <a:srgbClr val="3F3F3F"/>
                          </a:solidFill>
                          <a:latin typeface="Calibri"/>
                        </a:rPr>
                        <a:t>Severity</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8D8D8"/>
                    </a:solidFill>
                  </a:tcPr>
                </a:tc>
                <a:tc>
                  <a:txBody>
                    <a:bodyPr/>
                    <a:lstStyle/>
                    <a:p>
                      <a:pPr algn="ctr" fontAlgn="b"/>
                      <a:r>
                        <a:rPr lang="en-US" sz="2400" b="1" i="0" u="none" strike="noStrike">
                          <a:solidFill>
                            <a:srgbClr val="3F3F3F"/>
                          </a:solidFill>
                          <a:latin typeface="Calibri"/>
                        </a:rPr>
                        <a:t>psum</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8D8D8"/>
                    </a:solidFill>
                  </a:tcPr>
                </a:tc>
              </a:tr>
              <a:tr h="266700">
                <a:tc>
                  <a:txBody>
                    <a:bodyPr/>
                    <a:lstStyle/>
                    <a:p>
                      <a:pPr algn="l" fontAlgn="b"/>
                      <a:r>
                        <a:rPr lang="en-US" sz="2400" b="1" i="0" u="none" strike="noStrike">
                          <a:solidFill>
                            <a:srgbClr val="3F3F3F"/>
                          </a:solidFill>
                          <a:latin typeface="Calibri"/>
                        </a:rPr>
                        <a:t>No</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2400" b="1" i="0" u="none" strike="noStrike">
                          <a:solidFill>
                            <a:srgbClr val="3F3F3F"/>
                          </a:solidFill>
                          <a:latin typeface="Calibri"/>
                        </a:rPr>
                        <a:t>Severe</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2400" b="1" i="0" u="none" strike="noStrike">
                          <a:solidFill>
                            <a:srgbClr val="3F3F3F"/>
                          </a:solidFill>
                          <a:latin typeface="Calibri"/>
                        </a:rPr>
                        <a:t>0.06</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66700">
                <a:tc>
                  <a:txBody>
                    <a:bodyPr/>
                    <a:lstStyle/>
                    <a:p>
                      <a:pPr algn="l" fontAlgn="b"/>
                      <a:r>
                        <a:rPr lang="en-US" sz="2400" b="1" i="0" u="none" strike="noStrike">
                          <a:solidFill>
                            <a:srgbClr val="3F3F3F"/>
                          </a:solidFill>
                          <a:latin typeface="Calibri"/>
                        </a:rPr>
                        <a:t>Yes</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2400" b="1" i="0" u="none" strike="noStrike">
                          <a:solidFill>
                            <a:srgbClr val="3F3F3F"/>
                          </a:solidFill>
                          <a:latin typeface="Calibri"/>
                        </a:rPr>
                        <a:t>Severe</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2400" b="1" i="0" u="none" strike="noStrike" dirty="0">
                          <a:solidFill>
                            <a:srgbClr val="3F3F3F"/>
                          </a:solidFill>
                          <a:latin typeface="Calibri"/>
                        </a:rPr>
                        <a:t>0.09</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2261274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p:cNvSpPr>
            <a:spLocks noGrp="1"/>
          </p:cNvSpPr>
          <p:nvPr>
            <p:ph type="title"/>
          </p:nvPr>
        </p:nvSpPr>
        <p:spPr/>
        <p:txBody>
          <a:bodyPr/>
          <a:lstStyle/>
          <a:p>
            <a:r>
              <a:rPr lang="en-US" b="1" dirty="0" smtClean="0">
                <a:solidFill>
                  <a:schemeClr val="tx1"/>
                </a:solidFill>
              </a:rPr>
              <a:t>Definition: Partial Table</a:t>
            </a:r>
          </a:p>
        </p:txBody>
      </p:sp>
      <p:sp>
        <p:nvSpPr>
          <p:cNvPr id="24578"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79" name="Rectangle 2"/>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0" name="Rectangle 3"/>
          <p:cNvSpPr>
            <a:spLocks noChangeArrowheads="1"/>
          </p:cNvSpPr>
          <p:nvPr/>
        </p:nvSpPr>
        <p:spPr bwMode="auto">
          <a:xfrm>
            <a:off x="1524001" y="948809"/>
            <a:ext cx="184731" cy="369332"/>
          </a:xfrm>
          <a:prstGeom prst="rect">
            <a:avLst/>
          </a:prstGeom>
          <a:noFill/>
          <a:ln w="9525">
            <a:noFill/>
            <a:miter lim="800000"/>
            <a:headEnd/>
            <a:tailEnd/>
          </a:ln>
        </p:spPr>
        <p:txBody>
          <a:bodyPr wrap="none" anchor="ctr">
            <a:spAutoFit/>
          </a:bodyPr>
          <a:lstStyle/>
          <a:p>
            <a:endParaRPr lang="en-US"/>
          </a:p>
        </p:txBody>
      </p:sp>
      <p:sp>
        <p:nvSpPr>
          <p:cNvPr id="24582" name="Rectangle 4"/>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3" name="Rectangle 5"/>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85" name="Rectangle 7"/>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6" name="Rectangle 8"/>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9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92"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6323" name="Picture 3"/>
          <p:cNvPicPr>
            <a:picLocks noChangeAspect="1" noChangeArrowheads="1"/>
          </p:cNvPicPr>
          <p:nvPr/>
        </p:nvPicPr>
        <p:blipFill>
          <a:blip r:embed="rId3" cstate="print"/>
          <a:srcRect/>
          <a:stretch>
            <a:fillRect/>
          </a:stretch>
        </p:blipFill>
        <p:spPr bwMode="auto">
          <a:xfrm>
            <a:off x="7772400" y="152400"/>
            <a:ext cx="2514600" cy="2156662"/>
          </a:xfrm>
          <a:prstGeom prst="rect">
            <a:avLst/>
          </a:prstGeom>
          <a:noFill/>
          <a:ln w="9525">
            <a:noFill/>
            <a:miter lim="800000"/>
            <a:headEnd/>
            <a:tailEnd/>
          </a:ln>
          <a:effectLst/>
        </p:spPr>
      </p:pic>
      <p:sp>
        <p:nvSpPr>
          <p:cNvPr id="69"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7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0"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1" name="Rectangle 3"/>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58373"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4" name="Rectangle 6"/>
          <p:cNvSpPr>
            <a:spLocks noChangeArrowheads="1"/>
          </p:cNvSpPr>
          <p:nvPr/>
        </p:nvSpPr>
        <p:spPr bwMode="auto">
          <a:xfrm>
            <a:off x="1524001" y="13298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634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5538"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8"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4"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5" name="Rectangle 3"/>
          <p:cNvSpPr>
            <a:spLocks noChangeArrowheads="1"/>
          </p:cNvSpPr>
          <p:nvPr/>
        </p:nvSpPr>
        <p:spPr bwMode="auto">
          <a:xfrm>
            <a:off x="1524001" y="10916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30" name="Right Arrow 29"/>
          <p:cNvSpPr/>
          <p:nvPr/>
        </p:nvSpPr>
        <p:spPr>
          <a:xfrm>
            <a:off x="5638800" y="4495800"/>
            <a:ext cx="6096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1" name="Table 30"/>
          <p:cNvGraphicFramePr>
            <a:graphicFrameLocks noGrp="1"/>
          </p:cNvGraphicFramePr>
          <p:nvPr/>
        </p:nvGraphicFramePr>
        <p:xfrm>
          <a:off x="1981200" y="2895600"/>
          <a:ext cx="3352801" cy="2495551"/>
        </p:xfrm>
        <a:graphic>
          <a:graphicData uri="http://schemas.openxmlformats.org/drawingml/2006/table">
            <a:tbl>
              <a:tblPr/>
              <a:tblGrid>
                <a:gridCol w="1267778"/>
                <a:gridCol w="1414463"/>
                <a:gridCol w="670560"/>
              </a:tblGrid>
              <a:tr h="370960">
                <a:tc gridSpan="3">
                  <a:txBody>
                    <a:bodyPr/>
                    <a:lstStyle/>
                    <a:p>
                      <a:pPr algn="ctr" fontAlgn="b"/>
                      <a:r>
                        <a:rPr lang="en-US" sz="2000" b="1" i="0" u="none" strike="noStrike" dirty="0">
                          <a:solidFill>
                            <a:srgbClr val="FFFFFF"/>
                          </a:solidFill>
                          <a:latin typeface="Calibri"/>
                        </a:rPr>
                        <a:t>p(S,T)</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r>
              <a:tr h="370960">
                <a:tc>
                  <a:txBody>
                    <a:bodyPr/>
                    <a:lstStyle/>
                    <a:p>
                      <a:pPr algn="ctr" fontAlgn="b"/>
                      <a:r>
                        <a:rPr lang="en-US" sz="2000" b="1" i="0" u="none" strike="noStrike">
                          <a:solidFill>
                            <a:srgbClr val="FFFFFF"/>
                          </a:solidFill>
                          <a:latin typeface="Calibri"/>
                        </a:rPr>
                        <a:t>S</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c>
                  <a:txBody>
                    <a:bodyPr/>
                    <a:lstStyle/>
                    <a:p>
                      <a:pPr algn="ctr" fontAlgn="b"/>
                      <a:r>
                        <a:rPr lang="en-US" sz="2000" b="1" i="0" u="none" strike="noStrike">
                          <a:solidFill>
                            <a:srgbClr val="FFFFFF"/>
                          </a:solidFill>
                          <a:latin typeface="Calibri"/>
                        </a:rPr>
                        <a:t>T</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c>
                  <a:txBody>
                    <a:bodyPr/>
                    <a:lstStyle/>
                    <a:p>
                      <a:pPr algn="ctr" fontAlgn="b"/>
                      <a:r>
                        <a:rPr lang="en-US" sz="2000" b="1" i="0" u="none" strike="noStrike">
                          <a:solidFill>
                            <a:srgbClr val="FFFFFF"/>
                          </a:solidFill>
                          <a:latin typeface="Calibri"/>
                        </a:rPr>
                        <a:t>p</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r>
              <a:tr h="359719">
                <a:tc>
                  <a:txBody>
                    <a:bodyPr/>
                    <a:lstStyle/>
                    <a:p>
                      <a:pPr algn="l" fontAlgn="b"/>
                      <a:r>
                        <a:rPr lang="en-US" sz="2000" b="1" i="0" u="none" strike="noStrike" dirty="0">
                          <a:solidFill>
                            <a:srgbClr val="3F3F3F"/>
                          </a:solidFill>
                          <a:latin typeface="Calibri"/>
                        </a:rPr>
                        <a:t>Severe</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2000" b="1" i="0" u="none" strike="noStrike" dirty="0">
                          <a:solidFill>
                            <a:srgbClr val="3F3F3F"/>
                          </a:solidFill>
                          <a:latin typeface="Calibri"/>
                        </a:rPr>
                        <a:t>Treated</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2000" b="1" i="0" u="none" strike="noStrike" dirty="0">
                          <a:solidFill>
                            <a:srgbClr val="3F3F3F"/>
                          </a:solidFill>
                          <a:latin typeface="Calibri"/>
                        </a:rPr>
                        <a:t>0.4</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348478">
                <a:tc>
                  <a:txBody>
                    <a:bodyPr/>
                    <a:lstStyle/>
                    <a:p>
                      <a:pPr algn="l" fontAlgn="b"/>
                      <a:r>
                        <a:rPr lang="en-US" sz="2000" b="1" i="0" u="none" strike="noStrike" dirty="0">
                          <a:solidFill>
                            <a:srgbClr val="3F3F3F"/>
                          </a:solidFill>
                          <a:latin typeface="Calibri"/>
                        </a:rPr>
                        <a:t>Severe</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2000" b="1" i="0" u="none" strike="noStrike" dirty="0">
                          <a:solidFill>
                            <a:srgbClr val="3F3F3F"/>
                          </a:solidFill>
                          <a:latin typeface="Calibri"/>
                        </a:rPr>
                        <a:t>Not Treated</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2000" b="1" i="0" u="none" strike="noStrike" dirty="0">
                          <a:solidFill>
                            <a:srgbClr val="3F3F3F"/>
                          </a:solidFill>
                          <a:latin typeface="Calibri"/>
                        </a:rPr>
                        <a:t>0.1</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348478">
                <a:tc>
                  <a:txBody>
                    <a:bodyPr/>
                    <a:lstStyle/>
                    <a:p>
                      <a:pPr algn="l" fontAlgn="b"/>
                      <a:r>
                        <a:rPr lang="en-US" sz="2000" b="1" i="0" u="none" strike="noStrike">
                          <a:solidFill>
                            <a:srgbClr val="3F3F3F"/>
                          </a:solidFill>
                          <a:latin typeface="Calibri"/>
                        </a:rPr>
                        <a:t>Not Severe</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2000" b="1" i="0" u="none" strike="noStrike" dirty="0">
                          <a:solidFill>
                            <a:srgbClr val="3F3F3F"/>
                          </a:solidFill>
                          <a:latin typeface="Calibri"/>
                        </a:rPr>
                        <a:t>Treated</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2000" b="1" i="0" u="none" strike="noStrike" dirty="0">
                          <a:solidFill>
                            <a:srgbClr val="3F3F3F"/>
                          </a:solidFill>
                          <a:latin typeface="Calibri"/>
                        </a:rPr>
                        <a:t>0.2</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348478">
                <a:tc>
                  <a:txBody>
                    <a:bodyPr/>
                    <a:lstStyle/>
                    <a:p>
                      <a:pPr algn="l" fontAlgn="b"/>
                      <a:r>
                        <a:rPr lang="en-US" sz="2000" b="1" i="0" u="none" strike="noStrike">
                          <a:solidFill>
                            <a:srgbClr val="3F3F3F"/>
                          </a:solidFill>
                          <a:latin typeface="Calibri"/>
                        </a:rPr>
                        <a:t>Not severe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2000" b="1" i="0" u="none" strike="noStrike" dirty="0">
                          <a:solidFill>
                            <a:srgbClr val="3F3F3F"/>
                          </a:solidFill>
                          <a:latin typeface="Calibri"/>
                        </a:rPr>
                        <a:t>Not Treated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2000" b="1" i="0" u="none" strike="noStrike" dirty="0">
                          <a:solidFill>
                            <a:srgbClr val="3F3F3F"/>
                          </a:solidFill>
                          <a:latin typeface="Calibri"/>
                        </a:rPr>
                        <a:t>0.3</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348478">
                <a:tc gridSpan="2">
                  <a:txBody>
                    <a:bodyPr/>
                    <a:lstStyle/>
                    <a:p>
                      <a:pPr algn="ctr" fontAlgn="b"/>
                      <a:r>
                        <a:rPr lang="en-US" sz="2000" b="1" i="0" u="none" strike="noStrike" dirty="0">
                          <a:solidFill>
                            <a:srgbClr val="3F3F3F"/>
                          </a:solidFill>
                          <a:latin typeface="Calibri"/>
                        </a:rPr>
                        <a:t>Total</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hMerge="1">
                  <a:txBody>
                    <a:bodyPr/>
                    <a:lstStyle/>
                    <a:p>
                      <a:endParaRPr lang="en-US"/>
                    </a:p>
                  </a:txBody>
                  <a:tcPr/>
                </a:tc>
                <a:tc>
                  <a:txBody>
                    <a:bodyPr/>
                    <a:lstStyle/>
                    <a:p>
                      <a:pPr algn="ctr" fontAlgn="b"/>
                      <a:r>
                        <a:rPr lang="en-US" sz="2000" b="1" i="0" u="none" strike="noStrike" dirty="0">
                          <a:solidFill>
                            <a:srgbClr val="3F3F3F"/>
                          </a:solidFill>
                          <a:latin typeface="Calibri"/>
                        </a:rPr>
                        <a:t>1</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graphicFrame>
        <p:nvGraphicFramePr>
          <p:cNvPr id="32" name="Table 31"/>
          <p:cNvGraphicFramePr>
            <a:graphicFrameLocks noGrp="1"/>
          </p:cNvGraphicFramePr>
          <p:nvPr/>
        </p:nvGraphicFramePr>
        <p:xfrm>
          <a:off x="6553200" y="3581400"/>
          <a:ext cx="3465513" cy="1828800"/>
        </p:xfrm>
        <a:graphic>
          <a:graphicData uri="http://schemas.openxmlformats.org/drawingml/2006/table">
            <a:tbl>
              <a:tblPr/>
              <a:tblGrid>
                <a:gridCol w="1310397"/>
                <a:gridCol w="1462013"/>
                <a:gridCol w="693103"/>
              </a:tblGrid>
              <a:tr h="377190">
                <a:tc gridSpan="3">
                  <a:txBody>
                    <a:bodyPr/>
                    <a:lstStyle/>
                    <a:p>
                      <a:pPr algn="ctr" fontAlgn="b"/>
                      <a:r>
                        <a:rPr lang="en-US" sz="2000" b="1" i="0" u="none" strike="noStrike" dirty="0">
                          <a:solidFill>
                            <a:srgbClr val="FFFFFF"/>
                          </a:solidFill>
                          <a:latin typeface="Calibri"/>
                        </a:rPr>
                        <a:t>p(</a:t>
                      </a:r>
                      <a:r>
                        <a:rPr lang="en-US" sz="2000" b="1" i="0" u="none" strike="noStrike" dirty="0" err="1">
                          <a:solidFill>
                            <a:srgbClr val="FFFFFF"/>
                          </a:solidFill>
                          <a:latin typeface="Calibri"/>
                        </a:rPr>
                        <a:t>s,T</a:t>
                      </a:r>
                      <a:r>
                        <a:rPr lang="en-US" sz="2000" b="1" i="0" u="none" strike="noStrike" dirty="0">
                          <a:solidFill>
                            <a:srgbClr val="FFFFFF"/>
                          </a:solidFill>
                          <a:latin typeface="Calibri"/>
                        </a:rPr>
                        <a:t>)</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r>
              <a:tr h="377190">
                <a:tc>
                  <a:txBody>
                    <a:bodyPr/>
                    <a:lstStyle/>
                    <a:p>
                      <a:pPr algn="ctr" fontAlgn="b"/>
                      <a:r>
                        <a:rPr lang="en-US" sz="2000" b="1" i="0" u="none" strike="noStrike">
                          <a:solidFill>
                            <a:srgbClr val="FFFFFF"/>
                          </a:solidFill>
                          <a:latin typeface="Calibri"/>
                        </a:rPr>
                        <a:t>S</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c>
                  <a:txBody>
                    <a:bodyPr/>
                    <a:lstStyle/>
                    <a:p>
                      <a:pPr algn="ctr" fontAlgn="b"/>
                      <a:r>
                        <a:rPr lang="en-US" sz="2000" b="1" i="0" u="none" strike="noStrike">
                          <a:solidFill>
                            <a:srgbClr val="FFFFFF"/>
                          </a:solidFill>
                          <a:latin typeface="Calibri"/>
                        </a:rPr>
                        <a:t>T</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c>
                  <a:txBody>
                    <a:bodyPr/>
                    <a:lstStyle/>
                    <a:p>
                      <a:pPr algn="ctr" fontAlgn="b"/>
                      <a:r>
                        <a:rPr lang="en-US" sz="2000" b="1" i="0" u="none" strike="noStrike">
                          <a:solidFill>
                            <a:srgbClr val="FFFFFF"/>
                          </a:solidFill>
                          <a:latin typeface="Calibri"/>
                        </a:rPr>
                        <a:t>p</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r>
              <a:tr h="365760">
                <a:tc>
                  <a:txBody>
                    <a:bodyPr/>
                    <a:lstStyle/>
                    <a:p>
                      <a:pPr algn="l" fontAlgn="b"/>
                      <a:r>
                        <a:rPr lang="en-US" sz="2000" b="1" i="0" u="none" strike="noStrike">
                          <a:solidFill>
                            <a:srgbClr val="3F3F3F"/>
                          </a:solidFill>
                          <a:latin typeface="Calibri"/>
                        </a:rPr>
                        <a:t>Not Severe</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2000" b="1" i="0" u="none" strike="noStrike">
                          <a:solidFill>
                            <a:srgbClr val="3F3F3F"/>
                          </a:solidFill>
                          <a:latin typeface="Calibri"/>
                        </a:rPr>
                        <a:t>Treated</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2000" b="1" i="0" u="none" strike="noStrike">
                          <a:solidFill>
                            <a:srgbClr val="3F3F3F"/>
                          </a:solidFill>
                          <a:latin typeface="Calibri"/>
                        </a:rPr>
                        <a:t>0.2</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354330">
                <a:tc>
                  <a:txBody>
                    <a:bodyPr/>
                    <a:lstStyle/>
                    <a:p>
                      <a:pPr algn="l" fontAlgn="b"/>
                      <a:r>
                        <a:rPr lang="en-US" sz="2000" b="1" i="0" u="none" strike="noStrike">
                          <a:solidFill>
                            <a:srgbClr val="3F3F3F"/>
                          </a:solidFill>
                          <a:latin typeface="Calibri"/>
                        </a:rPr>
                        <a:t>Not severe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2000" b="1" i="0" u="none" strike="noStrike">
                          <a:solidFill>
                            <a:srgbClr val="3F3F3F"/>
                          </a:solidFill>
                          <a:latin typeface="Calibri"/>
                        </a:rPr>
                        <a:t>Not Treated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2000" b="1" i="0" u="none" strike="noStrike">
                          <a:solidFill>
                            <a:srgbClr val="3F3F3F"/>
                          </a:solidFill>
                          <a:latin typeface="Calibri"/>
                        </a:rPr>
                        <a:t>0.3</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354330">
                <a:tc gridSpan="2">
                  <a:txBody>
                    <a:bodyPr/>
                    <a:lstStyle/>
                    <a:p>
                      <a:pPr algn="ctr" fontAlgn="b"/>
                      <a:r>
                        <a:rPr lang="en-US" sz="2000" b="1" i="0" u="none" strike="noStrike" dirty="0">
                          <a:solidFill>
                            <a:srgbClr val="3F3F3F"/>
                          </a:solidFill>
                          <a:latin typeface="Calibri"/>
                        </a:rPr>
                        <a:t>Total</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hMerge="1">
                  <a:txBody>
                    <a:bodyPr/>
                    <a:lstStyle/>
                    <a:p>
                      <a:endParaRPr lang="en-US"/>
                    </a:p>
                  </a:txBody>
                  <a:tcPr/>
                </a:tc>
                <a:tc>
                  <a:txBody>
                    <a:bodyPr/>
                    <a:lstStyle/>
                    <a:p>
                      <a:pPr algn="r" fontAlgn="b"/>
                      <a:r>
                        <a:rPr lang="en-US" sz="2000" b="1" i="0" u="none" strike="noStrike" dirty="0">
                          <a:solidFill>
                            <a:srgbClr val="3F3F3F"/>
                          </a:solidFill>
                          <a:latin typeface="Calibri"/>
                        </a:rPr>
                        <a:t>0.5</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20329037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p:cNvSpPr>
            <a:spLocks noGrp="1"/>
          </p:cNvSpPr>
          <p:nvPr>
            <p:ph type="title"/>
          </p:nvPr>
        </p:nvSpPr>
        <p:spPr/>
        <p:txBody>
          <a:bodyPr/>
          <a:lstStyle/>
          <a:p>
            <a:r>
              <a:rPr lang="en-US" b="1" dirty="0" smtClean="0">
                <a:solidFill>
                  <a:schemeClr val="tx1"/>
                </a:solidFill>
              </a:rPr>
              <a:t>Join with Outcomes</a:t>
            </a:r>
          </a:p>
        </p:txBody>
      </p:sp>
      <p:sp>
        <p:nvSpPr>
          <p:cNvPr id="24578"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79" name="Rectangle 2"/>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0" name="Rectangle 3"/>
          <p:cNvSpPr>
            <a:spLocks noChangeArrowheads="1"/>
          </p:cNvSpPr>
          <p:nvPr/>
        </p:nvSpPr>
        <p:spPr bwMode="auto">
          <a:xfrm>
            <a:off x="1524001" y="948809"/>
            <a:ext cx="184731" cy="369332"/>
          </a:xfrm>
          <a:prstGeom prst="rect">
            <a:avLst/>
          </a:prstGeom>
          <a:noFill/>
          <a:ln w="9525">
            <a:noFill/>
            <a:miter lim="800000"/>
            <a:headEnd/>
            <a:tailEnd/>
          </a:ln>
        </p:spPr>
        <p:txBody>
          <a:bodyPr wrap="none" anchor="ctr">
            <a:spAutoFit/>
          </a:bodyPr>
          <a:lstStyle/>
          <a:p>
            <a:endParaRPr lang="en-US"/>
          </a:p>
        </p:txBody>
      </p:sp>
      <p:sp>
        <p:nvSpPr>
          <p:cNvPr id="24582" name="Rectangle 4"/>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3" name="Rectangle 5"/>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85" name="Rectangle 7"/>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6" name="Rectangle 8"/>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9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92"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7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0"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1" name="Rectangle 3"/>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58373"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4" name="Rectangle 6"/>
          <p:cNvSpPr>
            <a:spLocks noChangeArrowheads="1"/>
          </p:cNvSpPr>
          <p:nvPr/>
        </p:nvSpPr>
        <p:spPr bwMode="auto">
          <a:xfrm>
            <a:off x="1524001" y="13298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634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5538"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8"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4"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5" name="Rectangle 3"/>
          <p:cNvSpPr>
            <a:spLocks noChangeArrowheads="1"/>
          </p:cNvSpPr>
          <p:nvPr/>
        </p:nvSpPr>
        <p:spPr bwMode="auto">
          <a:xfrm>
            <a:off x="1524001" y="10916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76803" name="Rectangle 3"/>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76805" name="Rectangle 5"/>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7" name="Rectangle 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9" name="Rectangle 9"/>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46"/>
          <p:cNvGrpSpPr/>
          <p:nvPr/>
        </p:nvGrpSpPr>
        <p:grpSpPr>
          <a:xfrm>
            <a:off x="9220200" y="228600"/>
            <a:ext cx="1101830" cy="1995272"/>
            <a:chOff x="7696200" y="228600"/>
            <a:chExt cx="1101830" cy="1995272"/>
          </a:xfrm>
        </p:grpSpPr>
        <p:sp>
          <p:nvSpPr>
            <p:cNvPr id="32" name="Rounded Rectangle 31"/>
            <p:cNvSpPr/>
            <p:nvPr/>
          </p:nvSpPr>
          <p:spPr>
            <a:xfrm>
              <a:off x="7696200" y="1773327"/>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O</a:t>
              </a:r>
              <a:endParaRPr lang="en-US" sz="3200" b="1" dirty="0"/>
            </a:p>
          </p:txBody>
        </p:sp>
        <p:grpSp>
          <p:nvGrpSpPr>
            <p:cNvPr id="3" name="Group 64"/>
            <p:cNvGrpSpPr/>
            <p:nvPr/>
          </p:nvGrpSpPr>
          <p:grpSpPr>
            <a:xfrm>
              <a:off x="7696200" y="228600"/>
              <a:ext cx="492230" cy="1544727"/>
              <a:chOff x="7696200" y="228600"/>
              <a:chExt cx="492230" cy="1544727"/>
            </a:xfrm>
          </p:grpSpPr>
          <p:sp>
            <p:nvSpPr>
              <p:cNvPr id="35" name="Rounded Rectangle 34"/>
              <p:cNvSpPr/>
              <p:nvPr/>
            </p:nvSpPr>
            <p:spPr>
              <a:xfrm>
                <a:off x="7696200" y="228600"/>
                <a:ext cx="481412"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a:t>
                </a:r>
                <a:endParaRPr lang="en-US" sz="3600" b="1" dirty="0"/>
              </a:p>
            </p:txBody>
          </p:sp>
          <p:sp>
            <p:nvSpPr>
              <p:cNvPr id="37" name="Rounded Rectangle 36"/>
              <p:cNvSpPr/>
              <p:nvPr/>
            </p:nvSpPr>
            <p:spPr>
              <a:xfrm>
                <a:off x="7696200" y="1000963"/>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a:t>
                </a:r>
                <a:endParaRPr lang="en-US" sz="3200" b="1" dirty="0"/>
              </a:p>
            </p:txBody>
          </p:sp>
          <p:cxnSp>
            <p:nvCxnSpPr>
              <p:cNvPr id="38" name="Straight Arrow Connector 37"/>
              <p:cNvCxnSpPr>
                <a:stCxn id="35" idx="2"/>
                <a:endCxn id="37" idx="0"/>
              </p:cNvCxnSpPr>
              <p:nvPr/>
            </p:nvCxnSpPr>
            <p:spPr>
              <a:xfrm>
                <a:off x="7936906" y="679145"/>
                <a:ext cx="5409" cy="321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7" idx="2"/>
                <a:endCxn id="32" idx="0"/>
              </p:cNvCxnSpPr>
              <p:nvPr/>
            </p:nvCxnSpPr>
            <p:spPr>
              <a:xfrm>
                <a:off x="7942315" y="1451509"/>
                <a:ext cx="0" cy="321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34" name="Rounded Rectangle 33"/>
            <p:cNvSpPr/>
            <p:nvPr/>
          </p:nvSpPr>
          <p:spPr>
            <a:xfrm>
              <a:off x="8305800" y="228600"/>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R</a:t>
              </a:r>
              <a:endParaRPr lang="en-US" sz="3200" b="1" dirty="0"/>
            </a:p>
          </p:txBody>
        </p:sp>
        <p:cxnSp>
          <p:nvCxnSpPr>
            <p:cNvPr id="41" name="Elbow Connector 40"/>
            <p:cNvCxnSpPr>
              <a:stCxn id="35" idx="1"/>
              <a:endCxn id="32" idx="1"/>
            </p:cNvCxnSpPr>
            <p:nvPr/>
          </p:nvCxnSpPr>
          <p:spPr>
            <a:xfrm rot="10800000" flipV="1">
              <a:off x="7696200" y="453872"/>
              <a:ext cx="12700" cy="1544727"/>
            </a:xfrm>
            <a:prstGeom prst="bentConnector3">
              <a:avLst>
                <a:gd name="adj1" fmla="val 180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34" idx="2"/>
              <a:endCxn id="37" idx="3"/>
            </p:cNvCxnSpPr>
            <p:nvPr/>
          </p:nvCxnSpPr>
          <p:spPr>
            <a:xfrm rot="5400000">
              <a:off x="8096628" y="770948"/>
              <a:ext cx="547091" cy="363485"/>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grpSp>
      <p:graphicFrame>
        <p:nvGraphicFramePr>
          <p:cNvPr id="42" name="Table 41"/>
          <p:cNvGraphicFramePr>
            <a:graphicFrameLocks noGrp="1"/>
          </p:cNvGraphicFramePr>
          <p:nvPr/>
        </p:nvGraphicFramePr>
        <p:xfrm>
          <a:off x="2438401" y="2895600"/>
          <a:ext cx="4229099" cy="1600200"/>
        </p:xfrm>
        <a:graphic>
          <a:graphicData uri="http://schemas.openxmlformats.org/drawingml/2006/table">
            <a:tbl>
              <a:tblPr/>
              <a:tblGrid>
                <a:gridCol w="371196"/>
                <a:gridCol w="761428"/>
                <a:gridCol w="561553"/>
                <a:gridCol w="203048"/>
                <a:gridCol w="371196"/>
                <a:gridCol w="761428"/>
                <a:gridCol w="847089"/>
                <a:gridCol w="352161"/>
              </a:tblGrid>
              <a:tr h="266700">
                <a:tc gridSpan="3">
                  <a:txBody>
                    <a:bodyPr/>
                    <a:lstStyle/>
                    <a:p>
                      <a:pPr algn="ctr" fontAlgn="b"/>
                      <a:r>
                        <a:rPr lang="en-US" sz="1600" b="1" i="0" u="none" strike="noStrike">
                          <a:solidFill>
                            <a:srgbClr val="3F3F3F"/>
                          </a:solidFill>
                          <a:latin typeface="Calibri"/>
                        </a:rPr>
                        <a:t>p(Tx Sev)</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8D8D8"/>
                    </a:solidFill>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latin typeface="Calibri"/>
                      </a:endParaRP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gridSpan="4">
                  <a:txBody>
                    <a:bodyPr/>
                    <a:lstStyle/>
                    <a:p>
                      <a:pPr algn="ctr" fontAlgn="b"/>
                      <a:r>
                        <a:rPr lang="en-US" sz="1600" b="1" i="0" u="none" strike="noStrike">
                          <a:solidFill>
                            <a:srgbClr val="3F3F3F"/>
                          </a:solidFill>
                          <a:latin typeface="Calibri"/>
                        </a:rPr>
                        <a:t>p(Outcome|Tx, Severity)</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8D8D8"/>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66700">
                <a:tc>
                  <a:txBody>
                    <a:bodyPr/>
                    <a:lstStyle/>
                    <a:p>
                      <a:pPr algn="ctr" fontAlgn="b"/>
                      <a:r>
                        <a:rPr lang="en-US" sz="1600" b="1" i="0" u="none" strike="noStrike">
                          <a:solidFill>
                            <a:srgbClr val="3F3F3F"/>
                          </a:solidFill>
                          <a:latin typeface="Calibri"/>
                        </a:rPr>
                        <a:t>Tx</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8D8D8"/>
                    </a:solidFill>
                  </a:tcPr>
                </a:tc>
                <a:tc>
                  <a:txBody>
                    <a:bodyPr/>
                    <a:lstStyle/>
                    <a:p>
                      <a:pPr algn="ctr" fontAlgn="b"/>
                      <a:r>
                        <a:rPr lang="en-US" sz="1600" b="1" i="0" u="none" strike="noStrike">
                          <a:solidFill>
                            <a:srgbClr val="3F3F3F"/>
                          </a:solidFill>
                          <a:latin typeface="Calibri"/>
                        </a:rPr>
                        <a:t>Severity</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8D8D8"/>
                    </a:solidFill>
                  </a:tcPr>
                </a:tc>
                <a:tc>
                  <a:txBody>
                    <a:bodyPr/>
                    <a:lstStyle/>
                    <a:p>
                      <a:pPr algn="ctr" fontAlgn="b"/>
                      <a:r>
                        <a:rPr lang="en-US" sz="1600" b="1" i="0" u="none" strike="noStrike">
                          <a:solidFill>
                            <a:srgbClr val="3F3F3F"/>
                          </a:solidFill>
                          <a:latin typeface="Calibri"/>
                        </a:rPr>
                        <a:t>psum</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8D8D8"/>
                    </a:solidFill>
                  </a:tcPr>
                </a:tc>
                <a:tc>
                  <a:txBody>
                    <a:bodyPr/>
                    <a:lstStyle/>
                    <a:p>
                      <a:pPr algn="l" fontAlgn="b"/>
                      <a:endParaRPr lang="en-US" sz="1100" b="0" i="0" u="none" strike="noStrike">
                        <a:solidFill>
                          <a:srgbClr val="000000"/>
                        </a:solidFill>
                        <a:latin typeface="Calibri"/>
                      </a:endParaRP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600" b="1" i="0" u="none" strike="noStrike">
                          <a:solidFill>
                            <a:srgbClr val="3F3F3F"/>
                          </a:solidFill>
                          <a:latin typeface="Calibri"/>
                        </a:rPr>
                        <a:t>Tx</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8D8D8"/>
                    </a:solidFill>
                  </a:tcPr>
                </a:tc>
                <a:tc>
                  <a:txBody>
                    <a:bodyPr/>
                    <a:lstStyle/>
                    <a:p>
                      <a:pPr algn="l" fontAlgn="b"/>
                      <a:r>
                        <a:rPr lang="en-US" sz="1600" b="1" i="0" u="none" strike="noStrike">
                          <a:solidFill>
                            <a:srgbClr val="3F3F3F"/>
                          </a:solidFill>
                          <a:latin typeface="Calibri"/>
                        </a:rPr>
                        <a:t>Severity</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8D8D8"/>
                    </a:solidFill>
                  </a:tcPr>
                </a:tc>
                <a:tc>
                  <a:txBody>
                    <a:bodyPr/>
                    <a:lstStyle/>
                    <a:p>
                      <a:pPr algn="l" fontAlgn="b"/>
                      <a:r>
                        <a:rPr lang="en-US" sz="1600" b="1" i="0" u="none" strike="noStrike">
                          <a:solidFill>
                            <a:srgbClr val="3F3F3F"/>
                          </a:solidFill>
                          <a:latin typeface="Calibri"/>
                        </a:rPr>
                        <a:t>Outcome</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8D8D8"/>
                    </a:solidFill>
                  </a:tcPr>
                </a:tc>
                <a:tc>
                  <a:txBody>
                    <a:bodyPr/>
                    <a:lstStyle/>
                    <a:p>
                      <a:pPr algn="l" fontAlgn="b"/>
                      <a:r>
                        <a:rPr lang="en-US" sz="1600" b="1" i="0" u="none" strike="noStrike">
                          <a:solidFill>
                            <a:srgbClr val="3F3F3F"/>
                          </a:solidFill>
                          <a:latin typeface="Calibri"/>
                        </a:rPr>
                        <a:t>p</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8D8D8"/>
                    </a:solidFill>
                  </a:tcPr>
                </a:tc>
              </a:tr>
              <a:tr h="266700">
                <a:tc>
                  <a:txBody>
                    <a:bodyPr/>
                    <a:lstStyle/>
                    <a:p>
                      <a:pPr algn="l" fontAlgn="b"/>
                      <a:r>
                        <a:rPr lang="en-US" sz="1600" b="1" i="0" u="none" strike="noStrike">
                          <a:solidFill>
                            <a:srgbClr val="3F3F3F"/>
                          </a:solidFill>
                          <a:latin typeface="Calibri"/>
                        </a:rPr>
                        <a:t>No</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600" b="1" i="0" u="none" strike="noStrike">
                          <a:solidFill>
                            <a:srgbClr val="3F3F3F"/>
                          </a:solidFill>
                          <a:latin typeface="Calibri"/>
                        </a:rPr>
                        <a:t>Severe</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600" b="1" i="0" u="none" strike="noStrike">
                          <a:solidFill>
                            <a:srgbClr val="3F3F3F"/>
                          </a:solidFill>
                          <a:latin typeface="Calibri"/>
                        </a:rPr>
                        <a:t>0.06</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1100" b="0" i="0" u="none" strike="noStrike">
                        <a:solidFill>
                          <a:srgbClr val="000000"/>
                        </a:solidFill>
                        <a:latin typeface="Calibri"/>
                      </a:endParaRP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600" b="1" i="0" u="none" strike="noStrike">
                          <a:solidFill>
                            <a:srgbClr val="3F3F3F"/>
                          </a:solidFill>
                          <a:latin typeface="Calibri"/>
                        </a:rPr>
                        <a:t>Yes</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600" b="1" i="0" u="none" strike="noStrike">
                          <a:solidFill>
                            <a:srgbClr val="3F3F3F"/>
                          </a:solidFill>
                          <a:latin typeface="Calibri"/>
                        </a:rPr>
                        <a:t>Severe</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600" b="1" i="0" u="none" strike="noStrike">
                          <a:solidFill>
                            <a:srgbClr val="3F3F3F"/>
                          </a:solidFill>
                          <a:latin typeface="Calibri"/>
                        </a:rPr>
                        <a:t>Positive</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600" b="1" i="0" u="none" strike="noStrike">
                          <a:solidFill>
                            <a:srgbClr val="3F3F3F"/>
                          </a:solidFill>
                          <a:latin typeface="Calibri"/>
                        </a:rPr>
                        <a:t>0.2</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66700">
                <a:tc>
                  <a:txBody>
                    <a:bodyPr/>
                    <a:lstStyle/>
                    <a:p>
                      <a:pPr algn="l" fontAlgn="b"/>
                      <a:r>
                        <a:rPr lang="en-US" sz="1600" b="1" i="0" u="none" strike="noStrike">
                          <a:solidFill>
                            <a:srgbClr val="3F3F3F"/>
                          </a:solidFill>
                          <a:latin typeface="Calibri"/>
                        </a:rPr>
                        <a:t>Yes</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600" b="1" i="0" u="none" strike="noStrike">
                          <a:solidFill>
                            <a:srgbClr val="3F3F3F"/>
                          </a:solidFill>
                          <a:latin typeface="Calibri"/>
                        </a:rPr>
                        <a:t>Severe</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600" b="1" i="0" u="none" strike="noStrike">
                          <a:solidFill>
                            <a:srgbClr val="3F3F3F"/>
                          </a:solidFill>
                          <a:latin typeface="Calibri"/>
                        </a:rPr>
                        <a:t>0.09</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1100" b="0" i="0" u="none" strike="noStrike">
                        <a:solidFill>
                          <a:srgbClr val="000000"/>
                        </a:solidFill>
                        <a:latin typeface="Calibri"/>
                      </a:endParaRP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600" b="1" i="0" u="none" strike="noStrike">
                          <a:solidFill>
                            <a:srgbClr val="3F3F3F"/>
                          </a:solidFill>
                          <a:latin typeface="Calibri"/>
                        </a:rPr>
                        <a:t>Yes</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600" b="1" i="0" u="none" strike="noStrike">
                          <a:solidFill>
                            <a:srgbClr val="3F3F3F"/>
                          </a:solidFill>
                          <a:latin typeface="Calibri"/>
                        </a:rPr>
                        <a:t>Severe</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600" b="1" i="0" u="none" strike="noStrike">
                          <a:solidFill>
                            <a:srgbClr val="3F3F3F"/>
                          </a:solidFill>
                          <a:latin typeface="Calibri"/>
                        </a:rPr>
                        <a:t>Negative</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600" b="1" i="0" u="none" strike="noStrike">
                          <a:solidFill>
                            <a:srgbClr val="3F3F3F"/>
                          </a:solidFill>
                          <a:latin typeface="Calibri"/>
                        </a:rPr>
                        <a:t>0.1</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66700">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w="6350" cap="flat" cmpd="sng" algn="ctr">
                      <a:solidFill>
                        <a:srgbClr val="3F3F3F"/>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w="6350" cap="flat" cmpd="sng" algn="ctr">
                      <a:solidFill>
                        <a:srgbClr val="3F3F3F"/>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w="6350" cap="flat" cmpd="sng" algn="ctr">
                      <a:solidFill>
                        <a:srgbClr val="3F3F3F"/>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600" b="1" i="0" u="none" strike="noStrike">
                          <a:solidFill>
                            <a:srgbClr val="3F3F3F"/>
                          </a:solidFill>
                          <a:latin typeface="Calibri"/>
                        </a:rPr>
                        <a:t>No</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600" b="1" i="0" u="none" strike="noStrike">
                          <a:solidFill>
                            <a:srgbClr val="3F3F3F"/>
                          </a:solidFill>
                          <a:latin typeface="Calibri"/>
                        </a:rPr>
                        <a:t>Severe</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600" b="1" i="0" u="none" strike="noStrike">
                          <a:solidFill>
                            <a:srgbClr val="3F3F3F"/>
                          </a:solidFill>
                          <a:latin typeface="Calibri"/>
                        </a:rPr>
                        <a:t>Positive</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600" b="1" i="0" u="none" strike="noStrike">
                          <a:solidFill>
                            <a:srgbClr val="3F3F3F"/>
                          </a:solidFill>
                          <a:latin typeface="Calibri"/>
                        </a:rPr>
                        <a:t>0.1</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66700">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600" b="1" i="0" u="none" strike="noStrike">
                          <a:solidFill>
                            <a:srgbClr val="3F3F3F"/>
                          </a:solidFill>
                          <a:latin typeface="Calibri"/>
                        </a:rPr>
                        <a:t>No</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600" b="1" i="0" u="none" strike="noStrike">
                          <a:solidFill>
                            <a:srgbClr val="3F3F3F"/>
                          </a:solidFill>
                          <a:latin typeface="Calibri"/>
                        </a:rPr>
                        <a:t>Severe</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600" b="1" i="0" u="none" strike="noStrike">
                          <a:solidFill>
                            <a:srgbClr val="3F3F3F"/>
                          </a:solidFill>
                          <a:latin typeface="Calibri"/>
                        </a:rPr>
                        <a:t>Negative</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600" b="1" i="0" u="none" strike="noStrike" dirty="0">
                          <a:solidFill>
                            <a:srgbClr val="3F3F3F"/>
                          </a:solidFill>
                          <a:latin typeface="Calibri"/>
                        </a:rPr>
                        <a:t>0.3</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30264369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p:cNvSpPr>
            <a:spLocks noGrp="1"/>
          </p:cNvSpPr>
          <p:nvPr>
            <p:ph type="title"/>
          </p:nvPr>
        </p:nvSpPr>
        <p:spPr/>
        <p:txBody>
          <a:bodyPr/>
          <a:lstStyle/>
          <a:p>
            <a:r>
              <a:rPr lang="en-US" b="1" dirty="0" smtClean="0">
                <a:solidFill>
                  <a:schemeClr val="tx1"/>
                </a:solidFill>
              </a:rPr>
              <a:t>Join with Outcomes</a:t>
            </a:r>
          </a:p>
        </p:txBody>
      </p:sp>
      <p:sp>
        <p:nvSpPr>
          <p:cNvPr id="24578"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79" name="Rectangle 2"/>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0" name="Rectangle 3"/>
          <p:cNvSpPr>
            <a:spLocks noChangeArrowheads="1"/>
          </p:cNvSpPr>
          <p:nvPr/>
        </p:nvSpPr>
        <p:spPr bwMode="auto">
          <a:xfrm>
            <a:off x="1524001" y="948809"/>
            <a:ext cx="184731" cy="369332"/>
          </a:xfrm>
          <a:prstGeom prst="rect">
            <a:avLst/>
          </a:prstGeom>
          <a:noFill/>
          <a:ln w="9525">
            <a:noFill/>
            <a:miter lim="800000"/>
            <a:headEnd/>
            <a:tailEnd/>
          </a:ln>
        </p:spPr>
        <p:txBody>
          <a:bodyPr wrap="none" anchor="ctr">
            <a:spAutoFit/>
          </a:bodyPr>
          <a:lstStyle/>
          <a:p>
            <a:endParaRPr lang="en-US"/>
          </a:p>
        </p:txBody>
      </p:sp>
      <p:sp>
        <p:nvSpPr>
          <p:cNvPr id="24582" name="Rectangle 4"/>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3" name="Rectangle 5"/>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85" name="Rectangle 7"/>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6" name="Rectangle 8"/>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9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92"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7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0"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1" name="Rectangle 3"/>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58373"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4" name="Rectangle 6"/>
          <p:cNvSpPr>
            <a:spLocks noChangeArrowheads="1"/>
          </p:cNvSpPr>
          <p:nvPr/>
        </p:nvSpPr>
        <p:spPr bwMode="auto">
          <a:xfrm>
            <a:off x="1524001" y="13298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634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5538"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8"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4"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5" name="Rectangle 3"/>
          <p:cNvSpPr>
            <a:spLocks noChangeArrowheads="1"/>
          </p:cNvSpPr>
          <p:nvPr/>
        </p:nvSpPr>
        <p:spPr bwMode="auto">
          <a:xfrm>
            <a:off x="1524001" y="10916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76803" name="Rectangle 3"/>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76805" name="Rectangle 5"/>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7" name="Rectangle 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9" name="Rectangle 9"/>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46"/>
          <p:cNvGrpSpPr/>
          <p:nvPr/>
        </p:nvGrpSpPr>
        <p:grpSpPr>
          <a:xfrm>
            <a:off x="9220200" y="228600"/>
            <a:ext cx="1101830" cy="1995272"/>
            <a:chOff x="7696200" y="228600"/>
            <a:chExt cx="1101830" cy="1995272"/>
          </a:xfrm>
        </p:grpSpPr>
        <p:sp>
          <p:nvSpPr>
            <p:cNvPr id="32" name="Rounded Rectangle 31"/>
            <p:cNvSpPr/>
            <p:nvPr/>
          </p:nvSpPr>
          <p:spPr>
            <a:xfrm>
              <a:off x="7696200" y="1773327"/>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O</a:t>
              </a:r>
              <a:endParaRPr lang="en-US" sz="3200" b="1" dirty="0"/>
            </a:p>
          </p:txBody>
        </p:sp>
        <p:grpSp>
          <p:nvGrpSpPr>
            <p:cNvPr id="3" name="Group 64"/>
            <p:cNvGrpSpPr/>
            <p:nvPr/>
          </p:nvGrpSpPr>
          <p:grpSpPr>
            <a:xfrm>
              <a:off x="7696200" y="228600"/>
              <a:ext cx="492230" cy="1544727"/>
              <a:chOff x="7696200" y="228600"/>
              <a:chExt cx="492230" cy="1544727"/>
            </a:xfrm>
          </p:grpSpPr>
          <p:sp>
            <p:nvSpPr>
              <p:cNvPr id="35" name="Rounded Rectangle 34"/>
              <p:cNvSpPr/>
              <p:nvPr/>
            </p:nvSpPr>
            <p:spPr>
              <a:xfrm>
                <a:off x="7696200" y="228600"/>
                <a:ext cx="481412"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a:t>
                </a:r>
                <a:endParaRPr lang="en-US" sz="3600" b="1" dirty="0"/>
              </a:p>
            </p:txBody>
          </p:sp>
          <p:sp>
            <p:nvSpPr>
              <p:cNvPr id="37" name="Rounded Rectangle 36"/>
              <p:cNvSpPr/>
              <p:nvPr/>
            </p:nvSpPr>
            <p:spPr>
              <a:xfrm>
                <a:off x="7696200" y="1000963"/>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a:t>
                </a:r>
                <a:endParaRPr lang="en-US" sz="3200" b="1" dirty="0"/>
              </a:p>
            </p:txBody>
          </p:sp>
          <p:cxnSp>
            <p:nvCxnSpPr>
              <p:cNvPr id="38" name="Straight Arrow Connector 37"/>
              <p:cNvCxnSpPr>
                <a:stCxn id="35" idx="2"/>
                <a:endCxn id="37" idx="0"/>
              </p:cNvCxnSpPr>
              <p:nvPr/>
            </p:nvCxnSpPr>
            <p:spPr>
              <a:xfrm>
                <a:off x="7936906" y="679145"/>
                <a:ext cx="5409" cy="321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7" idx="2"/>
                <a:endCxn id="32" idx="0"/>
              </p:cNvCxnSpPr>
              <p:nvPr/>
            </p:nvCxnSpPr>
            <p:spPr>
              <a:xfrm>
                <a:off x="7942315" y="1451509"/>
                <a:ext cx="0" cy="321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34" name="Rounded Rectangle 33"/>
            <p:cNvSpPr/>
            <p:nvPr/>
          </p:nvSpPr>
          <p:spPr>
            <a:xfrm>
              <a:off x="8305800" y="228600"/>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R</a:t>
              </a:r>
              <a:endParaRPr lang="en-US" sz="3200" b="1" dirty="0"/>
            </a:p>
          </p:txBody>
        </p:sp>
        <p:cxnSp>
          <p:nvCxnSpPr>
            <p:cNvPr id="41" name="Elbow Connector 40"/>
            <p:cNvCxnSpPr>
              <a:stCxn id="35" idx="1"/>
              <a:endCxn id="32" idx="1"/>
            </p:cNvCxnSpPr>
            <p:nvPr/>
          </p:nvCxnSpPr>
          <p:spPr>
            <a:xfrm rot="10800000" flipV="1">
              <a:off x="7696200" y="453872"/>
              <a:ext cx="12700" cy="1544727"/>
            </a:xfrm>
            <a:prstGeom prst="bentConnector3">
              <a:avLst>
                <a:gd name="adj1" fmla="val 180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34" idx="2"/>
              <a:endCxn id="37" idx="3"/>
            </p:cNvCxnSpPr>
            <p:nvPr/>
          </p:nvCxnSpPr>
          <p:spPr>
            <a:xfrm rot="5400000">
              <a:off x="8096628" y="770948"/>
              <a:ext cx="547091" cy="363485"/>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grpSp>
      <p:graphicFrame>
        <p:nvGraphicFramePr>
          <p:cNvPr id="40" name="Table 39"/>
          <p:cNvGraphicFramePr>
            <a:graphicFrameLocks noGrp="1"/>
          </p:cNvGraphicFramePr>
          <p:nvPr/>
        </p:nvGraphicFramePr>
        <p:xfrm>
          <a:off x="2438401" y="2971800"/>
          <a:ext cx="6095997" cy="1359462"/>
        </p:xfrm>
        <a:graphic>
          <a:graphicData uri="http://schemas.openxmlformats.org/drawingml/2006/table">
            <a:tbl>
              <a:tblPr/>
              <a:tblGrid>
                <a:gridCol w="315171"/>
                <a:gridCol w="646504"/>
                <a:gridCol w="476797"/>
                <a:gridCol w="172401"/>
                <a:gridCol w="315171"/>
                <a:gridCol w="646504"/>
                <a:gridCol w="719236"/>
                <a:gridCol w="299008"/>
                <a:gridCol w="250521"/>
                <a:gridCol w="315171"/>
                <a:gridCol w="646504"/>
                <a:gridCol w="721930"/>
                <a:gridCol w="571079"/>
              </a:tblGrid>
              <a:tr h="226577">
                <a:tc gridSpan="3">
                  <a:txBody>
                    <a:bodyPr/>
                    <a:lstStyle/>
                    <a:p>
                      <a:pPr algn="ctr" fontAlgn="b"/>
                      <a:r>
                        <a:rPr lang="en-US" sz="1400" b="1" i="0" u="none" strike="noStrike">
                          <a:solidFill>
                            <a:srgbClr val="3F3F3F"/>
                          </a:solidFill>
                          <a:latin typeface="Calibri"/>
                        </a:rPr>
                        <a:t>p(Tx Sev)</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8D8D8"/>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latin typeface="Calibri"/>
                      </a:endParaRP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gridSpan="4">
                  <a:txBody>
                    <a:bodyPr/>
                    <a:lstStyle/>
                    <a:p>
                      <a:pPr algn="ctr" fontAlgn="b"/>
                      <a:r>
                        <a:rPr lang="en-US" sz="1400" b="1" i="0" u="none" strike="noStrike">
                          <a:solidFill>
                            <a:srgbClr val="3F3F3F"/>
                          </a:solidFill>
                          <a:latin typeface="Calibri"/>
                        </a:rPr>
                        <a:t>p(Outcome|Tx, Severity)</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8D8D8"/>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latin typeface="Calibri"/>
                      </a:endParaRP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gridSpan="4">
                  <a:txBody>
                    <a:bodyPr/>
                    <a:lstStyle/>
                    <a:p>
                      <a:pPr algn="ctr" fontAlgn="b"/>
                      <a:r>
                        <a:rPr lang="en-US" sz="1400" b="1" i="0" u="none" strike="noStrike">
                          <a:solidFill>
                            <a:srgbClr val="3F3F3F"/>
                          </a:solidFill>
                          <a:latin typeface="Calibri"/>
                        </a:rPr>
                        <a:t>p(Tx Sev Outcome)</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8D8D8"/>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26577">
                <a:tc>
                  <a:txBody>
                    <a:bodyPr/>
                    <a:lstStyle/>
                    <a:p>
                      <a:pPr algn="ctr" fontAlgn="b"/>
                      <a:r>
                        <a:rPr lang="en-US" sz="1400" b="1" i="0" u="none" strike="noStrike">
                          <a:solidFill>
                            <a:srgbClr val="3F3F3F"/>
                          </a:solidFill>
                          <a:latin typeface="Calibri"/>
                        </a:rPr>
                        <a:t>Tx</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8D8D8"/>
                    </a:solidFill>
                  </a:tcPr>
                </a:tc>
                <a:tc>
                  <a:txBody>
                    <a:bodyPr/>
                    <a:lstStyle/>
                    <a:p>
                      <a:pPr algn="ctr" fontAlgn="b"/>
                      <a:r>
                        <a:rPr lang="en-US" sz="1400" b="1" i="0" u="none" strike="noStrike">
                          <a:solidFill>
                            <a:srgbClr val="3F3F3F"/>
                          </a:solidFill>
                          <a:latin typeface="Calibri"/>
                        </a:rPr>
                        <a:t>Severity</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8D8D8"/>
                    </a:solidFill>
                  </a:tcPr>
                </a:tc>
                <a:tc>
                  <a:txBody>
                    <a:bodyPr/>
                    <a:lstStyle/>
                    <a:p>
                      <a:pPr algn="ctr" fontAlgn="b"/>
                      <a:r>
                        <a:rPr lang="en-US" sz="1400" b="1" i="0" u="none" strike="noStrike">
                          <a:solidFill>
                            <a:srgbClr val="3F3F3F"/>
                          </a:solidFill>
                          <a:latin typeface="Calibri"/>
                        </a:rPr>
                        <a:t>psum</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8D8D8"/>
                    </a:solidFill>
                  </a:tcPr>
                </a:tc>
                <a:tc>
                  <a:txBody>
                    <a:bodyPr/>
                    <a:lstStyle/>
                    <a:p>
                      <a:pPr algn="l" fontAlgn="b"/>
                      <a:endParaRPr lang="en-US" sz="900" b="0" i="0" u="none" strike="noStrike">
                        <a:solidFill>
                          <a:srgbClr val="000000"/>
                        </a:solidFill>
                        <a:latin typeface="Calibri"/>
                      </a:endParaRP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400" b="1" i="0" u="none" strike="noStrike">
                          <a:solidFill>
                            <a:srgbClr val="3F3F3F"/>
                          </a:solidFill>
                          <a:latin typeface="Calibri"/>
                        </a:rPr>
                        <a:t>Tx</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8D8D8"/>
                    </a:solidFill>
                  </a:tcPr>
                </a:tc>
                <a:tc>
                  <a:txBody>
                    <a:bodyPr/>
                    <a:lstStyle/>
                    <a:p>
                      <a:pPr algn="l" fontAlgn="b"/>
                      <a:r>
                        <a:rPr lang="en-US" sz="1400" b="1" i="0" u="none" strike="noStrike">
                          <a:solidFill>
                            <a:srgbClr val="3F3F3F"/>
                          </a:solidFill>
                          <a:latin typeface="Calibri"/>
                        </a:rPr>
                        <a:t>Severity</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8D8D8"/>
                    </a:solidFill>
                  </a:tcPr>
                </a:tc>
                <a:tc>
                  <a:txBody>
                    <a:bodyPr/>
                    <a:lstStyle/>
                    <a:p>
                      <a:pPr algn="l" fontAlgn="b"/>
                      <a:r>
                        <a:rPr lang="en-US" sz="1400" b="1" i="0" u="none" strike="noStrike">
                          <a:solidFill>
                            <a:srgbClr val="3F3F3F"/>
                          </a:solidFill>
                          <a:latin typeface="Calibri"/>
                        </a:rPr>
                        <a:t>Outcome</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8D8D8"/>
                    </a:solidFill>
                  </a:tcPr>
                </a:tc>
                <a:tc>
                  <a:txBody>
                    <a:bodyPr/>
                    <a:lstStyle/>
                    <a:p>
                      <a:pPr algn="l" fontAlgn="b"/>
                      <a:r>
                        <a:rPr lang="en-US" sz="1400" b="1" i="0" u="none" strike="noStrike">
                          <a:solidFill>
                            <a:srgbClr val="3F3F3F"/>
                          </a:solidFill>
                          <a:latin typeface="Calibri"/>
                        </a:rPr>
                        <a:t>p</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8D8D8"/>
                    </a:solidFill>
                  </a:tcPr>
                </a:tc>
                <a:tc>
                  <a:txBody>
                    <a:bodyPr/>
                    <a:lstStyle/>
                    <a:p>
                      <a:pPr algn="l" fontAlgn="b"/>
                      <a:endParaRPr lang="en-US" sz="900" b="0" i="0" u="none" strike="noStrike">
                        <a:solidFill>
                          <a:srgbClr val="000000"/>
                        </a:solidFill>
                        <a:latin typeface="Calibri"/>
                      </a:endParaRP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ctr" fontAlgn="b"/>
                      <a:r>
                        <a:rPr lang="en-US" sz="1400" b="1" i="0" u="none" strike="noStrike">
                          <a:solidFill>
                            <a:srgbClr val="3F3F3F"/>
                          </a:solidFill>
                          <a:latin typeface="Calibri"/>
                        </a:rPr>
                        <a:t>Tx</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8D8D8"/>
                    </a:solidFill>
                  </a:tcPr>
                </a:tc>
                <a:tc>
                  <a:txBody>
                    <a:bodyPr/>
                    <a:lstStyle/>
                    <a:p>
                      <a:pPr algn="ctr" fontAlgn="b"/>
                      <a:r>
                        <a:rPr lang="en-US" sz="1400" b="1" i="0" u="none" strike="noStrike">
                          <a:solidFill>
                            <a:srgbClr val="3F3F3F"/>
                          </a:solidFill>
                          <a:latin typeface="Calibri"/>
                        </a:rPr>
                        <a:t>Severity</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8D8D8"/>
                    </a:solidFill>
                  </a:tcPr>
                </a:tc>
                <a:tc>
                  <a:txBody>
                    <a:bodyPr/>
                    <a:lstStyle/>
                    <a:p>
                      <a:pPr algn="ctr" fontAlgn="b"/>
                      <a:r>
                        <a:rPr lang="en-US" sz="1400" b="1" i="0" u="none" strike="noStrike">
                          <a:solidFill>
                            <a:srgbClr val="3F3F3F"/>
                          </a:solidFill>
                          <a:latin typeface="Calibri"/>
                        </a:rPr>
                        <a:t>Outcome</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8D8D8"/>
                    </a:solidFill>
                  </a:tcPr>
                </a:tc>
                <a:tc>
                  <a:txBody>
                    <a:bodyPr/>
                    <a:lstStyle/>
                    <a:p>
                      <a:pPr algn="ctr" fontAlgn="b"/>
                      <a:r>
                        <a:rPr lang="en-US" sz="1400" b="1" i="0" u="none" strike="noStrike">
                          <a:solidFill>
                            <a:srgbClr val="3F3F3F"/>
                          </a:solidFill>
                          <a:latin typeface="Calibri"/>
                        </a:rPr>
                        <a:t>p</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D8D8D8"/>
                    </a:solidFill>
                  </a:tcPr>
                </a:tc>
              </a:tr>
              <a:tr h="226577">
                <a:tc>
                  <a:txBody>
                    <a:bodyPr/>
                    <a:lstStyle/>
                    <a:p>
                      <a:pPr algn="l" fontAlgn="b"/>
                      <a:r>
                        <a:rPr lang="en-US" sz="1400" b="1" i="0" u="none" strike="noStrike">
                          <a:solidFill>
                            <a:srgbClr val="3F3F3F"/>
                          </a:solidFill>
                          <a:latin typeface="Calibri"/>
                        </a:rPr>
                        <a:t>No</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400" b="1" i="0" u="none" strike="noStrike">
                          <a:solidFill>
                            <a:srgbClr val="3F3F3F"/>
                          </a:solidFill>
                          <a:latin typeface="Calibri"/>
                        </a:rPr>
                        <a:t>Severe</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400" b="1" i="0" u="none" strike="noStrike">
                          <a:solidFill>
                            <a:srgbClr val="3F3F3F"/>
                          </a:solidFill>
                          <a:latin typeface="Calibri"/>
                        </a:rPr>
                        <a:t>0.06</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900" b="0" i="0" u="none" strike="noStrike">
                        <a:solidFill>
                          <a:srgbClr val="000000"/>
                        </a:solidFill>
                        <a:latin typeface="Calibri"/>
                      </a:endParaRP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400" b="1" i="0" u="none" strike="noStrike">
                          <a:solidFill>
                            <a:srgbClr val="3F3F3F"/>
                          </a:solidFill>
                          <a:latin typeface="Calibri"/>
                        </a:rPr>
                        <a:t>Yes</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400" b="1" i="0" u="none" strike="noStrike">
                          <a:solidFill>
                            <a:srgbClr val="3F3F3F"/>
                          </a:solidFill>
                          <a:latin typeface="Calibri"/>
                        </a:rPr>
                        <a:t>Severe</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400" b="1" i="0" u="none" strike="noStrike">
                          <a:solidFill>
                            <a:srgbClr val="3F3F3F"/>
                          </a:solidFill>
                          <a:latin typeface="Calibri"/>
                        </a:rPr>
                        <a:t>Positive</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400" b="1" i="0" u="none" strike="noStrike">
                          <a:solidFill>
                            <a:srgbClr val="3F3F3F"/>
                          </a:solidFill>
                          <a:latin typeface="Calibri"/>
                        </a:rPr>
                        <a:t>0.2</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900" b="0" i="0" u="none" strike="noStrike">
                        <a:solidFill>
                          <a:srgbClr val="000000"/>
                        </a:solidFill>
                        <a:latin typeface="Calibri"/>
                      </a:endParaRP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400" b="1" i="0" u="none" strike="noStrike">
                          <a:solidFill>
                            <a:srgbClr val="3F3F3F"/>
                          </a:solidFill>
                          <a:latin typeface="Calibri"/>
                        </a:rPr>
                        <a:t>Yes</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400" b="1" i="0" u="none" strike="noStrike">
                          <a:solidFill>
                            <a:srgbClr val="3F3F3F"/>
                          </a:solidFill>
                          <a:latin typeface="Calibri"/>
                        </a:rPr>
                        <a:t>Severe</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400" b="1" i="0" u="none" strike="noStrike">
                          <a:solidFill>
                            <a:srgbClr val="3F3F3F"/>
                          </a:solidFill>
                          <a:latin typeface="Calibri"/>
                        </a:rPr>
                        <a:t>Positive</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400" b="1" i="0" u="none" strike="noStrike">
                          <a:solidFill>
                            <a:srgbClr val="3F3F3F"/>
                          </a:solidFill>
                          <a:latin typeface="Calibri"/>
                        </a:rPr>
                        <a:t>0.018</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26577">
                <a:tc>
                  <a:txBody>
                    <a:bodyPr/>
                    <a:lstStyle/>
                    <a:p>
                      <a:pPr algn="l" fontAlgn="b"/>
                      <a:r>
                        <a:rPr lang="en-US" sz="1400" b="1" i="0" u="none" strike="noStrike">
                          <a:solidFill>
                            <a:srgbClr val="3F3F3F"/>
                          </a:solidFill>
                          <a:latin typeface="Calibri"/>
                        </a:rPr>
                        <a:t>Yes</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400" b="1" i="0" u="none" strike="noStrike">
                          <a:solidFill>
                            <a:srgbClr val="3F3F3F"/>
                          </a:solidFill>
                          <a:latin typeface="Calibri"/>
                        </a:rPr>
                        <a:t>Severe</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400" b="1" i="0" u="none" strike="noStrike">
                          <a:solidFill>
                            <a:srgbClr val="3F3F3F"/>
                          </a:solidFill>
                          <a:latin typeface="Calibri"/>
                        </a:rPr>
                        <a:t>0.09</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900" b="0" i="0" u="none" strike="noStrike">
                        <a:solidFill>
                          <a:srgbClr val="000000"/>
                        </a:solidFill>
                        <a:latin typeface="Calibri"/>
                      </a:endParaRP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400" b="1" i="0" u="none" strike="noStrike">
                          <a:solidFill>
                            <a:srgbClr val="3F3F3F"/>
                          </a:solidFill>
                          <a:latin typeface="Calibri"/>
                        </a:rPr>
                        <a:t>Yes</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400" b="1" i="0" u="none" strike="noStrike">
                          <a:solidFill>
                            <a:srgbClr val="3F3F3F"/>
                          </a:solidFill>
                          <a:latin typeface="Calibri"/>
                        </a:rPr>
                        <a:t>Severe</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400" b="1" i="0" u="none" strike="noStrike">
                          <a:solidFill>
                            <a:srgbClr val="3F3F3F"/>
                          </a:solidFill>
                          <a:latin typeface="Calibri"/>
                        </a:rPr>
                        <a:t>Negative</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400" b="1" i="0" u="none" strike="noStrike">
                          <a:solidFill>
                            <a:srgbClr val="3F3F3F"/>
                          </a:solidFill>
                          <a:latin typeface="Calibri"/>
                        </a:rPr>
                        <a:t>0.1</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900" b="0" i="0" u="none" strike="noStrike">
                        <a:solidFill>
                          <a:srgbClr val="000000"/>
                        </a:solidFill>
                        <a:latin typeface="Calibri"/>
                      </a:endParaRP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400" b="1" i="0" u="none" strike="noStrike">
                          <a:solidFill>
                            <a:srgbClr val="3F3F3F"/>
                          </a:solidFill>
                          <a:latin typeface="Calibri"/>
                        </a:rPr>
                        <a:t>Yes</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400" b="1" i="0" u="none" strike="noStrike">
                          <a:solidFill>
                            <a:srgbClr val="3F3F3F"/>
                          </a:solidFill>
                          <a:latin typeface="Calibri"/>
                        </a:rPr>
                        <a:t>Severe</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400" b="1" i="0" u="none" strike="noStrike">
                          <a:solidFill>
                            <a:srgbClr val="3F3F3F"/>
                          </a:solidFill>
                          <a:latin typeface="Calibri"/>
                        </a:rPr>
                        <a:t>Negative</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400" b="1" i="0" u="none" strike="noStrike">
                          <a:solidFill>
                            <a:srgbClr val="3F3F3F"/>
                          </a:solidFill>
                          <a:latin typeface="Calibri"/>
                        </a:rPr>
                        <a:t>0.009</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26577">
                <a:tc>
                  <a:txBody>
                    <a:bodyPr/>
                    <a:lstStyle/>
                    <a:p>
                      <a:pPr algn="l" fontAlgn="b"/>
                      <a:endParaRPr lang="en-US" sz="900" b="0" i="0" u="none" strike="noStrike">
                        <a:solidFill>
                          <a:srgbClr val="000000"/>
                        </a:solidFill>
                        <a:latin typeface="Calibri"/>
                      </a:endParaRPr>
                    </a:p>
                  </a:txBody>
                  <a:tcPr marL="8092" marR="8092" marT="8092" marB="0" anchor="b">
                    <a:lnL>
                      <a:noFill/>
                    </a:lnL>
                    <a:lnR>
                      <a:noFill/>
                    </a:lnR>
                    <a:lnT w="6350" cap="flat" cmpd="sng" algn="ctr">
                      <a:solidFill>
                        <a:srgbClr val="3F3F3F"/>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Calibri"/>
                      </a:endParaRPr>
                    </a:p>
                  </a:txBody>
                  <a:tcPr marL="8092" marR="8092" marT="8092" marB="0" anchor="b">
                    <a:lnL>
                      <a:noFill/>
                    </a:lnL>
                    <a:lnR>
                      <a:noFill/>
                    </a:lnR>
                    <a:lnT w="6350" cap="flat" cmpd="sng" algn="ctr">
                      <a:solidFill>
                        <a:srgbClr val="3F3F3F"/>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Calibri"/>
                      </a:endParaRPr>
                    </a:p>
                  </a:txBody>
                  <a:tcPr marL="8092" marR="8092" marT="8092" marB="0" anchor="b">
                    <a:lnL>
                      <a:noFill/>
                    </a:lnL>
                    <a:lnR>
                      <a:noFill/>
                    </a:lnR>
                    <a:lnT w="6350" cap="flat" cmpd="sng" algn="ctr">
                      <a:solidFill>
                        <a:srgbClr val="3F3F3F"/>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latin typeface="Calibri"/>
                      </a:endParaRPr>
                    </a:p>
                  </a:txBody>
                  <a:tcPr marL="8092" marR="8092" marT="8092" marB="0" anchor="b">
                    <a:lnL>
                      <a:noFill/>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400" b="1" i="0" u="none" strike="noStrike">
                          <a:solidFill>
                            <a:srgbClr val="3F3F3F"/>
                          </a:solidFill>
                          <a:latin typeface="Calibri"/>
                        </a:rPr>
                        <a:t>No</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400" b="1" i="0" u="none" strike="noStrike">
                          <a:solidFill>
                            <a:srgbClr val="3F3F3F"/>
                          </a:solidFill>
                          <a:latin typeface="Calibri"/>
                        </a:rPr>
                        <a:t>Severe</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400" b="1" i="0" u="none" strike="noStrike">
                          <a:solidFill>
                            <a:srgbClr val="3F3F3F"/>
                          </a:solidFill>
                          <a:latin typeface="Calibri"/>
                        </a:rPr>
                        <a:t>Positive</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400" b="1" i="0" u="none" strike="noStrike">
                          <a:solidFill>
                            <a:srgbClr val="3F3F3F"/>
                          </a:solidFill>
                          <a:latin typeface="Calibri"/>
                        </a:rPr>
                        <a:t>0.1</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900" b="0" i="0" u="none" strike="noStrike">
                        <a:solidFill>
                          <a:srgbClr val="000000"/>
                        </a:solidFill>
                        <a:latin typeface="Calibri"/>
                      </a:endParaRP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400" b="1" i="0" u="none" strike="noStrike">
                          <a:solidFill>
                            <a:srgbClr val="3F3F3F"/>
                          </a:solidFill>
                          <a:latin typeface="Calibri"/>
                        </a:rPr>
                        <a:t>No</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400" b="1" i="0" u="none" strike="noStrike">
                          <a:solidFill>
                            <a:srgbClr val="3F3F3F"/>
                          </a:solidFill>
                          <a:latin typeface="Calibri"/>
                        </a:rPr>
                        <a:t>Severe</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400" b="1" i="0" u="none" strike="noStrike">
                          <a:solidFill>
                            <a:srgbClr val="3F3F3F"/>
                          </a:solidFill>
                          <a:latin typeface="Calibri"/>
                        </a:rPr>
                        <a:t>Positive</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400" b="1" i="0" u="none" strike="noStrike">
                          <a:solidFill>
                            <a:srgbClr val="3F3F3F"/>
                          </a:solidFill>
                          <a:latin typeface="Calibri"/>
                        </a:rPr>
                        <a:t>0.006</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26577">
                <a:tc>
                  <a:txBody>
                    <a:bodyPr/>
                    <a:lstStyle/>
                    <a:p>
                      <a:pPr algn="l" fontAlgn="b"/>
                      <a:endParaRPr lang="en-US" sz="900" b="0" i="0" u="none" strike="noStrike">
                        <a:solidFill>
                          <a:srgbClr val="000000"/>
                        </a:solidFill>
                        <a:latin typeface="Calibri"/>
                      </a:endParaRPr>
                    </a:p>
                  </a:txBody>
                  <a:tcPr marL="8092" marR="8092" marT="8092"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8092" marR="8092" marT="8092"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8092" marR="8092" marT="8092"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8092" marR="8092" marT="8092" marB="0" anchor="b">
                    <a:lnL>
                      <a:noFill/>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400" b="1" i="0" u="none" strike="noStrike">
                          <a:solidFill>
                            <a:srgbClr val="3F3F3F"/>
                          </a:solidFill>
                          <a:latin typeface="Calibri"/>
                        </a:rPr>
                        <a:t>No</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400" b="1" i="0" u="none" strike="noStrike">
                          <a:solidFill>
                            <a:srgbClr val="3F3F3F"/>
                          </a:solidFill>
                          <a:latin typeface="Calibri"/>
                        </a:rPr>
                        <a:t>Severe</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400" b="1" i="0" u="none" strike="noStrike">
                          <a:solidFill>
                            <a:srgbClr val="3F3F3F"/>
                          </a:solidFill>
                          <a:latin typeface="Calibri"/>
                        </a:rPr>
                        <a:t>Negative</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400" b="1" i="0" u="none" strike="noStrike">
                          <a:solidFill>
                            <a:srgbClr val="3F3F3F"/>
                          </a:solidFill>
                          <a:latin typeface="Calibri"/>
                        </a:rPr>
                        <a:t>0.3</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endParaRPr lang="en-US" sz="900" b="0" i="0" u="none" strike="noStrike">
                        <a:solidFill>
                          <a:srgbClr val="000000"/>
                        </a:solidFill>
                        <a:latin typeface="Calibri"/>
                      </a:endParaRP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a:noFill/>
                    </a:lnT>
                    <a:lnB>
                      <a:noFill/>
                    </a:lnB>
                  </a:tcPr>
                </a:tc>
                <a:tc>
                  <a:txBody>
                    <a:bodyPr/>
                    <a:lstStyle/>
                    <a:p>
                      <a:pPr algn="l" fontAlgn="b"/>
                      <a:r>
                        <a:rPr lang="en-US" sz="1400" b="1" i="0" u="none" strike="noStrike">
                          <a:solidFill>
                            <a:srgbClr val="3F3F3F"/>
                          </a:solidFill>
                          <a:latin typeface="Calibri"/>
                        </a:rPr>
                        <a:t>No</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400" b="1" i="0" u="none" strike="noStrike">
                          <a:solidFill>
                            <a:srgbClr val="3F3F3F"/>
                          </a:solidFill>
                          <a:latin typeface="Calibri"/>
                        </a:rPr>
                        <a:t>Severe</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400" b="1" i="0" u="none" strike="noStrike">
                          <a:solidFill>
                            <a:srgbClr val="3F3F3F"/>
                          </a:solidFill>
                          <a:latin typeface="Calibri"/>
                        </a:rPr>
                        <a:t>Negative</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400" b="1" i="0" u="none" strike="noStrike" dirty="0">
                          <a:solidFill>
                            <a:srgbClr val="3F3F3F"/>
                          </a:solidFill>
                          <a:latin typeface="Calibri"/>
                        </a:rPr>
                        <a:t>0.017</a:t>
                      </a:r>
                    </a:p>
                  </a:txBody>
                  <a:tcPr marL="8092" marR="8092" marT="8092"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15572483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p:cNvSpPr>
            <a:spLocks noGrp="1"/>
          </p:cNvSpPr>
          <p:nvPr>
            <p:ph type="title"/>
          </p:nvPr>
        </p:nvSpPr>
        <p:spPr/>
        <p:txBody>
          <a:bodyPr/>
          <a:lstStyle/>
          <a:p>
            <a:r>
              <a:rPr lang="en-US" b="1" dirty="0" smtClean="0">
                <a:solidFill>
                  <a:schemeClr val="tx1"/>
                </a:solidFill>
              </a:rPr>
              <a:t>Eliminate Treatment </a:t>
            </a:r>
          </a:p>
        </p:txBody>
      </p:sp>
      <p:sp>
        <p:nvSpPr>
          <p:cNvPr id="24578"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79" name="Rectangle 2"/>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0" name="Rectangle 3"/>
          <p:cNvSpPr>
            <a:spLocks noChangeArrowheads="1"/>
          </p:cNvSpPr>
          <p:nvPr/>
        </p:nvSpPr>
        <p:spPr bwMode="auto">
          <a:xfrm>
            <a:off x="1524001" y="948809"/>
            <a:ext cx="184731" cy="369332"/>
          </a:xfrm>
          <a:prstGeom prst="rect">
            <a:avLst/>
          </a:prstGeom>
          <a:noFill/>
          <a:ln w="9525">
            <a:noFill/>
            <a:miter lim="800000"/>
            <a:headEnd/>
            <a:tailEnd/>
          </a:ln>
        </p:spPr>
        <p:txBody>
          <a:bodyPr wrap="none" anchor="ctr">
            <a:spAutoFit/>
          </a:bodyPr>
          <a:lstStyle/>
          <a:p>
            <a:endParaRPr lang="en-US"/>
          </a:p>
        </p:txBody>
      </p:sp>
      <p:sp>
        <p:nvSpPr>
          <p:cNvPr id="24582" name="Rectangle 4"/>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3" name="Rectangle 5"/>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85" name="Rectangle 7"/>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6" name="Rectangle 8"/>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9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92"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7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0"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1" name="Rectangle 3"/>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58373"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4" name="Rectangle 6"/>
          <p:cNvSpPr>
            <a:spLocks noChangeArrowheads="1"/>
          </p:cNvSpPr>
          <p:nvPr/>
        </p:nvSpPr>
        <p:spPr bwMode="auto">
          <a:xfrm>
            <a:off x="1524001" y="13298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634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5538"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8"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4"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5" name="Rectangle 3"/>
          <p:cNvSpPr>
            <a:spLocks noChangeArrowheads="1"/>
          </p:cNvSpPr>
          <p:nvPr/>
        </p:nvSpPr>
        <p:spPr bwMode="auto">
          <a:xfrm>
            <a:off x="1524001" y="10916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76803" name="Rectangle 3"/>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76805" name="Rectangle 5"/>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7" name="Rectangle 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9" name="Rectangle 9"/>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46"/>
          <p:cNvGrpSpPr/>
          <p:nvPr/>
        </p:nvGrpSpPr>
        <p:grpSpPr>
          <a:xfrm>
            <a:off x="9220200" y="228600"/>
            <a:ext cx="1101830" cy="1995272"/>
            <a:chOff x="7696200" y="228600"/>
            <a:chExt cx="1101830" cy="1995272"/>
          </a:xfrm>
        </p:grpSpPr>
        <p:sp>
          <p:nvSpPr>
            <p:cNvPr id="32" name="Rounded Rectangle 31"/>
            <p:cNvSpPr/>
            <p:nvPr/>
          </p:nvSpPr>
          <p:spPr>
            <a:xfrm>
              <a:off x="7696200" y="1773327"/>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O</a:t>
              </a:r>
              <a:endParaRPr lang="en-US" sz="3200" b="1" dirty="0"/>
            </a:p>
          </p:txBody>
        </p:sp>
        <p:grpSp>
          <p:nvGrpSpPr>
            <p:cNvPr id="3" name="Group 64"/>
            <p:cNvGrpSpPr/>
            <p:nvPr/>
          </p:nvGrpSpPr>
          <p:grpSpPr>
            <a:xfrm>
              <a:off x="7696200" y="228600"/>
              <a:ext cx="492230" cy="1544727"/>
              <a:chOff x="7696200" y="228600"/>
              <a:chExt cx="492230" cy="1544727"/>
            </a:xfrm>
          </p:grpSpPr>
          <p:sp>
            <p:nvSpPr>
              <p:cNvPr id="35" name="Rounded Rectangle 34"/>
              <p:cNvSpPr/>
              <p:nvPr/>
            </p:nvSpPr>
            <p:spPr>
              <a:xfrm>
                <a:off x="7696200" y="228600"/>
                <a:ext cx="481412"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a:t>
                </a:r>
                <a:endParaRPr lang="en-US" sz="3600" b="1" dirty="0"/>
              </a:p>
            </p:txBody>
          </p:sp>
          <p:sp>
            <p:nvSpPr>
              <p:cNvPr id="37" name="Rounded Rectangle 36"/>
              <p:cNvSpPr/>
              <p:nvPr/>
            </p:nvSpPr>
            <p:spPr>
              <a:xfrm>
                <a:off x="7696200" y="1000963"/>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a:t>
                </a:r>
                <a:endParaRPr lang="en-US" sz="3200" b="1" dirty="0"/>
              </a:p>
            </p:txBody>
          </p:sp>
          <p:cxnSp>
            <p:nvCxnSpPr>
              <p:cNvPr id="38" name="Straight Arrow Connector 37"/>
              <p:cNvCxnSpPr>
                <a:stCxn id="35" idx="2"/>
                <a:endCxn id="37" idx="0"/>
              </p:cNvCxnSpPr>
              <p:nvPr/>
            </p:nvCxnSpPr>
            <p:spPr>
              <a:xfrm>
                <a:off x="7936906" y="679145"/>
                <a:ext cx="5409" cy="321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7" idx="2"/>
                <a:endCxn id="32" idx="0"/>
              </p:cNvCxnSpPr>
              <p:nvPr/>
            </p:nvCxnSpPr>
            <p:spPr>
              <a:xfrm>
                <a:off x="7942315" y="1451509"/>
                <a:ext cx="0" cy="321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34" name="Rounded Rectangle 33"/>
            <p:cNvSpPr/>
            <p:nvPr/>
          </p:nvSpPr>
          <p:spPr>
            <a:xfrm>
              <a:off x="8305800" y="228600"/>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R</a:t>
              </a:r>
              <a:endParaRPr lang="en-US" sz="3200" b="1" dirty="0"/>
            </a:p>
          </p:txBody>
        </p:sp>
        <p:cxnSp>
          <p:nvCxnSpPr>
            <p:cNvPr id="41" name="Elbow Connector 40"/>
            <p:cNvCxnSpPr>
              <a:stCxn id="35" idx="1"/>
              <a:endCxn id="32" idx="1"/>
            </p:cNvCxnSpPr>
            <p:nvPr/>
          </p:nvCxnSpPr>
          <p:spPr>
            <a:xfrm rot="10800000" flipV="1">
              <a:off x="7696200" y="453872"/>
              <a:ext cx="12700" cy="1544727"/>
            </a:xfrm>
            <a:prstGeom prst="bentConnector3">
              <a:avLst>
                <a:gd name="adj1" fmla="val 180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34" idx="2"/>
              <a:endCxn id="37" idx="3"/>
            </p:cNvCxnSpPr>
            <p:nvPr/>
          </p:nvCxnSpPr>
          <p:spPr>
            <a:xfrm rot="5400000">
              <a:off x="8096628" y="770948"/>
              <a:ext cx="547091" cy="363485"/>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grpSp>
      <p:graphicFrame>
        <p:nvGraphicFramePr>
          <p:cNvPr id="42" name="Table 41"/>
          <p:cNvGraphicFramePr>
            <a:graphicFrameLocks noGrp="1"/>
          </p:cNvGraphicFramePr>
          <p:nvPr/>
        </p:nvGraphicFramePr>
        <p:xfrm>
          <a:off x="7147329" y="4933355"/>
          <a:ext cx="3292071" cy="1501140"/>
        </p:xfrm>
        <a:graphic>
          <a:graphicData uri="http://schemas.openxmlformats.org/drawingml/2006/table">
            <a:tbl>
              <a:tblPr/>
              <a:tblGrid>
                <a:gridCol w="1211805"/>
                <a:gridCol w="1353183"/>
                <a:gridCol w="727083"/>
              </a:tblGrid>
              <a:tr h="266700">
                <a:tc gridSpan="3">
                  <a:txBody>
                    <a:bodyPr/>
                    <a:lstStyle/>
                    <a:p>
                      <a:pPr algn="ctr" fontAlgn="b"/>
                      <a:r>
                        <a:rPr lang="en-US" sz="2400" b="1" i="0" u="none" strike="noStrike">
                          <a:solidFill>
                            <a:srgbClr val="3F3F3F"/>
                          </a:solidFill>
                          <a:latin typeface="Calibri"/>
                        </a:rPr>
                        <a:t>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r>
              <a:tr h="266700">
                <a:tc>
                  <a:txBody>
                    <a:bodyPr/>
                    <a:lstStyle/>
                    <a:p>
                      <a:pPr algn="ctr" fontAlgn="b"/>
                      <a:r>
                        <a:rPr lang="en-US" sz="2400" b="1" i="0" u="none" strike="noStrike">
                          <a:solidFill>
                            <a:srgbClr val="3F3F3F"/>
                          </a:solidFill>
                          <a:latin typeface="Calibri"/>
                        </a:rPr>
                        <a:t>Severity</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2400" b="1" i="0" u="none" strike="noStrike">
                          <a:solidFill>
                            <a:srgbClr val="3F3F3F"/>
                          </a:solidFill>
                          <a:latin typeface="Calibri"/>
                        </a:rPr>
                        <a:t>Outcome</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2400" b="1" i="0" u="none" strike="noStrike">
                          <a:solidFill>
                            <a:srgbClr val="3F3F3F"/>
                          </a:solidFill>
                          <a:latin typeface="Calibri"/>
                        </a:rPr>
                        <a:t>p</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66700">
                <a:tc>
                  <a:txBody>
                    <a:bodyPr/>
                    <a:lstStyle/>
                    <a:p>
                      <a:pPr algn="l" fontAlgn="b"/>
                      <a:r>
                        <a:rPr lang="en-US" sz="2400" b="1" i="0" u="none" strike="noStrike">
                          <a:solidFill>
                            <a:srgbClr val="3F3F3F"/>
                          </a:solidFill>
                          <a:latin typeface="Calibri"/>
                        </a:rPr>
                        <a:t>Severe</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2400" b="1" i="0" u="none" strike="noStrike">
                          <a:solidFill>
                            <a:srgbClr val="3F3F3F"/>
                          </a:solidFill>
                          <a:latin typeface="Calibri"/>
                        </a:rPr>
                        <a:t>Negative</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2400" b="1" i="0" u="none" strike="noStrike">
                          <a:solidFill>
                            <a:srgbClr val="3F3F3F"/>
                          </a:solidFill>
                          <a:latin typeface="Calibri"/>
                        </a:rPr>
                        <a:t>0.52</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66700">
                <a:tc>
                  <a:txBody>
                    <a:bodyPr/>
                    <a:lstStyle/>
                    <a:p>
                      <a:pPr algn="l" fontAlgn="b"/>
                      <a:r>
                        <a:rPr lang="en-US" sz="2400" b="1" i="0" u="none" strike="noStrike">
                          <a:solidFill>
                            <a:srgbClr val="3F3F3F"/>
                          </a:solidFill>
                          <a:latin typeface="Calibri"/>
                        </a:rPr>
                        <a:t>Severe</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2400" b="1" i="0" u="none" strike="noStrike">
                          <a:solidFill>
                            <a:srgbClr val="3F3F3F"/>
                          </a:solidFill>
                          <a:latin typeface="Calibri"/>
                        </a:rPr>
                        <a:t>Positive</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2400" b="1" i="0" u="none" strike="noStrike" dirty="0">
                          <a:solidFill>
                            <a:srgbClr val="3F3F3F"/>
                          </a:solidFill>
                          <a:latin typeface="Calibri"/>
                        </a:rPr>
                        <a:t>0.48</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sp>
        <p:nvSpPr>
          <p:cNvPr id="43" name="Rectangle 42"/>
          <p:cNvSpPr/>
          <p:nvPr/>
        </p:nvSpPr>
        <p:spPr>
          <a:xfrm>
            <a:off x="1752600" y="2551837"/>
            <a:ext cx="8686800" cy="2677656"/>
          </a:xfrm>
          <a:prstGeom prst="rect">
            <a:avLst/>
          </a:prstGeom>
        </p:spPr>
        <p:txBody>
          <a:bodyPr wrap="square">
            <a:spAutoFit/>
          </a:bodyPr>
          <a:lstStyle/>
          <a:p>
            <a:r>
              <a:rPr lang="en-US" sz="2400" dirty="0">
                <a:latin typeface="Calibri" pitchFamily="34" charset="0"/>
              </a:rPr>
              <a:t>SELECT </a:t>
            </a:r>
          </a:p>
          <a:p>
            <a:r>
              <a:rPr lang="en-US" sz="2400" dirty="0">
                <a:latin typeface="Calibri" pitchFamily="34" charset="0"/>
              </a:rPr>
              <a:t>[p(</a:t>
            </a:r>
            <a:r>
              <a:rPr lang="en-US" sz="2400" dirty="0" err="1">
                <a:latin typeface="Calibri" pitchFamily="34" charset="0"/>
              </a:rPr>
              <a:t>tx</a:t>
            </a:r>
            <a:r>
              <a:rPr lang="en-US" sz="2400" dirty="0">
                <a:latin typeface="Calibri" pitchFamily="34" charset="0"/>
              </a:rPr>
              <a:t> </a:t>
            </a:r>
            <a:r>
              <a:rPr lang="en-US" sz="2400" dirty="0" err="1">
                <a:latin typeface="Calibri" pitchFamily="34" charset="0"/>
              </a:rPr>
              <a:t>sev</a:t>
            </a:r>
            <a:r>
              <a:rPr lang="en-US" sz="2400" dirty="0">
                <a:latin typeface="Calibri" pitchFamily="34" charset="0"/>
              </a:rPr>
              <a:t> outcome)].Severity, </a:t>
            </a:r>
          </a:p>
          <a:p>
            <a:r>
              <a:rPr lang="en-US" sz="2400" dirty="0">
                <a:latin typeface="Calibri" pitchFamily="34" charset="0"/>
              </a:rPr>
              <a:t>[p(</a:t>
            </a:r>
            <a:r>
              <a:rPr lang="en-US" sz="2400" dirty="0" err="1">
                <a:latin typeface="Calibri" pitchFamily="34" charset="0"/>
              </a:rPr>
              <a:t>tx</a:t>
            </a:r>
            <a:r>
              <a:rPr lang="en-US" sz="2400" dirty="0">
                <a:latin typeface="Calibri" pitchFamily="34" charset="0"/>
              </a:rPr>
              <a:t> </a:t>
            </a:r>
            <a:r>
              <a:rPr lang="en-US" sz="2400" dirty="0" err="1">
                <a:latin typeface="Calibri" pitchFamily="34" charset="0"/>
              </a:rPr>
              <a:t>sev</a:t>
            </a:r>
            <a:r>
              <a:rPr lang="en-US" sz="2400" dirty="0">
                <a:latin typeface="Calibri" pitchFamily="34" charset="0"/>
              </a:rPr>
              <a:t> outcome)].Outcome, </a:t>
            </a:r>
          </a:p>
          <a:p>
            <a:r>
              <a:rPr lang="en-US" sz="2400" dirty="0">
                <a:latin typeface="Calibri" pitchFamily="34" charset="0"/>
              </a:rPr>
              <a:t>Sum([p(</a:t>
            </a:r>
            <a:r>
              <a:rPr lang="en-US" sz="2400" dirty="0" err="1">
                <a:latin typeface="Calibri" pitchFamily="34" charset="0"/>
              </a:rPr>
              <a:t>tx</a:t>
            </a:r>
            <a:r>
              <a:rPr lang="en-US" sz="2400" dirty="0">
                <a:latin typeface="Calibri" pitchFamily="34" charset="0"/>
              </a:rPr>
              <a:t> </a:t>
            </a:r>
            <a:r>
              <a:rPr lang="en-US" sz="2400" dirty="0" err="1">
                <a:latin typeface="Calibri" pitchFamily="34" charset="0"/>
              </a:rPr>
              <a:t>sev</a:t>
            </a:r>
            <a:r>
              <a:rPr lang="en-US" sz="2400" dirty="0">
                <a:latin typeface="Calibri" pitchFamily="34" charset="0"/>
              </a:rPr>
              <a:t> outcome)]![p]/[</a:t>
            </a:r>
            <a:r>
              <a:rPr lang="en-US" sz="2400" dirty="0" err="1">
                <a:latin typeface="Calibri" pitchFamily="34" charset="0"/>
              </a:rPr>
              <a:t>SumOfp</a:t>
            </a:r>
            <a:r>
              <a:rPr lang="en-US" sz="2400" dirty="0">
                <a:latin typeface="Calibri" pitchFamily="34" charset="0"/>
              </a:rPr>
              <a:t>]) AS p</a:t>
            </a:r>
          </a:p>
          <a:p>
            <a:r>
              <a:rPr lang="en-US" sz="2400" dirty="0">
                <a:latin typeface="Calibri" pitchFamily="34" charset="0"/>
              </a:rPr>
              <a:t>FROM [p(</a:t>
            </a:r>
            <a:r>
              <a:rPr lang="en-US" sz="2400" dirty="0" err="1">
                <a:latin typeface="Calibri" pitchFamily="34" charset="0"/>
              </a:rPr>
              <a:t>tx</a:t>
            </a:r>
            <a:r>
              <a:rPr lang="en-US" sz="2400" dirty="0">
                <a:latin typeface="Calibri" pitchFamily="34" charset="0"/>
              </a:rPr>
              <a:t> </a:t>
            </a:r>
            <a:r>
              <a:rPr lang="en-US" sz="2400" dirty="0" err="1">
                <a:latin typeface="Calibri" pitchFamily="34" charset="0"/>
              </a:rPr>
              <a:t>sev</a:t>
            </a:r>
            <a:r>
              <a:rPr lang="en-US" sz="2400" dirty="0">
                <a:latin typeface="Calibri" pitchFamily="34" charset="0"/>
              </a:rPr>
              <a:t> outcome)], </a:t>
            </a:r>
            <a:r>
              <a:rPr lang="en-US" sz="2400" dirty="0" err="1">
                <a:latin typeface="Calibri" pitchFamily="34" charset="0"/>
              </a:rPr>
              <a:t>SumOfP</a:t>
            </a:r>
            <a:endParaRPr lang="en-US" sz="2400" dirty="0">
              <a:latin typeface="Calibri" pitchFamily="34" charset="0"/>
            </a:endParaRPr>
          </a:p>
          <a:p>
            <a:r>
              <a:rPr lang="en-US" sz="2400" dirty="0">
                <a:latin typeface="Calibri" pitchFamily="34" charset="0"/>
              </a:rPr>
              <a:t>GROUP BY [p(</a:t>
            </a:r>
            <a:r>
              <a:rPr lang="en-US" sz="2400" dirty="0" err="1">
                <a:latin typeface="Calibri" pitchFamily="34" charset="0"/>
              </a:rPr>
              <a:t>tx</a:t>
            </a:r>
            <a:r>
              <a:rPr lang="en-US" sz="2400" dirty="0">
                <a:latin typeface="Calibri" pitchFamily="34" charset="0"/>
              </a:rPr>
              <a:t> </a:t>
            </a:r>
            <a:r>
              <a:rPr lang="en-US" sz="2400" dirty="0" err="1">
                <a:latin typeface="Calibri" pitchFamily="34" charset="0"/>
              </a:rPr>
              <a:t>sev</a:t>
            </a:r>
            <a:r>
              <a:rPr lang="en-US" sz="2400" dirty="0">
                <a:latin typeface="Calibri" pitchFamily="34" charset="0"/>
              </a:rPr>
              <a:t> outcome)].Severity</a:t>
            </a:r>
          </a:p>
          <a:p>
            <a:r>
              <a:rPr lang="en-US" sz="2400" dirty="0">
                <a:latin typeface="Calibri" pitchFamily="34" charset="0"/>
              </a:rPr>
              <a:t>, [p(</a:t>
            </a:r>
            <a:r>
              <a:rPr lang="en-US" sz="2400" dirty="0" err="1">
                <a:latin typeface="Calibri" pitchFamily="34" charset="0"/>
              </a:rPr>
              <a:t>tx</a:t>
            </a:r>
            <a:r>
              <a:rPr lang="en-US" sz="2400" dirty="0">
                <a:latin typeface="Calibri" pitchFamily="34" charset="0"/>
              </a:rPr>
              <a:t> </a:t>
            </a:r>
            <a:r>
              <a:rPr lang="en-US" sz="2400" dirty="0" err="1">
                <a:latin typeface="Calibri" pitchFamily="34" charset="0"/>
              </a:rPr>
              <a:t>sev</a:t>
            </a:r>
            <a:r>
              <a:rPr lang="en-US" sz="2400" dirty="0">
                <a:latin typeface="Calibri" pitchFamily="34" charset="0"/>
              </a:rPr>
              <a:t> outcome)].Outcome;</a:t>
            </a:r>
            <a:endParaRPr lang="en-US" sz="2400" dirty="0">
              <a:latin typeface="Calibri" pitchFamily="34" charset="0"/>
            </a:endParaRPr>
          </a:p>
        </p:txBody>
      </p:sp>
    </p:spTree>
    <p:extLst>
      <p:ext uri="{BB962C8B-B14F-4D97-AF65-F5344CB8AC3E}">
        <p14:creationId xmlns:p14="http://schemas.microsoft.com/office/powerpoint/2010/main" val="15374724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p:cNvSpPr>
            <a:spLocks noGrp="1"/>
          </p:cNvSpPr>
          <p:nvPr>
            <p:ph type="title"/>
          </p:nvPr>
        </p:nvSpPr>
        <p:spPr/>
        <p:txBody>
          <a:bodyPr/>
          <a:lstStyle/>
          <a:p>
            <a:r>
              <a:rPr lang="en-US" b="1" dirty="0" smtClean="0">
                <a:solidFill>
                  <a:schemeClr val="tx1"/>
                </a:solidFill>
              </a:rPr>
              <a:t>Take Home Lesson</a:t>
            </a:r>
          </a:p>
        </p:txBody>
      </p:sp>
      <p:sp>
        <p:nvSpPr>
          <p:cNvPr id="24578"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79" name="Rectangle 2"/>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0" name="Rectangle 3"/>
          <p:cNvSpPr>
            <a:spLocks noChangeArrowheads="1"/>
          </p:cNvSpPr>
          <p:nvPr/>
        </p:nvSpPr>
        <p:spPr bwMode="auto">
          <a:xfrm>
            <a:off x="1524001" y="948809"/>
            <a:ext cx="184731" cy="369332"/>
          </a:xfrm>
          <a:prstGeom prst="rect">
            <a:avLst/>
          </a:prstGeom>
          <a:noFill/>
          <a:ln w="9525">
            <a:noFill/>
            <a:miter lim="800000"/>
            <a:headEnd/>
            <a:tailEnd/>
          </a:ln>
        </p:spPr>
        <p:txBody>
          <a:bodyPr wrap="none" anchor="ctr">
            <a:spAutoFit/>
          </a:bodyPr>
          <a:lstStyle/>
          <a:p>
            <a:endParaRPr lang="en-US"/>
          </a:p>
        </p:txBody>
      </p:sp>
      <p:sp>
        <p:nvSpPr>
          <p:cNvPr id="24582" name="Rectangle 4"/>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3" name="Rectangle 5"/>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85" name="Rectangle 7"/>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6" name="Rectangle 8"/>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9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92"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7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0"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1" name="Rectangle 3"/>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58373"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4" name="Rectangle 6"/>
          <p:cNvSpPr>
            <a:spLocks noChangeArrowheads="1"/>
          </p:cNvSpPr>
          <p:nvPr/>
        </p:nvSpPr>
        <p:spPr bwMode="auto">
          <a:xfrm>
            <a:off x="1524001" y="13298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634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5538"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8"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4"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5" name="Rectangle 3"/>
          <p:cNvSpPr>
            <a:spLocks noChangeArrowheads="1"/>
          </p:cNvSpPr>
          <p:nvPr/>
        </p:nvSpPr>
        <p:spPr bwMode="auto">
          <a:xfrm>
            <a:off x="1524001" y="10916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76803" name="Rectangle 3"/>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76805" name="Rectangle 5"/>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7" name="Rectangle 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9" name="Rectangle 9"/>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5" name="Rectangle 44"/>
          <p:cNvSpPr/>
          <p:nvPr/>
        </p:nvSpPr>
        <p:spPr>
          <a:xfrm>
            <a:off x="3352800" y="3505200"/>
            <a:ext cx="52578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Cycles of Join and Elimination Leads to </a:t>
            </a:r>
            <a:r>
              <a:rPr lang="en-US" sz="3200" dirty="0" smtClean="0"/>
              <a:t>Predicted Probabilities</a:t>
            </a:r>
            <a:endParaRPr lang="en-US" sz="3200" dirty="0"/>
          </a:p>
        </p:txBody>
      </p:sp>
    </p:spTree>
    <p:extLst>
      <p:ext uri="{BB962C8B-B14F-4D97-AF65-F5344CB8AC3E}">
        <p14:creationId xmlns:p14="http://schemas.microsoft.com/office/powerpoint/2010/main" val="29635094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9189" y="3459678"/>
            <a:ext cx="9652000" cy="533400"/>
          </a:xfrm>
        </p:spPr>
        <p:txBody>
          <a:bodyPr>
            <a:noAutofit/>
          </a:bodyPr>
          <a:lstStyle/>
          <a:p>
            <a:r>
              <a:rPr lang="en-US" sz="3600" b="1" dirty="0">
                <a:solidFill>
                  <a:srgbClr val="C00000"/>
                </a:solidFill>
              </a:rPr>
              <a:t>Cycles of Join and Elimination </a:t>
            </a:r>
            <a:r>
              <a:rPr lang="en-US" sz="3600" b="1" dirty="0" smtClean="0">
                <a:solidFill>
                  <a:srgbClr val="C00000"/>
                </a:solidFill>
              </a:rPr>
              <a:t>allows us to predict from a network model</a:t>
            </a:r>
            <a:endParaRPr lang="en-US" sz="3600" b="1" dirty="0">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p:cNvSpPr>
            <a:spLocks noGrp="1"/>
          </p:cNvSpPr>
          <p:nvPr>
            <p:ph type="title"/>
          </p:nvPr>
        </p:nvSpPr>
        <p:spPr/>
        <p:txBody>
          <a:bodyPr/>
          <a:lstStyle/>
          <a:p>
            <a:r>
              <a:rPr lang="en-US" b="1" dirty="0" smtClean="0">
                <a:solidFill>
                  <a:schemeClr val="tx1"/>
                </a:solidFill>
              </a:rPr>
              <a:t>Definition: Conditional</a:t>
            </a:r>
            <a:br>
              <a:rPr lang="en-US" b="1" dirty="0" smtClean="0">
                <a:solidFill>
                  <a:schemeClr val="tx1"/>
                </a:solidFill>
              </a:rPr>
            </a:br>
            <a:r>
              <a:rPr lang="en-US" b="1" dirty="0" smtClean="0">
                <a:solidFill>
                  <a:schemeClr val="tx1"/>
                </a:solidFill>
              </a:rPr>
              <a:t> Table</a:t>
            </a:r>
          </a:p>
        </p:txBody>
      </p:sp>
      <p:sp>
        <p:nvSpPr>
          <p:cNvPr id="24578"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79" name="Rectangle 2"/>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0" name="Rectangle 3"/>
          <p:cNvSpPr>
            <a:spLocks noChangeArrowheads="1"/>
          </p:cNvSpPr>
          <p:nvPr/>
        </p:nvSpPr>
        <p:spPr bwMode="auto">
          <a:xfrm>
            <a:off x="1524001" y="948809"/>
            <a:ext cx="184731" cy="369332"/>
          </a:xfrm>
          <a:prstGeom prst="rect">
            <a:avLst/>
          </a:prstGeom>
          <a:noFill/>
          <a:ln w="9525">
            <a:noFill/>
            <a:miter lim="800000"/>
            <a:headEnd/>
            <a:tailEnd/>
          </a:ln>
        </p:spPr>
        <p:txBody>
          <a:bodyPr wrap="none" anchor="ctr">
            <a:spAutoFit/>
          </a:bodyPr>
          <a:lstStyle/>
          <a:p>
            <a:endParaRPr lang="en-US"/>
          </a:p>
        </p:txBody>
      </p:sp>
      <p:sp>
        <p:nvSpPr>
          <p:cNvPr id="24582" name="Rectangle 4"/>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3" name="Rectangle 5"/>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85" name="Rectangle 7"/>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6" name="Rectangle 8"/>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9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92"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6323" name="Picture 3"/>
          <p:cNvPicPr>
            <a:picLocks noChangeAspect="1" noChangeArrowheads="1"/>
          </p:cNvPicPr>
          <p:nvPr/>
        </p:nvPicPr>
        <p:blipFill>
          <a:blip r:embed="rId3" cstate="print"/>
          <a:srcRect/>
          <a:stretch>
            <a:fillRect/>
          </a:stretch>
        </p:blipFill>
        <p:spPr bwMode="auto">
          <a:xfrm>
            <a:off x="7772400" y="152400"/>
            <a:ext cx="2514600" cy="2156662"/>
          </a:xfrm>
          <a:prstGeom prst="rect">
            <a:avLst/>
          </a:prstGeom>
          <a:noFill/>
          <a:ln w="9525">
            <a:noFill/>
            <a:miter lim="800000"/>
            <a:headEnd/>
            <a:tailEnd/>
          </a:ln>
          <a:effectLst/>
        </p:spPr>
      </p:pic>
      <p:sp>
        <p:nvSpPr>
          <p:cNvPr id="69"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7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0"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1" name="Rectangle 3"/>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58373"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4" name="Rectangle 6"/>
          <p:cNvSpPr>
            <a:spLocks noChangeArrowheads="1"/>
          </p:cNvSpPr>
          <p:nvPr/>
        </p:nvSpPr>
        <p:spPr bwMode="auto">
          <a:xfrm>
            <a:off x="1524001" y="13298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634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5538"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8"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4"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5" name="Rectangle 3"/>
          <p:cNvSpPr>
            <a:spLocks noChangeArrowheads="1"/>
          </p:cNvSpPr>
          <p:nvPr/>
        </p:nvSpPr>
        <p:spPr bwMode="auto">
          <a:xfrm>
            <a:off x="1524001" y="10916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30" name="Right Arrow 29"/>
          <p:cNvSpPr/>
          <p:nvPr/>
        </p:nvSpPr>
        <p:spPr>
          <a:xfrm>
            <a:off x="5638800" y="4495800"/>
            <a:ext cx="6096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Table 31"/>
          <p:cNvGraphicFramePr>
            <a:graphicFrameLocks noGrp="1"/>
          </p:cNvGraphicFramePr>
          <p:nvPr/>
        </p:nvGraphicFramePr>
        <p:xfrm>
          <a:off x="1828800" y="3505200"/>
          <a:ext cx="3505200" cy="1828800"/>
        </p:xfrm>
        <a:graphic>
          <a:graphicData uri="http://schemas.openxmlformats.org/drawingml/2006/table">
            <a:tbl>
              <a:tblPr/>
              <a:tblGrid>
                <a:gridCol w="1325404"/>
                <a:gridCol w="1478756"/>
                <a:gridCol w="701040"/>
              </a:tblGrid>
              <a:tr h="377190">
                <a:tc gridSpan="3">
                  <a:txBody>
                    <a:bodyPr/>
                    <a:lstStyle/>
                    <a:p>
                      <a:pPr algn="ctr" fontAlgn="b"/>
                      <a:r>
                        <a:rPr lang="en-US" sz="2000" b="1" i="0" u="none" strike="noStrike" dirty="0">
                          <a:solidFill>
                            <a:srgbClr val="FFFFFF"/>
                          </a:solidFill>
                          <a:latin typeface="Calibri"/>
                        </a:rPr>
                        <a:t>p(</a:t>
                      </a:r>
                      <a:r>
                        <a:rPr lang="en-US" sz="2000" b="1" i="0" u="none" strike="noStrike" dirty="0" err="1">
                          <a:solidFill>
                            <a:srgbClr val="FFFFFF"/>
                          </a:solidFill>
                          <a:latin typeface="Calibri"/>
                        </a:rPr>
                        <a:t>s,T</a:t>
                      </a:r>
                      <a:r>
                        <a:rPr lang="en-US" sz="2000" b="1" i="0" u="none" strike="noStrike" dirty="0">
                          <a:solidFill>
                            <a:srgbClr val="FFFFFF"/>
                          </a:solidFill>
                          <a:latin typeface="Calibri"/>
                        </a:rPr>
                        <a:t>)</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r>
              <a:tr h="377190">
                <a:tc>
                  <a:txBody>
                    <a:bodyPr/>
                    <a:lstStyle/>
                    <a:p>
                      <a:pPr algn="ctr" fontAlgn="b"/>
                      <a:r>
                        <a:rPr lang="en-US" sz="2000" b="1" i="0" u="none" strike="noStrike">
                          <a:solidFill>
                            <a:srgbClr val="FFFFFF"/>
                          </a:solidFill>
                          <a:latin typeface="Calibri"/>
                        </a:rPr>
                        <a:t>S</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c>
                  <a:txBody>
                    <a:bodyPr/>
                    <a:lstStyle/>
                    <a:p>
                      <a:pPr algn="ctr" fontAlgn="b"/>
                      <a:r>
                        <a:rPr lang="en-US" sz="2000" b="1" i="0" u="none" strike="noStrike">
                          <a:solidFill>
                            <a:srgbClr val="FFFFFF"/>
                          </a:solidFill>
                          <a:latin typeface="Calibri"/>
                        </a:rPr>
                        <a:t>T</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c>
                  <a:txBody>
                    <a:bodyPr/>
                    <a:lstStyle/>
                    <a:p>
                      <a:pPr algn="ctr" fontAlgn="b"/>
                      <a:r>
                        <a:rPr lang="en-US" sz="2000" b="1" i="0" u="none" strike="noStrike">
                          <a:solidFill>
                            <a:srgbClr val="FFFFFF"/>
                          </a:solidFill>
                          <a:latin typeface="Calibri"/>
                        </a:rPr>
                        <a:t>p</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r>
              <a:tr h="365760">
                <a:tc>
                  <a:txBody>
                    <a:bodyPr/>
                    <a:lstStyle/>
                    <a:p>
                      <a:pPr algn="l" fontAlgn="b"/>
                      <a:r>
                        <a:rPr lang="en-US" sz="2000" b="1" i="0" u="none" strike="noStrike">
                          <a:solidFill>
                            <a:srgbClr val="3F3F3F"/>
                          </a:solidFill>
                          <a:latin typeface="Calibri"/>
                        </a:rPr>
                        <a:t>Not Severe</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2000" b="1" i="0" u="none" strike="noStrike">
                          <a:solidFill>
                            <a:srgbClr val="3F3F3F"/>
                          </a:solidFill>
                          <a:latin typeface="Calibri"/>
                        </a:rPr>
                        <a:t>Treated</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2000" b="1" i="0" u="none" strike="noStrike" dirty="0">
                          <a:solidFill>
                            <a:srgbClr val="3F3F3F"/>
                          </a:solidFill>
                          <a:latin typeface="Calibri"/>
                        </a:rPr>
                        <a:t>0.2</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354330">
                <a:tc>
                  <a:txBody>
                    <a:bodyPr/>
                    <a:lstStyle/>
                    <a:p>
                      <a:pPr algn="l" fontAlgn="b"/>
                      <a:r>
                        <a:rPr lang="en-US" sz="2000" b="1" i="0" u="none" strike="noStrike">
                          <a:solidFill>
                            <a:srgbClr val="3F3F3F"/>
                          </a:solidFill>
                          <a:latin typeface="Calibri"/>
                        </a:rPr>
                        <a:t>Not severe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2000" b="1" i="0" u="none" strike="noStrike">
                          <a:solidFill>
                            <a:srgbClr val="3F3F3F"/>
                          </a:solidFill>
                          <a:latin typeface="Calibri"/>
                        </a:rPr>
                        <a:t>Not Treated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2000" b="1" i="0" u="none" strike="noStrike" dirty="0">
                          <a:solidFill>
                            <a:srgbClr val="3F3F3F"/>
                          </a:solidFill>
                          <a:latin typeface="Calibri"/>
                        </a:rPr>
                        <a:t>0.3</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354330">
                <a:tc gridSpan="2">
                  <a:txBody>
                    <a:bodyPr/>
                    <a:lstStyle/>
                    <a:p>
                      <a:pPr algn="ctr" fontAlgn="b"/>
                      <a:r>
                        <a:rPr lang="en-US" sz="2000" b="1" i="0" u="none" strike="noStrike" dirty="0">
                          <a:solidFill>
                            <a:srgbClr val="3F3F3F"/>
                          </a:solidFill>
                          <a:latin typeface="Calibri"/>
                        </a:rPr>
                        <a:t>Total</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hMerge="1">
                  <a:txBody>
                    <a:bodyPr/>
                    <a:lstStyle/>
                    <a:p>
                      <a:endParaRPr lang="en-US"/>
                    </a:p>
                  </a:txBody>
                  <a:tcPr/>
                </a:tc>
                <a:tc>
                  <a:txBody>
                    <a:bodyPr/>
                    <a:lstStyle/>
                    <a:p>
                      <a:pPr algn="ctr" fontAlgn="b"/>
                      <a:r>
                        <a:rPr lang="en-US" sz="2000" b="1" i="0" u="none" strike="noStrike" dirty="0">
                          <a:solidFill>
                            <a:srgbClr val="3F3F3F"/>
                          </a:solidFill>
                          <a:latin typeface="Calibri"/>
                        </a:rPr>
                        <a:t>0.5</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graphicFrame>
        <p:nvGraphicFramePr>
          <p:cNvPr id="29" name="Table 28"/>
          <p:cNvGraphicFramePr>
            <a:graphicFrameLocks noGrp="1"/>
          </p:cNvGraphicFramePr>
          <p:nvPr/>
        </p:nvGraphicFramePr>
        <p:xfrm>
          <a:off x="6629400" y="3505200"/>
          <a:ext cx="3657600" cy="1828800"/>
        </p:xfrm>
        <a:graphic>
          <a:graphicData uri="http://schemas.openxmlformats.org/drawingml/2006/table">
            <a:tbl>
              <a:tblPr/>
              <a:tblGrid>
                <a:gridCol w="1383030"/>
                <a:gridCol w="1543050"/>
                <a:gridCol w="731520"/>
              </a:tblGrid>
              <a:tr h="377190">
                <a:tc gridSpan="3">
                  <a:txBody>
                    <a:bodyPr/>
                    <a:lstStyle/>
                    <a:p>
                      <a:pPr algn="ctr" fontAlgn="b"/>
                      <a:r>
                        <a:rPr lang="en-US" sz="2000" b="1" i="0" u="none" strike="noStrike" dirty="0">
                          <a:solidFill>
                            <a:srgbClr val="FFFFFF"/>
                          </a:solidFill>
                          <a:latin typeface="Calibri"/>
                        </a:rPr>
                        <a:t>p(T|s)</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r>
              <a:tr h="377190">
                <a:tc>
                  <a:txBody>
                    <a:bodyPr/>
                    <a:lstStyle/>
                    <a:p>
                      <a:pPr algn="ctr" fontAlgn="b"/>
                      <a:r>
                        <a:rPr lang="en-US" sz="2000" b="1" i="0" u="none" strike="noStrike">
                          <a:solidFill>
                            <a:srgbClr val="FFFFFF"/>
                          </a:solidFill>
                          <a:latin typeface="Calibri"/>
                        </a:rPr>
                        <a:t>S</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c>
                  <a:txBody>
                    <a:bodyPr/>
                    <a:lstStyle/>
                    <a:p>
                      <a:pPr algn="ctr" fontAlgn="b"/>
                      <a:r>
                        <a:rPr lang="en-US" sz="2000" b="1" i="0" u="none" strike="noStrike">
                          <a:solidFill>
                            <a:srgbClr val="FFFFFF"/>
                          </a:solidFill>
                          <a:latin typeface="Calibri"/>
                        </a:rPr>
                        <a:t>T</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c>
                  <a:txBody>
                    <a:bodyPr/>
                    <a:lstStyle/>
                    <a:p>
                      <a:pPr algn="ctr" fontAlgn="b"/>
                      <a:r>
                        <a:rPr lang="en-US" sz="2000" b="1" i="0" u="none" strike="noStrike">
                          <a:solidFill>
                            <a:srgbClr val="FFFFFF"/>
                          </a:solidFill>
                          <a:latin typeface="Calibri"/>
                        </a:rPr>
                        <a:t>p</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r>
              <a:tr h="365760">
                <a:tc>
                  <a:txBody>
                    <a:bodyPr/>
                    <a:lstStyle/>
                    <a:p>
                      <a:pPr algn="l" fontAlgn="b"/>
                      <a:r>
                        <a:rPr lang="en-US" sz="2000" b="1" i="0" u="none" strike="noStrike">
                          <a:solidFill>
                            <a:srgbClr val="3F3F3F"/>
                          </a:solidFill>
                          <a:latin typeface="Calibri"/>
                        </a:rPr>
                        <a:t>Not Severe</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2000" b="1" i="0" u="none" strike="noStrike">
                          <a:solidFill>
                            <a:srgbClr val="3F3F3F"/>
                          </a:solidFill>
                          <a:latin typeface="Calibri"/>
                        </a:rPr>
                        <a:t>Treated</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2000" b="1" i="0" u="none" strike="noStrike" dirty="0">
                          <a:solidFill>
                            <a:srgbClr val="3F3F3F"/>
                          </a:solidFill>
                          <a:latin typeface="Calibri"/>
                        </a:rPr>
                        <a:t>0.4</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354330">
                <a:tc>
                  <a:txBody>
                    <a:bodyPr/>
                    <a:lstStyle/>
                    <a:p>
                      <a:pPr algn="l" fontAlgn="b"/>
                      <a:r>
                        <a:rPr lang="en-US" sz="2000" b="1" i="0" u="none" strike="noStrike">
                          <a:solidFill>
                            <a:srgbClr val="3F3F3F"/>
                          </a:solidFill>
                          <a:latin typeface="Calibri"/>
                        </a:rPr>
                        <a:t>Not severe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2000" b="1" i="0" u="none" strike="noStrike">
                          <a:solidFill>
                            <a:srgbClr val="3F3F3F"/>
                          </a:solidFill>
                          <a:latin typeface="Calibri"/>
                        </a:rPr>
                        <a:t>Not Treated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ctr" fontAlgn="b"/>
                      <a:r>
                        <a:rPr lang="en-US" sz="2000" b="1" i="0" u="none" strike="noStrike" dirty="0">
                          <a:solidFill>
                            <a:srgbClr val="3F3F3F"/>
                          </a:solidFill>
                          <a:latin typeface="Calibri"/>
                        </a:rPr>
                        <a:t>0.6</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354330">
                <a:tc gridSpan="2">
                  <a:txBody>
                    <a:bodyPr/>
                    <a:lstStyle/>
                    <a:p>
                      <a:pPr algn="ctr" fontAlgn="b"/>
                      <a:r>
                        <a:rPr lang="en-US" sz="2000" b="1" i="0" u="none" strike="noStrike">
                          <a:solidFill>
                            <a:srgbClr val="3F3F3F"/>
                          </a:solidFill>
                          <a:latin typeface="Calibri"/>
                        </a:rPr>
                        <a:t>Total</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hMerge="1">
                  <a:txBody>
                    <a:bodyPr/>
                    <a:lstStyle/>
                    <a:p>
                      <a:endParaRPr lang="en-US"/>
                    </a:p>
                  </a:txBody>
                  <a:tcPr/>
                </a:tc>
                <a:tc>
                  <a:txBody>
                    <a:bodyPr/>
                    <a:lstStyle/>
                    <a:p>
                      <a:pPr algn="ctr" fontAlgn="b"/>
                      <a:r>
                        <a:rPr lang="en-US" sz="2000" b="1" i="0" u="none" strike="noStrike" dirty="0">
                          <a:solidFill>
                            <a:srgbClr val="3F3F3F"/>
                          </a:solidFill>
                          <a:latin typeface="Calibri"/>
                        </a:rPr>
                        <a:t>1</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1624960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p:cNvSpPr>
            <a:spLocks noGrp="1"/>
          </p:cNvSpPr>
          <p:nvPr>
            <p:ph type="title"/>
          </p:nvPr>
        </p:nvSpPr>
        <p:spPr/>
        <p:txBody>
          <a:bodyPr/>
          <a:lstStyle/>
          <a:p>
            <a:r>
              <a:rPr lang="en-US" b="1" dirty="0" smtClean="0">
                <a:solidFill>
                  <a:schemeClr val="tx1"/>
                </a:solidFill>
              </a:rPr>
              <a:t>Definition: Two Separate </a:t>
            </a:r>
            <a:br>
              <a:rPr lang="en-US" b="1" dirty="0" smtClean="0">
                <a:solidFill>
                  <a:schemeClr val="tx1"/>
                </a:solidFill>
              </a:rPr>
            </a:br>
            <a:r>
              <a:rPr lang="en-US" b="1" dirty="0" smtClean="0">
                <a:solidFill>
                  <a:schemeClr val="tx1"/>
                </a:solidFill>
              </a:rPr>
              <a:t>Conditionals</a:t>
            </a:r>
          </a:p>
        </p:txBody>
      </p:sp>
      <p:sp>
        <p:nvSpPr>
          <p:cNvPr id="24578"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79" name="Rectangle 2"/>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0" name="Rectangle 3"/>
          <p:cNvSpPr>
            <a:spLocks noChangeArrowheads="1"/>
          </p:cNvSpPr>
          <p:nvPr/>
        </p:nvSpPr>
        <p:spPr bwMode="auto">
          <a:xfrm>
            <a:off x="1524001" y="948809"/>
            <a:ext cx="184731" cy="369332"/>
          </a:xfrm>
          <a:prstGeom prst="rect">
            <a:avLst/>
          </a:prstGeom>
          <a:noFill/>
          <a:ln w="9525">
            <a:noFill/>
            <a:miter lim="800000"/>
            <a:headEnd/>
            <a:tailEnd/>
          </a:ln>
        </p:spPr>
        <p:txBody>
          <a:bodyPr wrap="none" anchor="ctr">
            <a:spAutoFit/>
          </a:bodyPr>
          <a:lstStyle/>
          <a:p>
            <a:endParaRPr lang="en-US"/>
          </a:p>
        </p:txBody>
      </p:sp>
      <p:sp>
        <p:nvSpPr>
          <p:cNvPr id="24582" name="Rectangle 4"/>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3" name="Rectangle 5"/>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85" name="Rectangle 7"/>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6" name="Rectangle 8"/>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9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92"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6323" name="Picture 3"/>
          <p:cNvPicPr>
            <a:picLocks noChangeAspect="1" noChangeArrowheads="1"/>
          </p:cNvPicPr>
          <p:nvPr/>
        </p:nvPicPr>
        <p:blipFill>
          <a:blip r:embed="rId3" cstate="print"/>
          <a:srcRect/>
          <a:stretch>
            <a:fillRect/>
          </a:stretch>
        </p:blipFill>
        <p:spPr bwMode="auto">
          <a:xfrm>
            <a:off x="7772400" y="152400"/>
            <a:ext cx="2514600" cy="2156662"/>
          </a:xfrm>
          <a:prstGeom prst="rect">
            <a:avLst/>
          </a:prstGeom>
          <a:noFill/>
          <a:ln w="9525">
            <a:noFill/>
            <a:miter lim="800000"/>
            <a:headEnd/>
            <a:tailEnd/>
          </a:ln>
          <a:effectLst/>
        </p:spPr>
      </p:pic>
      <p:sp>
        <p:nvSpPr>
          <p:cNvPr id="69"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7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0"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1" name="Rectangle 3"/>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58373"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4" name="Rectangle 6"/>
          <p:cNvSpPr>
            <a:spLocks noChangeArrowheads="1"/>
          </p:cNvSpPr>
          <p:nvPr/>
        </p:nvSpPr>
        <p:spPr bwMode="auto">
          <a:xfrm>
            <a:off x="1524001" y="13298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634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5538"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8"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4"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5" name="Rectangle 3"/>
          <p:cNvSpPr>
            <a:spLocks noChangeArrowheads="1"/>
          </p:cNvSpPr>
          <p:nvPr/>
        </p:nvSpPr>
        <p:spPr bwMode="auto">
          <a:xfrm>
            <a:off x="1524001" y="10916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graphicFrame>
        <p:nvGraphicFramePr>
          <p:cNvPr id="31" name="Table 30"/>
          <p:cNvGraphicFramePr>
            <a:graphicFrameLocks noGrp="1"/>
          </p:cNvGraphicFramePr>
          <p:nvPr/>
        </p:nvGraphicFramePr>
        <p:xfrm>
          <a:off x="3657600" y="3276600"/>
          <a:ext cx="4800600" cy="1828800"/>
        </p:xfrm>
        <a:graphic>
          <a:graphicData uri="http://schemas.openxmlformats.org/drawingml/2006/table">
            <a:tbl>
              <a:tblPr/>
              <a:tblGrid>
                <a:gridCol w="1837267"/>
                <a:gridCol w="2015067"/>
                <a:gridCol w="948266"/>
              </a:tblGrid>
              <a:tr h="457200">
                <a:tc gridSpan="3">
                  <a:txBody>
                    <a:bodyPr/>
                    <a:lstStyle/>
                    <a:p>
                      <a:pPr algn="ctr" fontAlgn="b"/>
                      <a:r>
                        <a:rPr lang="en-US" sz="2400" b="1" i="0" u="none" strike="noStrike" dirty="0">
                          <a:solidFill>
                            <a:srgbClr val="FFFFFF"/>
                          </a:solidFill>
                          <a:latin typeface="Calibri"/>
                        </a:rPr>
                        <a:t>p(</a:t>
                      </a:r>
                      <a:r>
                        <a:rPr lang="en-US" sz="2400" b="1" i="0" u="none" strike="noStrike" dirty="0" err="1">
                          <a:solidFill>
                            <a:srgbClr val="FFFFFF"/>
                          </a:solidFill>
                          <a:latin typeface="Calibri"/>
                        </a:rPr>
                        <a:t>s|T</a:t>
                      </a:r>
                      <a:r>
                        <a:rPr lang="en-US" sz="2400" b="1" i="0" u="none" strike="noStrike" dirty="0">
                          <a:solidFill>
                            <a:srgbClr val="FFFFFF"/>
                          </a:solidFill>
                          <a:latin typeface="Calibri"/>
                        </a:rPr>
                        <a:t>)</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r>
              <a:tr h="457200">
                <a:tc>
                  <a:txBody>
                    <a:bodyPr/>
                    <a:lstStyle/>
                    <a:p>
                      <a:pPr algn="ctr" fontAlgn="b"/>
                      <a:r>
                        <a:rPr lang="en-US" sz="2400" b="1" i="0" u="none" strike="noStrike" dirty="0">
                          <a:solidFill>
                            <a:srgbClr val="FFFFFF"/>
                          </a:solidFill>
                          <a:latin typeface="Calibri"/>
                        </a:rPr>
                        <a:t>s</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c>
                  <a:txBody>
                    <a:bodyPr/>
                    <a:lstStyle/>
                    <a:p>
                      <a:pPr algn="ctr" fontAlgn="b"/>
                      <a:r>
                        <a:rPr lang="en-US" sz="2400" b="1" i="0" u="none" strike="noStrike">
                          <a:solidFill>
                            <a:srgbClr val="FFFFFF"/>
                          </a:solidFill>
                          <a:latin typeface="Calibri"/>
                        </a:rPr>
                        <a:t>T</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c>
                  <a:txBody>
                    <a:bodyPr/>
                    <a:lstStyle/>
                    <a:p>
                      <a:pPr algn="ctr" fontAlgn="b"/>
                      <a:r>
                        <a:rPr lang="en-US" sz="2400" b="1" i="0" u="none" strike="noStrike">
                          <a:solidFill>
                            <a:srgbClr val="FFFFFF"/>
                          </a:solidFill>
                          <a:latin typeface="Calibri"/>
                        </a:rPr>
                        <a:t>p</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r>
              <a:tr h="457200">
                <a:tc>
                  <a:txBody>
                    <a:bodyPr/>
                    <a:lstStyle/>
                    <a:p>
                      <a:pPr algn="l" fontAlgn="b"/>
                      <a:r>
                        <a:rPr lang="en-US" sz="2400" b="1" i="0" u="none" strike="noStrike">
                          <a:solidFill>
                            <a:srgbClr val="3F3F3F"/>
                          </a:solidFill>
                          <a:latin typeface="Calibri"/>
                        </a:rPr>
                        <a:t>Not Severe</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2400" b="1" i="0" u="none" strike="noStrike">
                          <a:solidFill>
                            <a:srgbClr val="3F3F3F"/>
                          </a:solidFill>
                          <a:latin typeface="Calibri"/>
                        </a:rPr>
                        <a:t>Treated</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2400" b="1" i="0" u="none" strike="noStrike">
                          <a:solidFill>
                            <a:srgbClr val="3F3F3F"/>
                          </a:solidFill>
                          <a:latin typeface="Calibri"/>
                        </a:rPr>
                        <a:t>0.2</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457200">
                <a:tc>
                  <a:txBody>
                    <a:bodyPr/>
                    <a:lstStyle/>
                    <a:p>
                      <a:pPr algn="l" fontAlgn="b"/>
                      <a:r>
                        <a:rPr lang="en-US" sz="2400" b="1" i="0" u="none" strike="noStrike">
                          <a:solidFill>
                            <a:srgbClr val="3F3F3F"/>
                          </a:solidFill>
                          <a:latin typeface="Calibri"/>
                        </a:rPr>
                        <a:t>Not severe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2400" b="1" i="0" u="none" strike="noStrike">
                          <a:solidFill>
                            <a:srgbClr val="3F3F3F"/>
                          </a:solidFill>
                          <a:latin typeface="Calibri"/>
                        </a:rPr>
                        <a:t>Not Treated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2400" b="1" i="0" u="none" strike="noStrike" dirty="0">
                          <a:solidFill>
                            <a:srgbClr val="3F3F3F"/>
                          </a:solidFill>
                          <a:latin typeface="Calibri"/>
                        </a:rPr>
                        <a:t>0.3</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2210635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p:cNvSpPr>
            <a:spLocks noGrp="1"/>
          </p:cNvSpPr>
          <p:nvPr>
            <p:ph type="title"/>
          </p:nvPr>
        </p:nvSpPr>
        <p:spPr/>
        <p:txBody>
          <a:bodyPr/>
          <a:lstStyle/>
          <a:p>
            <a:r>
              <a:rPr lang="en-US" b="1" dirty="0" smtClean="0">
                <a:solidFill>
                  <a:schemeClr val="tx1"/>
                </a:solidFill>
              </a:rPr>
              <a:t>Cycles of Joining &amp;</a:t>
            </a:r>
            <a:br>
              <a:rPr lang="en-US" b="1" dirty="0" smtClean="0">
                <a:solidFill>
                  <a:schemeClr val="tx1"/>
                </a:solidFill>
              </a:rPr>
            </a:br>
            <a:r>
              <a:rPr lang="en-US" b="1" dirty="0" smtClean="0">
                <a:solidFill>
                  <a:schemeClr val="tx1"/>
                </a:solidFill>
              </a:rPr>
              <a:t>Eliminating</a:t>
            </a:r>
          </a:p>
        </p:txBody>
      </p:sp>
      <p:sp>
        <p:nvSpPr>
          <p:cNvPr id="24578"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79" name="Rectangle 2"/>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0" name="Rectangle 3"/>
          <p:cNvSpPr>
            <a:spLocks noChangeArrowheads="1"/>
          </p:cNvSpPr>
          <p:nvPr/>
        </p:nvSpPr>
        <p:spPr bwMode="auto">
          <a:xfrm>
            <a:off x="1524001" y="948809"/>
            <a:ext cx="184731" cy="369332"/>
          </a:xfrm>
          <a:prstGeom prst="rect">
            <a:avLst/>
          </a:prstGeom>
          <a:noFill/>
          <a:ln w="9525">
            <a:noFill/>
            <a:miter lim="800000"/>
            <a:headEnd/>
            <a:tailEnd/>
          </a:ln>
        </p:spPr>
        <p:txBody>
          <a:bodyPr wrap="none" anchor="ctr">
            <a:spAutoFit/>
          </a:bodyPr>
          <a:lstStyle/>
          <a:p>
            <a:endParaRPr lang="en-US"/>
          </a:p>
        </p:txBody>
      </p:sp>
      <p:sp>
        <p:nvSpPr>
          <p:cNvPr id="24582" name="Rectangle 4"/>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3" name="Rectangle 5"/>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85" name="Rectangle 7"/>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6" name="Rectangle 8"/>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9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92"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6323" name="Picture 3"/>
          <p:cNvPicPr>
            <a:picLocks noChangeAspect="1" noChangeArrowheads="1"/>
          </p:cNvPicPr>
          <p:nvPr/>
        </p:nvPicPr>
        <p:blipFill>
          <a:blip r:embed="rId3" cstate="print"/>
          <a:srcRect/>
          <a:stretch>
            <a:fillRect/>
          </a:stretch>
        </p:blipFill>
        <p:spPr bwMode="auto">
          <a:xfrm>
            <a:off x="7772400" y="152400"/>
            <a:ext cx="2514600" cy="2156662"/>
          </a:xfrm>
          <a:prstGeom prst="rect">
            <a:avLst/>
          </a:prstGeom>
          <a:noFill/>
          <a:ln w="9525">
            <a:noFill/>
            <a:miter lim="800000"/>
            <a:headEnd/>
            <a:tailEnd/>
          </a:ln>
          <a:effectLst/>
        </p:spPr>
      </p:pic>
      <p:sp>
        <p:nvSpPr>
          <p:cNvPr id="69"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7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0"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1" name="Rectangle 3"/>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58373"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4" name="Rectangle 6"/>
          <p:cNvSpPr>
            <a:spLocks noChangeArrowheads="1"/>
          </p:cNvSpPr>
          <p:nvPr/>
        </p:nvSpPr>
        <p:spPr bwMode="auto">
          <a:xfrm>
            <a:off x="1524001" y="13298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634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5538"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8"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4"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5" name="Rectangle 3"/>
          <p:cNvSpPr>
            <a:spLocks noChangeArrowheads="1"/>
          </p:cNvSpPr>
          <p:nvPr/>
        </p:nvSpPr>
        <p:spPr bwMode="auto">
          <a:xfrm>
            <a:off x="1524001" y="10916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graphicFrame>
        <p:nvGraphicFramePr>
          <p:cNvPr id="27" name="Diagram 26"/>
          <p:cNvGraphicFramePr/>
          <p:nvPr>
            <p:extLst>
              <p:ext uri="{D42A27DB-BD31-4B8C-83A1-F6EECF244321}">
                <p14:modId xmlns:p14="http://schemas.microsoft.com/office/powerpoint/2010/main" val="1378307320"/>
              </p:ext>
            </p:extLst>
          </p:nvPr>
        </p:nvGraphicFramePr>
        <p:xfrm>
          <a:off x="1205345" y="2590800"/>
          <a:ext cx="9414163"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43858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p:cNvSpPr>
            <a:spLocks noGrp="1"/>
          </p:cNvSpPr>
          <p:nvPr>
            <p:ph type="title"/>
          </p:nvPr>
        </p:nvSpPr>
        <p:spPr/>
        <p:txBody>
          <a:bodyPr/>
          <a:lstStyle/>
          <a:p>
            <a:r>
              <a:rPr lang="en-US" b="1" dirty="0" smtClean="0">
                <a:solidFill>
                  <a:schemeClr val="tx1"/>
                </a:solidFill>
              </a:rPr>
              <a:t>Cycles of Joining &amp;</a:t>
            </a:r>
            <a:br>
              <a:rPr lang="en-US" b="1" dirty="0" smtClean="0">
                <a:solidFill>
                  <a:schemeClr val="tx1"/>
                </a:solidFill>
              </a:rPr>
            </a:br>
            <a:r>
              <a:rPr lang="en-US" b="1" dirty="0" smtClean="0">
                <a:solidFill>
                  <a:schemeClr val="tx1"/>
                </a:solidFill>
              </a:rPr>
              <a:t>Eliminating</a:t>
            </a:r>
          </a:p>
        </p:txBody>
      </p:sp>
      <p:sp>
        <p:nvSpPr>
          <p:cNvPr id="24578"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79" name="Rectangle 2"/>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0" name="Rectangle 3"/>
          <p:cNvSpPr>
            <a:spLocks noChangeArrowheads="1"/>
          </p:cNvSpPr>
          <p:nvPr/>
        </p:nvSpPr>
        <p:spPr bwMode="auto">
          <a:xfrm>
            <a:off x="1524001" y="948809"/>
            <a:ext cx="184731" cy="369332"/>
          </a:xfrm>
          <a:prstGeom prst="rect">
            <a:avLst/>
          </a:prstGeom>
          <a:noFill/>
          <a:ln w="9525">
            <a:noFill/>
            <a:miter lim="800000"/>
            <a:headEnd/>
            <a:tailEnd/>
          </a:ln>
        </p:spPr>
        <p:txBody>
          <a:bodyPr wrap="none" anchor="ctr">
            <a:spAutoFit/>
          </a:bodyPr>
          <a:lstStyle/>
          <a:p>
            <a:endParaRPr lang="en-US"/>
          </a:p>
        </p:txBody>
      </p:sp>
      <p:sp>
        <p:nvSpPr>
          <p:cNvPr id="24582" name="Rectangle 4"/>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3" name="Rectangle 5"/>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85" name="Rectangle 7"/>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6" name="Rectangle 8"/>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9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92"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7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0"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1" name="Rectangle 3"/>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58373"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4" name="Rectangle 6"/>
          <p:cNvSpPr>
            <a:spLocks noChangeArrowheads="1"/>
          </p:cNvSpPr>
          <p:nvPr/>
        </p:nvSpPr>
        <p:spPr bwMode="auto">
          <a:xfrm>
            <a:off x="1524001" y="13298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634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5538"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8"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4"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5" name="Rectangle 3"/>
          <p:cNvSpPr>
            <a:spLocks noChangeArrowheads="1"/>
          </p:cNvSpPr>
          <p:nvPr/>
        </p:nvSpPr>
        <p:spPr bwMode="auto">
          <a:xfrm>
            <a:off x="1524001" y="10916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graphicFrame>
        <p:nvGraphicFramePr>
          <p:cNvPr id="39" name="Table 38"/>
          <p:cNvGraphicFramePr>
            <a:graphicFrameLocks noGrp="1"/>
          </p:cNvGraphicFramePr>
          <p:nvPr/>
        </p:nvGraphicFramePr>
        <p:xfrm>
          <a:off x="2590800" y="2971801"/>
          <a:ext cx="2426272" cy="2274095"/>
        </p:xfrm>
        <a:graphic>
          <a:graphicData uri="http://schemas.openxmlformats.org/drawingml/2006/table">
            <a:tbl>
              <a:tblPr/>
              <a:tblGrid>
                <a:gridCol w="1844090"/>
                <a:gridCol w="582182"/>
              </a:tblGrid>
              <a:tr h="469032">
                <a:tc gridSpan="2">
                  <a:txBody>
                    <a:bodyPr/>
                    <a:lstStyle/>
                    <a:p>
                      <a:pPr algn="ctr" fontAlgn="b"/>
                      <a:r>
                        <a:rPr lang="en-US" sz="2400" b="1" i="0" u="none" strike="noStrike">
                          <a:solidFill>
                            <a:srgbClr val="FFFFFF"/>
                          </a:solidFill>
                          <a:latin typeface="Calibri"/>
                        </a:rPr>
                        <a:t>p(S)</a:t>
                      </a:r>
                    </a:p>
                  </a:txBody>
                  <a:tcPr marL="0" marR="0" marT="0"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A5A5A5"/>
                    </a:solidFill>
                  </a:tcPr>
                </a:tc>
                <a:tc hMerge="1">
                  <a:txBody>
                    <a:bodyPr/>
                    <a:lstStyle/>
                    <a:p>
                      <a:endParaRPr lang="en-US"/>
                    </a:p>
                  </a:txBody>
                  <a:tcPr/>
                </a:tc>
              </a:tr>
              <a:tr h="469032">
                <a:tc>
                  <a:txBody>
                    <a:bodyPr/>
                    <a:lstStyle/>
                    <a:p>
                      <a:pPr algn="ctr" fontAlgn="b"/>
                      <a:r>
                        <a:rPr lang="en-US" sz="2400" b="1" i="0" u="none" strike="noStrike">
                          <a:solidFill>
                            <a:srgbClr val="FFFFFF"/>
                          </a:solidFill>
                          <a:latin typeface="Calibri"/>
                        </a:rPr>
                        <a:t>S</a:t>
                      </a:r>
                    </a:p>
                  </a:txBody>
                  <a:tcPr marL="0" marR="0" marT="0"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c>
                  <a:txBody>
                    <a:bodyPr/>
                    <a:lstStyle/>
                    <a:p>
                      <a:pPr algn="ctr" fontAlgn="b"/>
                      <a:r>
                        <a:rPr lang="en-US" sz="2400" b="1" i="0" u="none" strike="noStrike">
                          <a:solidFill>
                            <a:srgbClr val="FFFFFF"/>
                          </a:solidFill>
                          <a:latin typeface="Calibri"/>
                        </a:rPr>
                        <a:t>p</a:t>
                      </a:r>
                    </a:p>
                  </a:txBody>
                  <a:tcPr marL="0" marR="0" marT="0"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r>
              <a:tr h="454819">
                <a:tc>
                  <a:txBody>
                    <a:bodyPr/>
                    <a:lstStyle/>
                    <a:p>
                      <a:pPr algn="l" fontAlgn="b"/>
                      <a:r>
                        <a:rPr lang="en-US" sz="2400" b="1" i="0" u="none" strike="noStrike">
                          <a:solidFill>
                            <a:srgbClr val="3F3F3F"/>
                          </a:solidFill>
                          <a:latin typeface="Calibri"/>
                        </a:rPr>
                        <a:t>Severe</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2400" b="1" i="0" u="none" strike="noStrike">
                          <a:solidFill>
                            <a:srgbClr val="3F3F3F"/>
                          </a:solidFill>
                          <a:latin typeface="Calibri"/>
                        </a:rPr>
                        <a:t>0.1</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440606">
                <a:tc>
                  <a:txBody>
                    <a:bodyPr/>
                    <a:lstStyle/>
                    <a:p>
                      <a:pPr algn="l" fontAlgn="b"/>
                      <a:r>
                        <a:rPr lang="en-US" sz="2400" b="1" i="0" u="none" strike="noStrike">
                          <a:solidFill>
                            <a:srgbClr val="3F3F3F"/>
                          </a:solidFill>
                          <a:latin typeface="Calibri"/>
                        </a:rPr>
                        <a:t>Not Severe</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2400" b="1" i="0" u="none" strike="noStrike">
                          <a:solidFill>
                            <a:srgbClr val="3F3F3F"/>
                          </a:solidFill>
                          <a:latin typeface="Calibri"/>
                        </a:rPr>
                        <a:t>0.9</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440606">
                <a:tc>
                  <a:txBody>
                    <a:bodyPr/>
                    <a:lstStyle/>
                    <a:p>
                      <a:pPr algn="ctr" fontAlgn="b"/>
                      <a:r>
                        <a:rPr lang="en-US" sz="2400" b="1" i="0" u="none" strike="noStrike">
                          <a:solidFill>
                            <a:srgbClr val="3F3F3F"/>
                          </a:solidFill>
                          <a:latin typeface="Calibri"/>
                        </a:rPr>
                        <a:t>Total</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2400" b="1" i="0" u="none" strike="noStrike" dirty="0">
                          <a:solidFill>
                            <a:srgbClr val="3F3F3F"/>
                          </a:solidFill>
                          <a:latin typeface="Calibri"/>
                        </a:rPr>
                        <a:t>1</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graphicFrame>
        <p:nvGraphicFramePr>
          <p:cNvPr id="40" name="Table 39"/>
          <p:cNvGraphicFramePr>
            <a:graphicFrameLocks noGrp="1"/>
          </p:cNvGraphicFramePr>
          <p:nvPr/>
        </p:nvGraphicFramePr>
        <p:xfrm>
          <a:off x="5296176" y="2971800"/>
          <a:ext cx="2995910" cy="2274094"/>
        </p:xfrm>
        <a:graphic>
          <a:graphicData uri="http://schemas.openxmlformats.org/drawingml/2006/table">
            <a:tbl>
              <a:tblPr/>
              <a:tblGrid>
                <a:gridCol w="1484726"/>
                <a:gridCol w="1056991"/>
                <a:gridCol w="454193"/>
              </a:tblGrid>
              <a:tr h="392906">
                <a:tc gridSpan="3">
                  <a:txBody>
                    <a:bodyPr/>
                    <a:lstStyle/>
                    <a:p>
                      <a:pPr algn="ctr" fontAlgn="b"/>
                      <a:r>
                        <a:rPr lang="en-US" sz="2400" b="1" i="0" u="none" strike="noStrike" dirty="0" smtClean="0">
                          <a:solidFill>
                            <a:srgbClr val="FFFFFF"/>
                          </a:solidFill>
                          <a:latin typeface="Calibri"/>
                        </a:rPr>
                        <a:t>p(R|S</a:t>
                      </a:r>
                      <a:r>
                        <a:rPr lang="en-US" sz="2400" b="1" i="0" u="none" strike="noStrike" dirty="0">
                          <a:solidFill>
                            <a:srgbClr val="FFFFFF"/>
                          </a:solidFill>
                          <a:latin typeface="Calibri"/>
                        </a:rPr>
                        <a:t>)</a:t>
                      </a:r>
                    </a:p>
                  </a:txBody>
                  <a:tcPr marL="0" marR="0" marT="0"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r>
              <a:tr h="392906">
                <a:tc>
                  <a:txBody>
                    <a:bodyPr/>
                    <a:lstStyle/>
                    <a:p>
                      <a:pPr algn="ctr" fontAlgn="b"/>
                      <a:r>
                        <a:rPr lang="en-US" sz="2400" b="1" i="0" u="none" strike="noStrike">
                          <a:solidFill>
                            <a:srgbClr val="FFFFFF"/>
                          </a:solidFill>
                          <a:latin typeface="Calibri"/>
                        </a:rPr>
                        <a:t>S</a:t>
                      </a:r>
                    </a:p>
                  </a:txBody>
                  <a:tcPr marL="0" marR="0" marT="0"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c>
                  <a:txBody>
                    <a:bodyPr/>
                    <a:lstStyle/>
                    <a:p>
                      <a:pPr algn="ctr" fontAlgn="b"/>
                      <a:r>
                        <a:rPr lang="en-US" sz="2400" b="1" i="0" u="none" strike="noStrike" dirty="0" smtClean="0">
                          <a:solidFill>
                            <a:srgbClr val="FFFFFF"/>
                          </a:solidFill>
                          <a:latin typeface="Calibri"/>
                        </a:rPr>
                        <a:t>R</a:t>
                      </a:r>
                      <a:endParaRPr lang="en-US" sz="2400" b="1" i="0" u="none" strike="noStrike" dirty="0">
                        <a:solidFill>
                          <a:srgbClr val="FFFFFF"/>
                        </a:solidFill>
                        <a:latin typeface="Calibri"/>
                      </a:endParaRPr>
                    </a:p>
                  </a:txBody>
                  <a:tcPr marL="0" marR="0" marT="0"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c>
                  <a:txBody>
                    <a:bodyPr/>
                    <a:lstStyle/>
                    <a:p>
                      <a:pPr algn="ctr" fontAlgn="b"/>
                      <a:r>
                        <a:rPr lang="en-US" sz="2400" b="1" i="0" u="none" strike="noStrike">
                          <a:solidFill>
                            <a:srgbClr val="FFFFFF"/>
                          </a:solidFill>
                          <a:latin typeface="Calibri"/>
                        </a:rPr>
                        <a:t>p</a:t>
                      </a:r>
                    </a:p>
                  </a:txBody>
                  <a:tcPr marL="0" marR="0" marT="0"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r>
              <a:tr h="381000">
                <a:tc>
                  <a:txBody>
                    <a:bodyPr/>
                    <a:lstStyle/>
                    <a:p>
                      <a:pPr algn="l" fontAlgn="b"/>
                      <a:r>
                        <a:rPr lang="en-US" sz="2400" b="1" i="0" u="none" strike="noStrike">
                          <a:solidFill>
                            <a:srgbClr val="3F3F3F"/>
                          </a:solidFill>
                          <a:latin typeface="Calibri"/>
                        </a:rPr>
                        <a:t>Severe</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2400" b="1" i="0" u="none" strike="noStrike" dirty="0" smtClean="0">
                          <a:solidFill>
                            <a:srgbClr val="3F3F3F"/>
                          </a:solidFill>
                          <a:latin typeface="Calibri"/>
                        </a:rPr>
                        <a:t>DNR</a:t>
                      </a:r>
                      <a:endParaRPr lang="en-US" sz="2400" b="1" i="0" u="none" strike="noStrike" dirty="0">
                        <a:solidFill>
                          <a:srgbClr val="3F3F3F"/>
                        </a:solidFill>
                        <a:latin typeface="Calibri"/>
                      </a:endParaRP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2400" b="1" i="0" u="none" strike="noStrike">
                          <a:solidFill>
                            <a:srgbClr val="3F3F3F"/>
                          </a:solidFill>
                          <a:latin typeface="Calibri"/>
                        </a:rPr>
                        <a:t>0.8</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369094">
                <a:tc>
                  <a:txBody>
                    <a:bodyPr/>
                    <a:lstStyle/>
                    <a:p>
                      <a:pPr algn="l" fontAlgn="b"/>
                      <a:r>
                        <a:rPr lang="en-US" sz="2400" b="1" i="0" u="none" strike="noStrike">
                          <a:solidFill>
                            <a:srgbClr val="3F3F3F"/>
                          </a:solidFill>
                          <a:latin typeface="Calibri"/>
                        </a:rPr>
                        <a:t>Severe</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2400" b="1" i="0" u="none" strike="noStrike" dirty="0" smtClean="0">
                          <a:solidFill>
                            <a:srgbClr val="3F3F3F"/>
                          </a:solidFill>
                          <a:latin typeface="Calibri"/>
                        </a:rPr>
                        <a:t>No DNR</a:t>
                      </a:r>
                      <a:endParaRPr lang="en-US" sz="2400" b="1" i="0" u="none" strike="noStrike" dirty="0">
                        <a:solidFill>
                          <a:srgbClr val="3F3F3F"/>
                        </a:solidFill>
                        <a:latin typeface="Calibri"/>
                      </a:endParaRP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2400" b="1" i="0" u="none" strike="noStrike">
                          <a:solidFill>
                            <a:srgbClr val="3F3F3F"/>
                          </a:solidFill>
                          <a:latin typeface="Calibri"/>
                        </a:rPr>
                        <a:t>0.2</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369094">
                <a:tc>
                  <a:txBody>
                    <a:bodyPr/>
                    <a:lstStyle/>
                    <a:p>
                      <a:pPr algn="l" fontAlgn="b"/>
                      <a:r>
                        <a:rPr lang="en-US" sz="2400" b="1" i="0" u="none" strike="noStrike">
                          <a:solidFill>
                            <a:srgbClr val="3F3F3F"/>
                          </a:solidFill>
                          <a:latin typeface="Calibri"/>
                        </a:rPr>
                        <a:t>Not Severe</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2400" b="1" i="0" u="none" strike="noStrike" dirty="0" smtClean="0">
                          <a:solidFill>
                            <a:srgbClr val="3F3F3F"/>
                          </a:solidFill>
                          <a:latin typeface="Calibri"/>
                        </a:rPr>
                        <a:t>DNR</a:t>
                      </a:r>
                      <a:endParaRPr lang="en-US" sz="2400" b="1" i="0" u="none" strike="noStrike" dirty="0">
                        <a:solidFill>
                          <a:srgbClr val="3F3F3F"/>
                        </a:solidFill>
                        <a:latin typeface="Calibri"/>
                      </a:endParaRP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2400" b="1" i="0" u="none" strike="noStrike">
                          <a:solidFill>
                            <a:srgbClr val="3F3F3F"/>
                          </a:solidFill>
                          <a:latin typeface="Calibri"/>
                        </a:rPr>
                        <a:t>0.1</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369094">
                <a:tc>
                  <a:txBody>
                    <a:bodyPr/>
                    <a:lstStyle/>
                    <a:p>
                      <a:pPr algn="l" fontAlgn="b"/>
                      <a:r>
                        <a:rPr lang="en-US" sz="2400" b="1" i="0" u="none" strike="noStrike">
                          <a:solidFill>
                            <a:srgbClr val="3F3F3F"/>
                          </a:solidFill>
                          <a:latin typeface="Calibri"/>
                        </a:rPr>
                        <a:t>Not severe </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2400" b="1" i="0" u="none" strike="noStrike" dirty="0" smtClean="0">
                          <a:solidFill>
                            <a:srgbClr val="3F3F3F"/>
                          </a:solidFill>
                          <a:latin typeface="Calibri"/>
                        </a:rPr>
                        <a:t>No DNR</a:t>
                      </a:r>
                      <a:endParaRPr lang="en-US" sz="2400" b="1" i="0" u="none" strike="noStrike" dirty="0">
                        <a:solidFill>
                          <a:srgbClr val="3F3F3F"/>
                        </a:solidFill>
                        <a:latin typeface="Calibri"/>
                      </a:endParaRP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2400" b="1" i="0" u="none" strike="noStrike" dirty="0">
                          <a:solidFill>
                            <a:srgbClr val="3F3F3F"/>
                          </a:solidFill>
                          <a:latin typeface="Calibri"/>
                        </a:rPr>
                        <a:t>0.9</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grpSp>
        <p:nvGrpSpPr>
          <p:cNvPr id="67" name="Group 66"/>
          <p:cNvGrpSpPr/>
          <p:nvPr/>
        </p:nvGrpSpPr>
        <p:grpSpPr>
          <a:xfrm>
            <a:off x="9220200" y="228600"/>
            <a:ext cx="1025630" cy="1995272"/>
            <a:chOff x="7696200" y="228600"/>
            <a:chExt cx="1025630" cy="1995272"/>
          </a:xfrm>
        </p:grpSpPr>
        <p:sp>
          <p:nvSpPr>
            <p:cNvPr id="68" name="Rounded Rectangle 67"/>
            <p:cNvSpPr/>
            <p:nvPr/>
          </p:nvSpPr>
          <p:spPr>
            <a:xfrm>
              <a:off x="7696200" y="1773327"/>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a:t>
              </a:r>
              <a:endParaRPr lang="en-US" sz="3200" b="1" dirty="0"/>
            </a:p>
          </p:txBody>
        </p:sp>
        <p:grpSp>
          <p:nvGrpSpPr>
            <p:cNvPr id="72" name="Group 64"/>
            <p:cNvGrpSpPr/>
            <p:nvPr/>
          </p:nvGrpSpPr>
          <p:grpSpPr>
            <a:xfrm>
              <a:off x="7696200" y="228600"/>
              <a:ext cx="492230" cy="1544727"/>
              <a:chOff x="7696200" y="228600"/>
              <a:chExt cx="492230" cy="1544727"/>
            </a:xfrm>
          </p:grpSpPr>
          <p:sp>
            <p:nvSpPr>
              <p:cNvPr id="74" name="Rounded Rectangle 73"/>
              <p:cNvSpPr/>
              <p:nvPr/>
            </p:nvSpPr>
            <p:spPr>
              <a:xfrm>
                <a:off x="7696200" y="228600"/>
                <a:ext cx="481412"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a:t>
                </a:r>
                <a:endParaRPr lang="en-US" sz="3600" b="1" dirty="0"/>
              </a:p>
            </p:txBody>
          </p:sp>
          <p:sp>
            <p:nvSpPr>
              <p:cNvPr id="75" name="Rounded Rectangle 74"/>
              <p:cNvSpPr/>
              <p:nvPr/>
            </p:nvSpPr>
            <p:spPr>
              <a:xfrm>
                <a:off x="7696200" y="1000963"/>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R</a:t>
                </a:r>
                <a:endParaRPr lang="en-US" sz="3200" b="1" dirty="0"/>
              </a:p>
            </p:txBody>
          </p:sp>
          <p:cxnSp>
            <p:nvCxnSpPr>
              <p:cNvPr id="76" name="Straight Arrow Connector 75"/>
              <p:cNvCxnSpPr>
                <a:stCxn id="74" idx="2"/>
                <a:endCxn id="75" idx="0"/>
              </p:cNvCxnSpPr>
              <p:nvPr/>
            </p:nvCxnSpPr>
            <p:spPr>
              <a:xfrm>
                <a:off x="7936906" y="679145"/>
                <a:ext cx="5409" cy="321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75" idx="2"/>
                <a:endCxn id="68" idx="0"/>
              </p:cNvCxnSpPr>
              <p:nvPr/>
            </p:nvCxnSpPr>
            <p:spPr>
              <a:xfrm>
                <a:off x="7942315" y="1451509"/>
                <a:ext cx="0" cy="321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73" name="Rounded Rectangle 72"/>
            <p:cNvSpPr/>
            <p:nvPr/>
          </p:nvSpPr>
          <p:spPr>
            <a:xfrm>
              <a:off x="8229600" y="1773327"/>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t>
              </a:r>
              <a:endParaRPr lang="en-US" sz="3200" b="1" dirty="0"/>
            </a:p>
          </p:txBody>
        </p:sp>
      </p:grpSp>
    </p:spTree>
    <p:extLst>
      <p:ext uri="{BB962C8B-B14F-4D97-AF65-F5344CB8AC3E}">
        <p14:creationId xmlns:p14="http://schemas.microsoft.com/office/powerpoint/2010/main" val="1313065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p:cNvSpPr>
            <a:spLocks noGrp="1"/>
          </p:cNvSpPr>
          <p:nvPr>
            <p:ph type="title"/>
          </p:nvPr>
        </p:nvSpPr>
        <p:spPr/>
        <p:txBody>
          <a:bodyPr/>
          <a:lstStyle/>
          <a:p>
            <a:r>
              <a:rPr lang="en-US" b="1" dirty="0" smtClean="0">
                <a:solidFill>
                  <a:schemeClr val="tx1"/>
                </a:solidFill>
              </a:rPr>
              <a:t>Joining</a:t>
            </a:r>
          </a:p>
        </p:txBody>
      </p:sp>
      <p:sp>
        <p:nvSpPr>
          <p:cNvPr id="24578"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79" name="Rectangle 2"/>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0" name="Rectangle 3"/>
          <p:cNvSpPr>
            <a:spLocks noChangeArrowheads="1"/>
          </p:cNvSpPr>
          <p:nvPr/>
        </p:nvSpPr>
        <p:spPr bwMode="auto">
          <a:xfrm>
            <a:off x="1524001" y="948809"/>
            <a:ext cx="184731" cy="369332"/>
          </a:xfrm>
          <a:prstGeom prst="rect">
            <a:avLst/>
          </a:prstGeom>
          <a:noFill/>
          <a:ln w="9525">
            <a:noFill/>
            <a:miter lim="800000"/>
            <a:headEnd/>
            <a:tailEnd/>
          </a:ln>
        </p:spPr>
        <p:txBody>
          <a:bodyPr wrap="none" anchor="ctr">
            <a:spAutoFit/>
          </a:bodyPr>
          <a:lstStyle/>
          <a:p>
            <a:endParaRPr lang="en-US"/>
          </a:p>
        </p:txBody>
      </p:sp>
      <p:sp>
        <p:nvSpPr>
          <p:cNvPr id="24582" name="Rectangle 4"/>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3" name="Rectangle 5"/>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85" name="Rectangle 7"/>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6" name="Rectangle 8"/>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9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92"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7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0"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1" name="Rectangle 3"/>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58373"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4" name="Rectangle 6"/>
          <p:cNvSpPr>
            <a:spLocks noChangeArrowheads="1"/>
          </p:cNvSpPr>
          <p:nvPr/>
        </p:nvSpPr>
        <p:spPr bwMode="auto">
          <a:xfrm>
            <a:off x="1524001" y="13298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634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5538"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8"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4"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5" name="Rectangle 3"/>
          <p:cNvSpPr>
            <a:spLocks noChangeArrowheads="1"/>
          </p:cNvSpPr>
          <p:nvPr/>
        </p:nvSpPr>
        <p:spPr bwMode="auto">
          <a:xfrm>
            <a:off x="1524001" y="10916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graphicFrame>
        <p:nvGraphicFramePr>
          <p:cNvPr id="39" name="Table 38"/>
          <p:cNvGraphicFramePr>
            <a:graphicFrameLocks noGrp="1"/>
          </p:cNvGraphicFramePr>
          <p:nvPr/>
        </p:nvGraphicFramePr>
        <p:xfrm>
          <a:off x="1981200" y="3124201"/>
          <a:ext cx="1277494" cy="1228725"/>
        </p:xfrm>
        <a:graphic>
          <a:graphicData uri="http://schemas.openxmlformats.org/drawingml/2006/table">
            <a:tbl>
              <a:tblPr/>
              <a:tblGrid>
                <a:gridCol w="971106"/>
                <a:gridCol w="306388"/>
              </a:tblGrid>
              <a:tr h="314325">
                <a:tc gridSpan="2">
                  <a:txBody>
                    <a:bodyPr/>
                    <a:lstStyle/>
                    <a:p>
                      <a:pPr algn="ctr" fontAlgn="b"/>
                      <a:r>
                        <a:rPr lang="en-US" sz="1600" b="1" i="0" u="none" strike="noStrike" dirty="0">
                          <a:solidFill>
                            <a:srgbClr val="FFFFFF"/>
                          </a:solidFill>
                          <a:latin typeface="Calibri"/>
                        </a:rPr>
                        <a:t>p(S)</a:t>
                      </a:r>
                    </a:p>
                  </a:txBody>
                  <a:tcPr marL="0" marR="0" marT="0"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A5A5A5"/>
                    </a:solidFill>
                  </a:tcPr>
                </a:tc>
                <a:tc hMerge="1">
                  <a:txBody>
                    <a:bodyPr/>
                    <a:lstStyle/>
                    <a:p>
                      <a:endParaRPr lang="en-US"/>
                    </a:p>
                  </a:txBody>
                  <a:tcPr/>
                </a:tc>
              </a:tr>
              <a:tr h="314325">
                <a:tc>
                  <a:txBody>
                    <a:bodyPr/>
                    <a:lstStyle/>
                    <a:p>
                      <a:pPr algn="ctr" fontAlgn="b"/>
                      <a:r>
                        <a:rPr lang="en-US" sz="1600" b="1" i="0" u="none" strike="noStrike">
                          <a:solidFill>
                            <a:srgbClr val="FFFFFF"/>
                          </a:solidFill>
                          <a:latin typeface="Calibri"/>
                        </a:rPr>
                        <a:t>S</a:t>
                      </a:r>
                    </a:p>
                  </a:txBody>
                  <a:tcPr marL="0" marR="0" marT="0"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c>
                  <a:txBody>
                    <a:bodyPr/>
                    <a:lstStyle/>
                    <a:p>
                      <a:pPr algn="ctr" fontAlgn="b"/>
                      <a:r>
                        <a:rPr lang="en-US" sz="1600" b="1" i="0" u="none" strike="noStrike">
                          <a:solidFill>
                            <a:srgbClr val="FFFFFF"/>
                          </a:solidFill>
                          <a:latin typeface="Calibri"/>
                        </a:rPr>
                        <a:t>p</a:t>
                      </a:r>
                    </a:p>
                  </a:txBody>
                  <a:tcPr marL="0" marR="0" marT="0"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r>
              <a:tr h="304800">
                <a:tc>
                  <a:txBody>
                    <a:bodyPr/>
                    <a:lstStyle/>
                    <a:p>
                      <a:pPr algn="l" fontAlgn="b"/>
                      <a:r>
                        <a:rPr lang="en-US" sz="1600" b="1" i="0" u="none" strike="noStrike">
                          <a:solidFill>
                            <a:srgbClr val="3F3F3F"/>
                          </a:solidFill>
                          <a:latin typeface="Calibri"/>
                        </a:rPr>
                        <a:t>Severe</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600" b="1" i="0" u="none" strike="noStrike">
                          <a:solidFill>
                            <a:srgbClr val="3F3F3F"/>
                          </a:solidFill>
                          <a:latin typeface="Calibri"/>
                        </a:rPr>
                        <a:t>0.1</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95275">
                <a:tc>
                  <a:txBody>
                    <a:bodyPr/>
                    <a:lstStyle/>
                    <a:p>
                      <a:pPr algn="l" fontAlgn="b"/>
                      <a:r>
                        <a:rPr lang="en-US" sz="1600" b="1" i="0" u="none" strike="noStrike">
                          <a:solidFill>
                            <a:srgbClr val="3F3F3F"/>
                          </a:solidFill>
                          <a:latin typeface="Calibri"/>
                        </a:rPr>
                        <a:t>Not Severe</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600" b="1" i="0" u="none" strike="noStrike" dirty="0">
                          <a:solidFill>
                            <a:srgbClr val="3F3F3F"/>
                          </a:solidFill>
                          <a:latin typeface="Calibri"/>
                        </a:rPr>
                        <a:t>0.9</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graphicFrame>
        <p:nvGraphicFramePr>
          <p:cNvPr id="40" name="Table 39"/>
          <p:cNvGraphicFramePr>
            <a:graphicFrameLocks noGrp="1"/>
          </p:cNvGraphicFramePr>
          <p:nvPr/>
        </p:nvGraphicFramePr>
        <p:xfrm>
          <a:off x="4114800" y="3124200"/>
          <a:ext cx="2018856" cy="1600198"/>
        </p:xfrm>
        <a:graphic>
          <a:graphicData uri="http://schemas.openxmlformats.org/drawingml/2006/table">
            <a:tbl>
              <a:tblPr/>
              <a:tblGrid>
                <a:gridCol w="1001268"/>
                <a:gridCol w="711200"/>
                <a:gridCol w="306388"/>
              </a:tblGrid>
              <a:tr h="276474">
                <a:tc gridSpan="3">
                  <a:txBody>
                    <a:bodyPr/>
                    <a:lstStyle/>
                    <a:p>
                      <a:pPr algn="ctr" fontAlgn="b"/>
                      <a:r>
                        <a:rPr lang="en-US" sz="1600" b="1" i="0" u="none" strike="noStrike" dirty="0" smtClean="0">
                          <a:solidFill>
                            <a:srgbClr val="FFFFFF"/>
                          </a:solidFill>
                          <a:latin typeface="Calibri"/>
                        </a:rPr>
                        <a:t>p(R|S</a:t>
                      </a:r>
                      <a:r>
                        <a:rPr lang="en-US" sz="1600" b="1" i="0" u="none" strike="noStrike" dirty="0">
                          <a:solidFill>
                            <a:srgbClr val="FFFFFF"/>
                          </a:solidFill>
                          <a:latin typeface="Calibri"/>
                        </a:rPr>
                        <a:t>)</a:t>
                      </a:r>
                    </a:p>
                  </a:txBody>
                  <a:tcPr marL="0" marR="0" marT="0"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r>
              <a:tr h="276474">
                <a:tc>
                  <a:txBody>
                    <a:bodyPr/>
                    <a:lstStyle/>
                    <a:p>
                      <a:pPr algn="ctr" fontAlgn="b"/>
                      <a:r>
                        <a:rPr lang="en-US" sz="1600" b="1" i="0" u="none" strike="noStrike">
                          <a:solidFill>
                            <a:srgbClr val="FFFFFF"/>
                          </a:solidFill>
                          <a:latin typeface="Calibri"/>
                        </a:rPr>
                        <a:t>S</a:t>
                      </a:r>
                    </a:p>
                  </a:txBody>
                  <a:tcPr marL="0" marR="0" marT="0"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c>
                  <a:txBody>
                    <a:bodyPr/>
                    <a:lstStyle/>
                    <a:p>
                      <a:pPr algn="ctr" fontAlgn="b"/>
                      <a:r>
                        <a:rPr lang="en-US" sz="1600" b="1" i="0" u="none" strike="noStrike" dirty="0" smtClean="0">
                          <a:solidFill>
                            <a:srgbClr val="FFFFFF"/>
                          </a:solidFill>
                          <a:latin typeface="Calibri"/>
                        </a:rPr>
                        <a:t>R</a:t>
                      </a:r>
                      <a:endParaRPr lang="en-US" sz="1600" b="1" i="0" u="none" strike="noStrike" dirty="0">
                        <a:solidFill>
                          <a:srgbClr val="FFFFFF"/>
                        </a:solidFill>
                        <a:latin typeface="Calibri"/>
                      </a:endParaRPr>
                    </a:p>
                  </a:txBody>
                  <a:tcPr marL="0" marR="0" marT="0"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c>
                  <a:txBody>
                    <a:bodyPr/>
                    <a:lstStyle/>
                    <a:p>
                      <a:pPr algn="ctr" fontAlgn="b"/>
                      <a:r>
                        <a:rPr lang="en-US" sz="1600" b="1" i="0" u="none" strike="noStrike">
                          <a:solidFill>
                            <a:srgbClr val="FFFFFF"/>
                          </a:solidFill>
                          <a:latin typeface="Calibri"/>
                        </a:rPr>
                        <a:t>p</a:t>
                      </a:r>
                    </a:p>
                  </a:txBody>
                  <a:tcPr marL="0" marR="0" marT="0"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r>
              <a:tr h="268096">
                <a:tc>
                  <a:txBody>
                    <a:bodyPr/>
                    <a:lstStyle/>
                    <a:p>
                      <a:pPr algn="l" fontAlgn="b"/>
                      <a:r>
                        <a:rPr lang="en-US" sz="1600" b="1" i="0" u="none" strike="noStrike">
                          <a:solidFill>
                            <a:srgbClr val="3F3F3F"/>
                          </a:solidFill>
                          <a:latin typeface="Calibri"/>
                        </a:rPr>
                        <a:t>Severe</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600" b="1" i="0" u="none" strike="noStrike" dirty="0" smtClean="0">
                          <a:solidFill>
                            <a:srgbClr val="3F3F3F"/>
                          </a:solidFill>
                          <a:latin typeface="Calibri"/>
                        </a:rPr>
                        <a:t>DNR</a:t>
                      </a:r>
                      <a:endParaRPr lang="en-US" sz="1600" b="1" i="0" u="none" strike="noStrike" dirty="0">
                        <a:solidFill>
                          <a:srgbClr val="3F3F3F"/>
                        </a:solidFill>
                        <a:latin typeface="Calibri"/>
                      </a:endParaRP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600" b="1" i="0" u="none" strike="noStrike">
                          <a:solidFill>
                            <a:srgbClr val="3F3F3F"/>
                          </a:solidFill>
                          <a:latin typeface="Calibri"/>
                        </a:rPr>
                        <a:t>0.8</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59718">
                <a:tc>
                  <a:txBody>
                    <a:bodyPr/>
                    <a:lstStyle/>
                    <a:p>
                      <a:pPr algn="l" fontAlgn="b"/>
                      <a:r>
                        <a:rPr lang="en-US" sz="1600" b="1" i="0" u="none" strike="noStrike">
                          <a:solidFill>
                            <a:srgbClr val="3F3F3F"/>
                          </a:solidFill>
                          <a:latin typeface="Calibri"/>
                        </a:rPr>
                        <a:t>Severe</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600" b="1" i="0" u="none" strike="noStrike" dirty="0" smtClean="0">
                          <a:solidFill>
                            <a:srgbClr val="3F3F3F"/>
                          </a:solidFill>
                          <a:latin typeface="Calibri"/>
                        </a:rPr>
                        <a:t>No DNR</a:t>
                      </a:r>
                      <a:endParaRPr lang="en-US" sz="1600" b="1" i="0" u="none" strike="noStrike" dirty="0">
                        <a:solidFill>
                          <a:srgbClr val="3F3F3F"/>
                        </a:solidFill>
                        <a:latin typeface="Calibri"/>
                      </a:endParaRP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600" b="1" i="0" u="none" strike="noStrike">
                          <a:solidFill>
                            <a:srgbClr val="3F3F3F"/>
                          </a:solidFill>
                          <a:latin typeface="Calibri"/>
                        </a:rPr>
                        <a:t>0.2</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59718">
                <a:tc>
                  <a:txBody>
                    <a:bodyPr/>
                    <a:lstStyle/>
                    <a:p>
                      <a:pPr algn="l" fontAlgn="b"/>
                      <a:r>
                        <a:rPr lang="en-US" sz="1600" b="1" i="0" u="none" strike="noStrike">
                          <a:solidFill>
                            <a:srgbClr val="3F3F3F"/>
                          </a:solidFill>
                          <a:latin typeface="Calibri"/>
                        </a:rPr>
                        <a:t>Not Severe</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600" b="1" i="0" u="none" strike="noStrike" dirty="0" smtClean="0">
                          <a:solidFill>
                            <a:srgbClr val="3F3F3F"/>
                          </a:solidFill>
                          <a:latin typeface="Calibri"/>
                        </a:rPr>
                        <a:t>DNR</a:t>
                      </a:r>
                      <a:endParaRPr lang="en-US" sz="1600" b="1" i="0" u="none" strike="noStrike" dirty="0">
                        <a:solidFill>
                          <a:srgbClr val="3F3F3F"/>
                        </a:solidFill>
                        <a:latin typeface="Calibri"/>
                      </a:endParaRP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600" b="1" i="0" u="none" strike="noStrike">
                          <a:solidFill>
                            <a:srgbClr val="3F3F3F"/>
                          </a:solidFill>
                          <a:latin typeface="Calibri"/>
                        </a:rPr>
                        <a:t>0.1</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59718">
                <a:tc>
                  <a:txBody>
                    <a:bodyPr/>
                    <a:lstStyle/>
                    <a:p>
                      <a:pPr algn="l" fontAlgn="b"/>
                      <a:r>
                        <a:rPr lang="en-US" sz="1600" b="1" i="0" u="none" strike="noStrike" dirty="0">
                          <a:solidFill>
                            <a:srgbClr val="3F3F3F"/>
                          </a:solidFill>
                          <a:latin typeface="Calibri"/>
                        </a:rPr>
                        <a:t>Not severe </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600" b="1" i="0" u="none" strike="noStrike" dirty="0" smtClean="0">
                          <a:solidFill>
                            <a:srgbClr val="3F3F3F"/>
                          </a:solidFill>
                          <a:latin typeface="Calibri"/>
                        </a:rPr>
                        <a:t>No DNR</a:t>
                      </a:r>
                      <a:endParaRPr lang="en-US" sz="1600" b="1" i="0" u="none" strike="noStrike" dirty="0">
                        <a:solidFill>
                          <a:srgbClr val="3F3F3F"/>
                        </a:solidFill>
                        <a:latin typeface="Calibri"/>
                      </a:endParaRP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600" b="1" i="0" u="none" strike="noStrike" dirty="0">
                          <a:solidFill>
                            <a:srgbClr val="3F3F3F"/>
                          </a:solidFill>
                          <a:latin typeface="Calibri"/>
                        </a:rPr>
                        <a:t>0.9</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sp>
        <p:nvSpPr>
          <p:cNvPr id="76803" name="Rectangle 3"/>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graphicFrame>
        <p:nvGraphicFramePr>
          <p:cNvPr id="34" name="Table 33"/>
          <p:cNvGraphicFramePr>
            <a:graphicFrameLocks noGrp="1"/>
          </p:cNvGraphicFramePr>
          <p:nvPr/>
        </p:nvGraphicFramePr>
        <p:xfrm>
          <a:off x="6934201" y="3124200"/>
          <a:ext cx="2122043" cy="1752598"/>
        </p:xfrm>
        <a:graphic>
          <a:graphicData uri="http://schemas.openxmlformats.org/drawingml/2006/table">
            <a:tbl>
              <a:tblPr/>
              <a:tblGrid>
                <a:gridCol w="1001268"/>
                <a:gridCol w="711200"/>
                <a:gridCol w="409575"/>
              </a:tblGrid>
              <a:tr h="302805">
                <a:tc gridSpan="3">
                  <a:txBody>
                    <a:bodyPr/>
                    <a:lstStyle/>
                    <a:p>
                      <a:pPr algn="ctr" fontAlgn="b"/>
                      <a:r>
                        <a:rPr lang="en-US" sz="1600" b="1" i="0" u="none" strike="noStrike" dirty="0" smtClean="0">
                          <a:solidFill>
                            <a:srgbClr val="FFFFFF"/>
                          </a:solidFill>
                          <a:latin typeface="Calibri"/>
                        </a:rPr>
                        <a:t>p(R,S)</a:t>
                      </a:r>
                      <a:endParaRPr lang="en-US" sz="1600" b="1" i="0" u="none" strike="noStrike" dirty="0">
                        <a:solidFill>
                          <a:srgbClr val="FFFFFF"/>
                        </a:solidFill>
                        <a:latin typeface="Calibri"/>
                      </a:endParaRPr>
                    </a:p>
                  </a:txBody>
                  <a:tcPr marL="0" marR="0" marT="0"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r>
              <a:tr h="302805">
                <a:tc>
                  <a:txBody>
                    <a:bodyPr/>
                    <a:lstStyle/>
                    <a:p>
                      <a:pPr algn="ctr" fontAlgn="b"/>
                      <a:r>
                        <a:rPr lang="en-US" sz="1600" b="1" i="0" u="none" strike="noStrike">
                          <a:solidFill>
                            <a:srgbClr val="FFFFFF"/>
                          </a:solidFill>
                          <a:latin typeface="Calibri"/>
                        </a:rPr>
                        <a:t>S</a:t>
                      </a:r>
                    </a:p>
                  </a:txBody>
                  <a:tcPr marL="0" marR="0" marT="0"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c>
                  <a:txBody>
                    <a:bodyPr/>
                    <a:lstStyle/>
                    <a:p>
                      <a:pPr algn="ctr" fontAlgn="b"/>
                      <a:r>
                        <a:rPr lang="en-US" sz="1600" b="1" i="0" u="none" strike="noStrike" dirty="0" smtClean="0">
                          <a:solidFill>
                            <a:srgbClr val="FFFFFF"/>
                          </a:solidFill>
                          <a:latin typeface="Calibri"/>
                        </a:rPr>
                        <a:t>R</a:t>
                      </a:r>
                      <a:endParaRPr lang="en-US" sz="1600" b="1" i="0" u="none" strike="noStrike" dirty="0">
                        <a:solidFill>
                          <a:srgbClr val="FFFFFF"/>
                        </a:solidFill>
                        <a:latin typeface="Calibri"/>
                      </a:endParaRPr>
                    </a:p>
                  </a:txBody>
                  <a:tcPr marL="0" marR="0" marT="0"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c>
                  <a:txBody>
                    <a:bodyPr/>
                    <a:lstStyle/>
                    <a:p>
                      <a:pPr algn="ctr" fontAlgn="b"/>
                      <a:r>
                        <a:rPr lang="en-US" sz="1600" b="1" i="0" u="none" strike="noStrike">
                          <a:solidFill>
                            <a:srgbClr val="FFFFFF"/>
                          </a:solidFill>
                          <a:latin typeface="Calibri"/>
                        </a:rPr>
                        <a:t>p</a:t>
                      </a:r>
                    </a:p>
                  </a:txBody>
                  <a:tcPr marL="0" marR="0" marT="0"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r>
              <a:tr h="293629">
                <a:tc>
                  <a:txBody>
                    <a:bodyPr/>
                    <a:lstStyle/>
                    <a:p>
                      <a:pPr algn="l" fontAlgn="b"/>
                      <a:r>
                        <a:rPr lang="en-US" sz="1600" b="1" i="0" u="none" strike="noStrike">
                          <a:solidFill>
                            <a:srgbClr val="3F3F3F"/>
                          </a:solidFill>
                          <a:latin typeface="Calibri"/>
                        </a:rPr>
                        <a:t>Severe</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600" b="1" i="0" u="none" strike="noStrike" dirty="0" smtClean="0">
                          <a:solidFill>
                            <a:srgbClr val="3F3F3F"/>
                          </a:solidFill>
                          <a:latin typeface="Calibri"/>
                        </a:rPr>
                        <a:t>DNR</a:t>
                      </a:r>
                      <a:endParaRPr lang="en-US" sz="1600" b="1" i="0" u="none" strike="noStrike" dirty="0">
                        <a:solidFill>
                          <a:srgbClr val="3F3F3F"/>
                        </a:solidFill>
                        <a:latin typeface="Calibri"/>
                      </a:endParaRP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600" b="1" i="0" u="none" strike="noStrike">
                          <a:solidFill>
                            <a:srgbClr val="3F3F3F"/>
                          </a:solidFill>
                          <a:latin typeface="Calibri"/>
                        </a:rPr>
                        <a:t>0.08</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84453">
                <a:tc>
                  <a:txBody>
                    <a:bodyPr/>
                    <a:lstStyle/>
                    <a:p>
                      <a:pPr algn="l" fontAlgn="b"/>
                      <a:r>
                        <a:rPr lang="en-US" sz="1600" b="1" i="0" u="none" strike="noStrike">
                          <a:solidFill>
                            <a:srgbClr val="3F3F3F"/>
                          </a:solidFill>
                          <a:latin typeface="Calibri"/>
                        </a:rPr>
                        <a:t>Severe</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600" b="1" i="0" u="none" strike="noStrike" dirty="0" smtClean="0">
                          <a:solidFill>
                            <a:srgbClr val="3F3F3F"/>
                          </a:solidFill>
                          <a:latin typeface="Calibri"/>
                        </a:rPr>
                        <a:t>No DNR</a:t>
                      </a:r>
                      <a:endParaRPr lang="en-US" sz="1600" b="1" i="0" u="none" strike="noStrike" dirty="0">
                        <a:solidFill>
                          <a:srgbClr val="3F3F3F"/>
                        </a:solidFill>
                        <a:latin typeface="Calibri"/>
                      </a:endParaRP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600" b="1" i="0" u="none" strike="noStrike">
                          <a:solidFill>
                            <a:srgbClr val="3F3F3F"/>
                          </a:solidFill>
                          <a:latin typeface="Calibri"/>
                        </a:rPr>
                        <a:t>0.02</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84453">
                <a:tc>
                  <a:txBody>
                    <a:bodyPr/>
                    <a:lstStyle/>
                    <a:p>
                      <a:pPr algn="l" fontAlgn="b"/>
                      <a:r>
                        <a:rPr lang="en-US" sz="1600" b="1" i="0" u="none" strike="noStrike">
                          <a:solidFill>
                            <a:srgbClr val="3F3F3F"/>
                          </a:solidFill>
                          <a:latin typeface="Calibri"/>
                        </a:rPr>
                        <a:t>Not Severe</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600" b="1" i="0" u="none" strike="noStrike" dirty="0" smtClean="0">
                          <a:solidFill>
                            <a:srgbClr val="3F3F3F"/>
                          </a:solidFill>
                          <a:latin typeface="Calibri"/>
                        </a:rPr>
                        <a:t>DNR</a:t>
                      </a:r>
                      <a:endParaRPr lang="en-US" sz="1600" b="1" i="0" u="none" strike="noStrike" dirty="0">
                        <a:solidFill>
                          <a:srgbClr val="3F3F3F"/>
                        </a:solidFill>
                        <a:latin typeface="Calibri"/>
                      </a:endParaRP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600" b="1" i="0" u="none" strike="noStrike">
                          <a:solidFill>
                            <a:srgbClr val="3F3F3F"/>
                          </a:solidFill>
                          <a:latin typeface="Calibri"/>
                        </a:rPr>
                        <a:t>0.09</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84453">
                <a:tc>
                  <a:txBody>
                    <a:bodyPr/>
                    <a:lstStyle/>
                    <a:p>
                      <a:pPr algn="l" fontAlgn="b"/>
                      <a:r>
                        <a:rPr lang="en-US" sz="1600" b="1" i="0" u="none" strike="noStrike">
                          <a:solidFill>
                            <a:srgbClr val="3F3F3F"/>
                          </a:solidFill>
                          <a:latin typeface="Calibri"/>
                        </a:rPr>
                        <a:t>Not severe </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600" b="1" i="0" u="none" strike="noStrike" dirty="0" smtClean="0">
                          <a:solidFill>
                            <a:srgbClr val="3F3F3F"/>
                          </a:solidFill>
                          <a:latin typeface="Calibri"/>
                        </a:rPr>
                        <a:t>No DNR</a:t>
                      </a:r>
                      <a:endParaRPr lang="en-US" sz="1600" b="1" i="0" u="none" strike="noStrike" dirty="0">
                        <a:solidFill>
                          <a:srgbClr val="3F3F3F"/>
                        </a:solidFill>
                        <a:latin typeface="Calibri"/>
                      </a:endParaRP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600" b="1" i="0" u="none" strike="noStrike" dirty="0">
                          <a:solidFill>
                            <a:srgbClr val="3F3F3F"/>
                          </a:solidFill>
                          <a:latin typeface="Calibri"/>
                        </a:rPr>
                        <a:t>0.81</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sp>
        <p:nvSpPr>
          <p:cNvPr id="76805" name="Rectangle 5"/>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80" name="Group 79"/>
          <p:cNvGrpSpPr/>
          <p:nvPr/>
        </p:nvGrpSpPr>
        <p:grpSpPr>
          <a:xfrm>
            <a:off x="3581400" y="3048001"/>
            <a:ext cx="3048000" cy="409575"/>
            <a:chOff x="2057400" y="3048000"/>
            <a:chExt cx="3048000" cy="409575"/>
          </a:xfrm>
        </p:grpSpPr>
        <p:pic>
          <p:nvPicPr>
            <p:cNvPr id="76801"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57400" y="3048000"/>
              <a:ext cx="200025" cy="409575"/>
            </a:xfrm>
            <a:prstGeom prst="rect">
              <a:avLst/>
            </a:prstGeom>
            <a:noFill/>
          </p:spPr>
        </p:pic>
        <p:pic>
          <p:nvPicPr>
            <p:cNvPr id="76804"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876800" y="3048000"/>
              <a:ext cx="228600" cy="409575"/>
            </a:xfrm>
            <a:prstGeom prst="rect">
              <a:avLst/>
            </a:prstGeom>
            <a:noFill/>
          </p:spPr>
        </p:pic>
      </p:grpSp>
      <p:cxnSp>
        <p:nvCxnSpPr>
          <p:cNvPr id="41" name="Straight Arrow Connector 40"/>
          <p:cNvCxnSpPr/>
          <p:nvPr/>
        </p:nvCxnSpPr>
        <p:spPr>
          <a:xfrm flipV="1">
            <a:off x="3276600" y="3810000"/>
            <a:ext cx="762000" cy="152400"/>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3276600" y="3962400"/>
            <a:ext cx="762000" cy="152400"/>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352800" y="4267200"/>
            <a:ext cx="685800" cy="76200"/>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352800" y="4267200"/>
            <a:ext cx="685800" cy="304800"/>
          </a:xfrm>
          <a:prstGeom prst="straightConnector1">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76807" name="Rectangle 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9" name="Rectangle 9"/>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6808"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572001" y="5257801"/>
            <a:ext cx="2790825" cy="409575"/>
          </a:xfrm>
          <a:prstGeom prst="rect">
            <a:avLst/>
          </a:prstGeom>
          <a:noFill/>
        </p:spPr>
      </p:pic>
      <p:sp>
        <p:nvSpPr>
          <p:cNvPr id="59" name="Line Callout 1 58"/>
          <p:cNvSpPr/>
          <p:nvPr/>
        </p:nvSpPr>
        <p:spPr>
          <a:xfrm>
            <a:off x="9372600" y="3657600"/>
            <a:ext cx="990600" cy="381000"/>
          </a:xfrm>
          <a:prstGeom prst="borderCallout1">
            <a:avLst>
              <a:gd name="adj1" fmla="val 18750"/>
              <a:gd name="adj2" fmla="val -8333"/>
              <a:gd name="adj3" fmla="val 39423"/>
              <a:gd name="adj4" fmla="val -37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0.1 x 0.8</a:t>
            </a:r>
            <a:endParaRPr lang="en-US" b="1" dirty="0"/>
          </a:p>
        </p:txBody>
      </p:sp>
      <p:sp>
        <p:nvSpPr>
          <p:cNvPr id="60" name="Line Callout 1 59"/>
          <p:cNvSpPr/>
          <p:nvPr/>
        </p:nvSpPr>
        <p:spPr>
          <a:xfrm>
            <a:off x="9372600" y="4114800"/>
            <a:ext cx="990600" cy="381000"/>
          </a:xfrm>
          <a:prstGeom prst="borderCallout1">
            <a:avLst>
              <a:gd name="adj1" fmla="val 18750"/>
              <a:gd name="adj2" fmla="val -8333"/>
              <a:gd name="adj3" fmla="val 8654"/>
              <a:gd name="adj4" fmla="val -347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0.1 x 0.2</a:t>
            </a:r>
            <a:endParaRPr lang="en-US" b="1" dirty="0"/>
          </a:p>
        </p:txBody>
      </p:sp>
      <p:sp>
        <p:nvSpPr>
          <p:cNvPr id="61" name="Line Callout 1 60"/>
          <p:cNvSpPr/>
          <p:nvPr/>
        </p:nvSpPr>
        <p:spPr>
          <a:xfrm>
            <a:off x="9372600" y="4572000"/>
            <a:ext cx="990600" cy="381000"/>
          </a:xfrm>
          <a:prstGeom prst="borderCallout1">
            <a:avLst>
              <a:gd name="adj1" fmla="val 18750"/>
              <a:gd name="adj2" fmla="val -8333"/>
              <a:gd name="adj3" fmla="val -12885"/>
              <a:gd name="adj4" fmla="val -288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0.9 x 0.1</a:t>
            </a:r>
            <a:endParaRPr lang="en-US" b="1" dirty="0"/>
          </a:p>
        </p:txBody>
      </p:sp>
      <p:sp>
        <p:nvSpPr>
          <p:cNvPr id="62" name="Line Callout 1 61"/>
          <p:cNvSpPr/>
          <p:nvPr/>
        </p:nvSpPr>
        <p:spPr>
          <a:xfrm>
            <a:off x="9372600" y="5029200"/>
            <a:ext cx="990600" cy="381000"/>
          </a:xfrm>
          <a:prstGeom prst="borderCallout1">
            <a:avLst>
              <a:gd name="adj1" fmla="val 18750"/>
              <a:gd name="adj2" fmla="val -8333"/>
              <a:gd name="adj3" fmla="val -52884"/>
              <a:gd name="adj4" fmla="val -430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0.9 x 0.9</a:t>
            </a:r>
            <a:endParaRPr lang="en-US" b="1" dirty="0"/>
          </a:p>
        </p:txBody>
      </p:sp>
      <p:grpSp>
        <p:nvGrpSpPr>
          <p:cNvPr id="72" name="Group 71"/>
          <p:cNvGrpSpPr/>
          <p:nvPr/>
        </p:nvGrpSpPr>
        <p:grpSpPr>
          <a:xfrm>
            <a:off x="9220200" y="228600"/>
            <a:ext cx="1025630" cy="1995272"/>
            <a:chOff x="7696200" y="228600"/>
            <a:chExt cx="1025630" cy="1995272"/>
          </a:xfrm>
        </p:grpSpPr>
        <p:sp>
          <p:nvSpPr>
            <p:cNvPr id="73" name="Rounded Rectangle 72"/>
            <p:cNvSpPr/>
            <p:nvPr/>
          </p:nvSpPr>
          <p:spPr>
            <a:xfrm>
              <a:off x="7696200" y="1773327"/>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a:t>
              </a:r>
              <a:endParaRPr lang="en-US" sz="3200" b="1" dirty="0"/>
            </a:p>
          </p:txBody>
        </p:sp>
        <p:grpSp>
          <p:nvGrpSpPr>
            <p:cNvPr id="74" name="Group 64"/>
            <p:cNvGrpSpPr/>
            <p:nvPr/>
          </p:nvGrpSpPr>
          <p:grpSpPr>
            <a:xfrm>
              <a:off x="7696200" y="228600"/>
              <a:ext cx="492230" cy="1544727"/>
              <a:chOff x="7696200" y="228600"/>
              <a:chExt cx="492230" cy="1544727"/>
            </a:xfrm>
          </p:grpSpPr>
          <p:sp>
            <p:nvSpPr>
              <p:cNvPr id="76" name="Rounded Rectangle 75"/>
              <p:cNvSpPr/>
              <p:nvPr/>
            </p:nvSpPr>
            <p:spPr>
              <a:xfrm>
                <a:off x="7696200" y="228600"/>
                <a:ext cx="481412"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a:t>
                </a:r>
                <a:endParaRPr lang="en-US" sz="3600" b="1" dirty="0"/>
              </a:p>
            </p:txBody>
          </p:sp>
          <p:sp>
            <p:nvSpPr>
              <p:cNvPr id="77" name="Rounded Rectangle 76"/>
              <p:cNvSpPr/>
              <p:nvPr/>
            </p:nvSpPr>
            <p:spPr>
              <a:xfrm>
                <a:off x="7696200" y="1000963"/>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R</a:t>
                </a:r>
                <a:endParaRPr lang="en-US" sz="3200" b="1" dirty="0"/>
              </a:p>
            </p:txBody>
          </p:sp>
          <p:cxnSp>
            <p:nvCxnSpPr>
              <p:cNvPr id="78" name="Straight Arrow Connector 77"/>
              <p:cNvCxnSpPr>
                <a:stCxn id="76" idx="2"/>
                <a:endCxn id="77" idx="0"/>
              </p:cNvCxnSpPr>
              <p:nvPr/>
            </p:nvCxnSpPr>
            <p:spPr>
              <a:xfrm>
                <a:off x="7936906" y="679145"/>
                <a:ext cx="5409" cy="321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77" idx="2"/>
                <a:endCxn id="73" idx="0"/>
              </p:cNvCxnSpPr>
              <p:nvPr/>
            </p:nvCxnSpPr>
            <p:spPr>
              <a:xfrm>
                <a:off x="7942315" y="1451509"/>
                <a:ext cx="0" cy="321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75" name="Rounded Rectangle 74"/>
            <p:cNvSpPr/>
            <p:nvPr/>
          </p:nvSpPr>
          <p:spPr>
            <a:xfrm>
              <a:off x="8229600" y="1773327"/>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t>
              </a:r>
              <a:endParaRPr lang="en-US" sz="3200" b="1" dirty="0"/>
            </a:p>
          </p:txBody>
        </p:sp>
      </p:grpSp>
    </p:spTree>
    <p:extLst>
      <p:ext uri="{BB962C8B-B14F-4D97-AF65-F5344CB8AC3E}">
        <p14:creationId xmlns:p14="http://schemas.microsoft.com/office/powerpoint/2010/main" val="3942912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p:cNvSpPr>
            <a:spLocks noGrp="1"/>
          </p:cNvSpPr>
          <p:nvPr>
            <p:ph type="title"/>
          </p:nvPr>
        </p:nvSpPr>
        <p:spPr/>
        <p:txBody>
          <a:bodyPr/>
          <a:lstStyle/>
          <a:p>
            <a:r>
              <a:rPr lang="en-US" b="1" dirty="0" smtClean="0">
                <a:solidFill>
                  <a:schemeClr val="tx1"/>
                </a:solidFill>
              </a:rPr>
              <a:t>Elimination (Sum Over Undesirables)</a:t>
            </a:r>
          </a:p>
        </p:txBody>
      </p:sp>
      <p:sp>
        <p:nvSpPr>
          <p:cNvPr id="24578"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79" name="Rectangle 2"/>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0" name="Rectangle 3"/>
          <p:cNvSpPr>
            <a:spLocks noChangeArrowheads="1"/>
          </p:cNvSpPr>
          <p:nvPr/>
        </p:nvSpPr>
        <p:spPr bwMode="auto">
          <a:xfrm>
            <a:off x="1524001" y="948809"/>
            <a:ext cx="184731" cy="369332"/>
          </a:xfrm>
          <a:prstGeom prst="rect">
            <a:avLst/>
          </a:prstGeom>
          <a:noFill/>
          <a:ln w="9525">
            <a:noFill/>
            <a:miter lim="800000"/>
            <a:headEnd/>
            <a:tailEnd/>
          </a:ln>
        </p:spPr>
        <p:txBody>
          <a:bodyPr wrap="none" anchor="ctr">
            <a:spAutoFit/>
          </a:bodyPr>
          <a:lstStyle/>
          <a:p>
            <a:endParaRPr lang="en-US"/>
          </a:p>
        </p:txBody>
      </p:sp>
      <p:sp>
        <p:nvSpPr>
          <p:cNvPr id="24582" name="Rectangle 4"/>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3" name="Rectangle 5"/>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85" name="Rectangle 7"/>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6" name="Rectangle 8"/>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9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92"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7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0"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1" name="Rectangle 3"/>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58373"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4" name="Rectangle 6"/>
          <p:cNvSpPr>
            <a:spLocks noChangeArrowheads="1"/>
          </p:cNvSpPr>
          <p:nvPr/>
        </p:nvSpPr>
        <p:spPr bwMode="auto">
          <a:xfrm>
            <a:off x="1524001" y="13298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634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5538"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8"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4"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5" name="Rectangle 3"/>
          <p:cNvSpPr>
            <a:spLocks noChangeArrowheads="1"/>
          </p:cNvSpPr>
          <p:nvPr/>
        </p:nvSpPr>
        <p:spPr bwMode="auto">
          <a:xfrm>
            <a:off x="1524001" y="10916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7680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3" name="Rectangle 3"/>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graphicFrame>
        <p:nvGraphicFramePr>
          <p:cNvPr id="34" name="Table 33"/>
          <p:cNvGraphicFramePr>
            <a:graphicFrameLocks noGrp="1"/>
          </p:cNvGraphicFramePr>
          <p:nvPr/>
        </p:nvGraphicFramePr>
        <p:xfrm>
          <a:off x="2514601" y="3124200"/>
          <a:ext cx="2122043" cy="1752598"/>
        </p:xfrm>
        <a:graphic>
          <a:graphicData uri="http://schemas.openxmlformats.org/drawingml/2006/table">
            <a:tbl>
              <a:tblPr/>
              <a:tblGrid>
                <a:gridCol w="1001268"/>
                <a:gridCol w="711200"/>
                <a:gridCol w="409575"/>
              </a:tblGrid>
              <a:tr h="302805">
                <a:tc gridSpan="3">
                  <a:txBody>
                    <a:bodyPr/>
                    <a:lstStyle/>
                    <a:p>
                      <a:pPr algn="ctr" fontAlgn="b"/>
                      <a:r>
                        <a:rPr lang="en-US" sz="1600" b="1" i="0" u="none" strike="noStrike" dirty="0" smtClean="0">
                          <a:solidFill>
                            <a:srgbClr val="FFFFFF"/>
                          </a:solidFill>
                          <a:latin typeface="Calibri"/>
                        </a:rPr>
                        <a:t>p(R,S)</a:t>
                      </a:r>
                      <a:endParaRPr lang="en-US" sz="1600" b="1" i="0" u="none" strike="noStrike" dirty="0">
                        <a:solidFill>
                          <a:srgbClr val="FFFFFF"/>
                        </a:solidFill>
                        <a:latin typeface="Calibri"/>
                      </a:endParaRPr>
                    </a:p>
                  </a:txBody>
                  <a:tcPr marL="0" marR="0" marT="0"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r>
              <a:tr h="302805">
                <a:tc>
                  <a:txBody>
                    <a:bodyPr/>
                    <a:lstStyle/>
                    <a:p>
                      <a:pPr algn="ctr" fontAlgn="b"/>
                      <a:r>
                        <a:rPr lang="en-US" sz="1600" b="1" i="0" u="none" strike="noStrike">
                          <a:solidFill>
                            <a:srgbClr val="FFFFFF"/>
                          </a:solidFill>
                          <a:latin typeface="Calibri"/>
                        </a:rPr>
                        <a:t>S</a:t>
                      </a:r>
                    </a:p>
                  </a:txBody>
                  <a:tcPr marL="0" marR="0" marT="0"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c>
                  <a:txBody>
                    <a:bodyPr/>
                    <a:lstStyle/>
                    <a:p>
                      <a:pPr algn="ctr" fontAlgn="b"/>
                      <a:r>
                        <a:rPr lang="en-US" sz="1600" b="1" i="0" u="none" strike="noStrike" dirty="0" smtClean="0">
                          <a:solidFill>
                            <a:srgbClr val="FFFFFF"/>
                          </a:solidFill>
                          <a:latin typeface="Calibri"/>
                        </a:rPr>
                        <a:t>R</a:t>
                      </a:r>
                      <a:endParaRPr lang="en-US" sz="1600" b="1" i="0" u="none" strike="noStrike" dirty="0">
                        <a:solidFill>
                          <a:srgbClr val="FFFFFF"/>
                        </a:solidFill>
                        <a:latin typeface="Calibri"/>
                      </a:endParaRPr>
                    </a:p>
                  </a:txBody>
                  <a:tcPr marL="0" marR="0" marT="0"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c>
                  <a:txBody>
                    <a:bodyPr/>
                    <a:lstStyle/>
                    <a:p>
                      <a:pPr algn="ctr" fontAlgn="b"/>
                      <a:r>
                        <a:rPr lang="en-US" sz="1600" b="1" i="0" u="none" strike="noStrike">
                          <a:solidFill>
                            <a:srgbClr val="FFFFFF"/>
                          </a:solidFill>
                          <a:latin typeface="Calibri"/>
                        </a:rPr>
                        <a:t>p</a:t>
                      </a:r>
                    </a:p>
                  </a:txBody>
                  <a:tcPr marL="0" marR="0" marT="0"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r>
              <a:tr h="293629">
                <a:tc>
                  <a:txBody>
                    <a:bodyPr/>
                    <a:lstStyle/>
                    <a:p>
                      <a:pPr algn="l" fontAlgn="b"/>
                      <a:r>
                        <a:rPr lang="en-US" sz="1600" b="1" i="0" u="none" strike="noStrike">
                          <a:solidFill>
                            <a:srgbClr val="3F3F3F"/>
                          </a:solidFill>
                          <a:latin typeface="Calibri"/>
                        </a:rPr>
                        <a:t>Severe</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600" b="1" i="0" u="none" strike="noStrike" dirty="0" smtClean="0">
                          <a:solidFill>
                            <a:srgbClr val="3F3F3F"/>
                          </a:solidFill>
                          <a:latin typeface="Calibri"/>
                        </a:rPr>
                        <a:t>DNR</a:t>
                      </a:r>
                      <a:endParaRPr lang="en-US" sz="1600" b="1" i="0" u="none" strike="noStrike" dirty="0">
                        <a:solidFill>
                          <a:srgbClr val="3F3F3F"/>
                        </a:solidFill>
                        <a:latin typeface="Calibri"/>
                      </a:endParaRP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600" b="1" i="0" u="none" strike="noStrike">
                          <a:solidFill>
                            <a:srgbClr val="3F3F3F"/>
                          </a:solidFill>
                          <a:latin typeface="Calibri"/>
                        </a:rPr>
                        <a:t>0.08</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84453">
                <a:tc>
                  <a:txBody>
                    <a:bodyPr/>
                    <a:lstStyle/>
                    <a:p>
                      <a:pPr algn="l" fontAlgn="b"/>
                      <a:r>
                        <a:rPr lang="en-US" sz="1600" b="1" i="0" u="none" strike="noStrike">
                          <a:solidFill>
                            <a:srgbClr val="3F3F3F"/>
                          </a:solidFill>
                          <a:latin typeface="Calibri"/>
                        </a:rPr>
                        <a:t>Severe</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600" b="1" i="0" u="none" strike="noStrike" dirty="0" smtClean="0">
                          <a:solidFill>
                            <a:srgbClr val="3F3F3F"/>
                          </a:solidFill>
                          <a:latin typeface="Calibri"/>
                        </a:rPr>
                        <a:t>No DNR</a:t>
                      </a:r>
                      <a:endParaRPr lang="en-US" sz="1600" b="1" i="0" u="none" strike="noStrike" dirty="0">
                        <a:solidFill>
                          <a:srgbClr val="3F3F3F"/>
                        </a:solidFill>
                        <a:latin typeface="Calibri"/>
                      </a:endParaRP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600" b="1" i="0" u="none" strike="noStrike">
                          <a:solidFill>
                            <a:srgbClr val="3F3F3F"/>
                          </a:solidFill>
                          <a:latin typeface="Calibri"/>
                        </a:rPr>
                        <a:t>0.02</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84453">
                <a:tc>
                  <a:txBody>
                    <a:bodyPr/>
                    <a:lstStyle/>
                    <a:p>
                      <a:pPr algn="l" fontAlgn="b"/>
                      <a:r>
                        <a:rPr lang="en-US" sz="1600" b="1" i="0" u="none" strike="noStrike">
                          <a:solidFill>
                            <a:srgbClr val="3F3F3F"/>
                          </a:solidFill>
                          <a:latin typeface="Calibri"/>
                        </a:rPr>
                        <a:t>Not Severe</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600" b="1" i="0" u="none" strike="noStrike" dirty="0" smtClean="0">
                          <a:solidFill>
                            <a:srgbClr val="3F3F3F"/>
                          </a:solidFill>
                          <a:latin typeface="Calibri"/>
                        </a:rPr>
                        <a:t>DNR</a:t>
                      </a:r>
                      <a:endParaRPr lang="en-US" sz="1600" b="1" i="0" u="none" strike="noStrike" dirty="0">
                        <a:solidFill>
                          <a:srgbClr val="3F3F3F"/>
                        </a:solidFill>
                        <a:latin typeface="Calibri"/>
                      </a:endParaRP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600" b="1" i="0" u="none" strike="noStrike">
                          <a:solidFill>
                            <a:srgbClr val="3F3F3F"/>
                          </a:solidFill>
                          <a:latin typeface="Calibri"/>
                        </a:rPr>
                        <a:t>0.09</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84453">
                <a:tc>
                  <a:txBody>
                    <a:bodyPr/>
                    <a:lstStyle/>
                    <a:p>
                      <a:pPr algn="l" fontAlgn="b"/>
                      <a:r>
                        <a:rPr lang="en-US" sz="1600" b="1" i="0" u="none" strike="noStrike">
                          <a:solidFill>
                            <a:srgbClr val="3F3F3F"/>
                          </a:solidFill>
                          <a:latin typeface="Calibri"/>
                        </a:rPr>
                        <a:t>Not severe </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600" b="1" i="0" u="none" strike="noStrike" dirty="0" smtClean="0">
                          <a:solidFill>
                            <a:srgbClr val="3F3F3F"/>
                          </a:solidFill>
                          <a:latin typeface="Calibri"/>
                        </a:rPr>
                        <a:t>No DNR</a:t>
                      </a:r>
                      <a:endParaRPr lang="en-US" sz="1600" b="1" i="0" u="none" strike="noStrike" dirty="0">
                        <a:solidFill>
                          <a:srgbClr val="3F3F3F"/>
                        </a:solidFill>
                        <a:latin typeface="Calibri"/>
                      </a:endParaRP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600" b="1" i="0" u="none" strike="noStrike" dirty="0">
                          <a:solidFill>
                            <a:srgbClr val="3F3F3F"/>
                          </a:solidFill>
                          <a:latin typeface="Calibri"/>
                        </a:rPr>
                        <a:t>0.81</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sp>
        <p:nvSpPr>
          <p:cNvPr id="76805" name="Rectangle 5"/>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7" name="Rectangle 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9" name="Rectangle 9"/>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5" name="Table 44"/>
          <p:cNvGraphicFramePr>
            <a:graphicFrameLocks noGrp="1"/>
          </p:cNvGraphicFramePr>
          <p:nvPr/>
        </p:nvGraphicFramePr>
        <p:xfrm>
          <a:off x="5257801" y="3200401"/>
          <a:ext cx="2168081" cy="1605915"/>
        </p:xfrm>
        <a:graphic>
          <a:graphicData uri="http://schemas.openxmlformats.org/drawingml/2006/table">
            <a:tbl>
              <a:tblPr/>
              <a:tblGrid>
                <a:gridCol w="1001268"/>
                <a:gridCol w="757238"/>
                <a:gridCol w="409575"/>
              </a:tblGrid>
              <a:tr h="285750">
                <a:tc gridSpan="3">
                  <a:txBody>
                    <a:bodyPr/>
                    <a:lstStyle/>
                    <a:p>
                      <a:pPr algn="ctr" rtl="0" fontAlgn="b"/>
                      <a:r>
                        <a:rPr lang="en-US" sz="1600" b="1" i="0" u="none" strike="noStrike" dirty="0">
                          <a:solidFill>
                            <a:srgbClr val="FFFFFF"/>
                          </a:solidFill>
                          <a:latin typeface="Calibri"/>
                        </a:rPr>
                        <a:t>p(R,S) </a:t>
                      </a:r>
                      <a:r>
                        <a:rPr lang="en-US" sz="1600" b="1" i="0" u="none" strike="noStrike" dirty="0" smtClean="0">
                          <a:solidFill>
                            <a:srgbClr val="FFFFFF"/>
                          </a:solidFill>
                          <a:latin typeface="Calibri"/>
                        </a:rPr>
                        <a:t> Sorted</a:t>
                      </a:r>
                      <a:endParaRPr lang="en-US" sz="1600" b="1" i="0" u="none" strike="noStrike" dirty="0">
                        <a:solidFill>
                          <a:srgbClr val="FFFFFF"/>
                        </a:solidFill>
                        <a:latin typeface="Calibri"/>
                      </a:endParaRPr>
                    </a:p>
                  </a:txBody>
                  <a:tcPr marL="0" marR="0" marT="0"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r>
              <a:tr h="276225">
                <a:tc>
                  <a:txBody>
                    <a:bodyPr/>
                    <a:lstStyle/>
                    <a:p>
                      <a:pPr algn="ctr" rtl="0" fontAlgn="b"/>
                      <a:r>
                        <a:rPr lang="en-US" sz="1600" b="1" i="0" u="none" strike="noStrike">
                          <a:solidFill>
                            <a:srgbClr val="FFFFFF"/>
                          </a:solidFill>
                          <a:latin typeface="Calibri"/>
                        </a:rPr>
                        <a:t>S</a:t>
                      </a:r>
                    </a:p>
                  </a:txBody>
                  <a:tcPr marL="0" marR="0" marT="0"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c>
                  <a:txBody>
                    <a:bodyPr/>
                    <a:lstStyle/>
                    <a:p>
                      <a:pPr algn="ctr" rtl="0" fontAlgn="b"/>
                      <a:r>
                        <a:rPr lang="en-US" sz="1600" b="1" i="0" u="none" strike="noStrike">
                          <a:solidFill>
                            <a:srgbClr val="FFFFFF"/>
                          </a:solidFill>
                          <a:latin typeface="Calibri"/>
                        </a:rPr>
                        <a:t>R </a:t>
                      </a:r>
                    </a:p>
                  </a:txBody>
                  <a:tcPr marL="0" marR="0" marT="0"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c>
                  <a:txBody>
                    <a:bodyPr/>
                    <a:lstStyle/>
                    <a:p>
                      <a:pPr algn="ctr" rtl="0" fontAlgn="b"/>
                      <a:r>
                        <a:rPr lang="en-US" sz="1600" b="1" i="0" u="none" strike="noStrike">
                          <a:solidFill>
                            <a:srgbClr val="FFFFFF"/>
                          </a:solidFill>
                          <a:latin typeface="Calibri"/>
                        </a:rPr>
                        <a:t>p</a:t>
                      </a:r>
                    </a:p>
                  </a:txBody>
                  <a:tcPr marL="0" marR="0" marT="0"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r>
              <a:tr h="266700">
                <a:tc>
                  <a:txBody>
                    <a:bodyPr/>
                    <a:lstStyle/>
                    <a:p>
                      <a:pPr algn="l" rtl="0" fontAlgn="b"/>
                      <a:r>
                        <a:rPr lang="en-US" sz="1600" b="1" i="0" u="none" strike="noStrike">
                          <a:solidFill>
                            <a:srgbClr val="3F3F3F"/>
                          </a:solidFill>
                          <a:latin typeface="Calibri"/>
                        </a:rPr>
                        <a:t>Severe</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rtl="0" fontAlgn="b"/>
                      <a:r>
                        <a:rPr lang="en-US" sz="1600" b="1" i="0" u="none" strike="noStrike" dirty="0">
                          <a:solidFill>
                            <a:srgbClr val="3F3F3F"/>
                          </a:solidFill>
                          <a:latin typeface="Calibri"/>
                        </a:rPr>
                        <a:t>DNR </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rtl="0" fontAlgn="b"/>
                      <a:r>
                        <a:rPr lang="en-US" sz="1600" b="1" i="0" u="none" strike="noStrike" dirty="0">
                          <a:solidFill>
                            <a:srgbClr val="3F3F3F"/>
                          </a:solidFill>
                          <a:latin typeface="Calibri"/>
                        </a:rPr>
                        <a:t>0.08</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00025">
                <a:tc>
                  <a:txBody>
                    <a:bodyPr/>
                    <a:lstStyle/>
                    <a:p>
                      <a:pPr algn="l" rtl="0" fontAlgn="b"/>
                      <a:r>
                        <a:rPr lang="en-US" sz="1600" b="1" i="0" u="none" strike="noStrike">
                          <a:solidFill>
                            <a:srgbClr val="3F3F3F"/>
                          </a:solidFill>
                          <a:latin typeface="Calibri"/>
                        </a:rPr>
                        <a:t>Not Severe</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rtl="0" fontAlgn="b"/>
                      <a:r>
                        <a:rPr lang="en-US" sz="1600" b="1" i="0" u="none" strike="noStrike">
                          <a:solidFill>
                            <a:srgbClr val="3F3F3F"/>
                          </a:solidFill>
                          <a:latin typeface="Calibri"/>
                        </a:rPr>
                        <a:t>DNR </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rtl="0" fontAlgn="b"/>
                      <a:r>
                        <a:rPr lang="en-US" sz="1600" b="1" i="0" u="none" strike="noStrike">
                          <a:solidFill>
                            <a:srgbClr val="3F3F3F"/>
                          </a:solidFill>
                          <a:latin typeface="Calibri"/>
                        </a:rPr>
                        <a:t>0.09</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66700">
                <a:tc>
                  <a:txBody>
                    <a:bodyPr/>
                    <a:lstStyle/>
                    <a:p>
                      <a:pPr algn="l" rtl="0" fontAlgn="b"/>
                      <a:r>
                        <a:rPr lang="en-US" sz="1600" b="1" i="0" u="none" strike="noStrike">
                          <a:solidFill>
                            <a:srgbClr val="3F3F3F"/>
                          </a:solidFill>
                          <a:latin typeface="Calibri"/>
                        </a:rPr>
                        <a:t>Severe</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rtl="0" fontAlgn="b"/>
                      <a:r>
                        <a:rPr lang="en-US" sz="1600" b="1" i="0" u="none" strike="noStrike">
                          <a:solidFill>
                            <a:srgbClr val="3F3F3F"/>
                          </a:solidFill>
                          <a:latin typeface="Calibri"/>
                        </a:rPr>
                        <a:t>No DNR </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rtl="0" fontAlgn="b"/>
                      <a:r>
                        <a:rPr lang="en-US" sz="1600" b="1" i="0" u="none" strike="noStrike">
                          <a:solidFill>
                            <a:srgbClr val="3F3F3F"/>
                          </a:solidFill>
                          <a:latin typeface="Calibri"/>
                        </a:rPr>
                        <a:t>0.02</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66700">
                <a:tc>
                  <a:txBody>
                    <a:bodyPr/>
                    <a:lstStyle/>
                    <a:p>
                      <a:pPr algn="l" rtl="0" fontAlgn="b"/>
                      <a:r>
                        <a:rPr lang="en-US" sz="1600" b="1" i="0" u="none" strike="noStrike">
                          <a:solidFill>
                            <a:srgbClr val="3F3F3F"/>
                          </a:solidFill>
                          <a:latin typeface="Calibri"/>
                        </a:rPr>
                        <a:t>Not severe </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rtl="0" fontAlgn="b"/>
                      <a:r>
                        <a:rPr lang="en-US" sz="1600" b="1" i="0" u="none" strike="noStrike">
                          <a:solidFill>
                            <a:srgbClr val="3F3F3F"/>
                          </a:solidFill>
                          <a:latin typeface="Calibri"/>
                        </a:rPr>
                        <a:t>No DNR </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rtl="0" fontAlgn="b"/>
                      <a:r>
                        <a:rPr lang="en-US" sz="1600" b="1" i="0" u="none" strike="noStrike" dirty="0">
                          <a:solidFill>
                            <a:srgbClr val="3F3F3F"/>
                          </a:solidFill>
                          <a:latin typeface="Calibri"/>
                        </a:rPr>
                        <a:t>0.81</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sp>
        <p:nvSpPr>
          <p:cNvPr id="46" name="Right Brace 45"/>
          <p:cNvSpPr/>
          <p:nvPr/>
        </p:nvSpPr>
        <p:spPr>
          <a:xfrm>
            <a:off x="7543800" y="3810000"/>
            <a:ext cx="228600" cy="4572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Right Brace 48"/>
          <p:cNvSpPr/>
          <p:nvPr/>
        </p:nvSpPr>
        <p:spPr>
          <a:xfrm>
            <a:off x="7543800" y="4343400"/>
            <a:ext cx="228600" cy="4572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2" name="Group 51"/>
          <p:cNvGrpSpPr/>
          <p:nvPr/>
        </p:nvGrpSpPr>
        <p:grpSpPr>
          <a:xfrm>
            <a:off x="9220200" y="228600"/>
            <a:ext cx="1025630" cy="1995272"/>
            <a:chOff x="7696200" y="228600"/>
            <a:chExt cx="1025630" cy="1995272"/>
          </a:xfrm>
        </p:grpSpPr>
        <p:sp>
          <p:nvSpPr>
            <p:cNvPr id="53" name="Rounded Rectangle 52"/>
            <p:cNvSpPr/>
            <p:nvPr/>
          </p:nvSpPr>
          <p:spPr>
            <a:xfrm>
              <a:off x="7696200" y="1773327"/>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a:t>
              </a:r>
              <a:endParaRPr lang="en-US" sz="3200" b="1" dirty="0"/>
            </a:p>
          </p:txBody>
        </p:sp>
        <p:grpSp>
          <p:nvGrpSpPr>
            <p:cNvPr id="54" name="Group 64"/>
            <p:cNvGrpSpPr/>
            <p:nvPr/>
          </p:nvGrpSpPr>
          <p:grpSpPr>
            <a:xfrm>
              <a:off x="7696200" y="228600"/>
              <a:ext cx="492230" cy="1544727"/>
              <a:chOff x="7696200" y="228600"/>
              <a:chExt cx="492230" cy="1544727"/>
            </a:xfrm>
          </p:grpSpPr>
          <p:sp>
            <p:nvSpPr>
              <p:cNvPr id="56" name="Rounded Rectangle 55"/>
              <p:cNvSpPr/>
              <p:nvPr/>
            </p:nvSpPr>
            <p:spPr>
              <a:xfrm>
                <a:off x="7696200" y="228600"/>
                <a:ext cx="481412"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a:t>
                </a:r>
                <a:endParaRPr lang="en-US" sz="3600" b="1" dirty="0"/>
              </a:p>
            </p:txBody>
          </p:sp>
          <p:sp>
            <p:nvSpPr>
              <p:cNvPr id="57" name="Rounded Rectangle 56"/>
              <p:cNvSpPr/>
              <p:nvPr/>
            </p:nvSpPr>
            <p:spPr>
              <a:xfrm>
                <a:off x="7696200" y="1000963"/>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R</a:t>
                </a:r>
                <a:endParaRPr lang="en-US" sz="3200" b="1" dirty="0"/>
              </a:p>
            </p:txBody>
          </p:sp>
          <p:cxnSp>
            <p:nvCxnSpPr>
              <p:cNvPr id="58" name="Straight Arrow Connector 57"/>
              <p:cNvCxnSpPr>
                <a:stCxn id="56" idx="2"/>
                <a:endCxn id="57" idx="0"/>
              </p:cNvCxnSpPr>
              <p:nvPr/>
            </p:nvCxnSpPr>
            <p:spPr>
              <a:xfrm>
                <a:off x="7936906" y="679145"/>
                <a:ext cx="5409" cy="321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7" idx="2"/>
                <a:endCxn id="53" idx="0"/>
              </p:cNvCxnSpPr>
              <p:nvPr/>
            </p:nvCxnSpPr>
            <p:spPr>
              <a:xfrm>
                <a:off x="7942315" y="1451509"/>
                <a:ext cx="0" cy="321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55" name="Rounded Rectangle 54"/>
            <p:cNvSpPr/>
            <p:nvPr/>
          </p:nvSpPr>
          <p:spPr>
            <a:xfrm>
              <a:off x="8229600" y="1773327"/>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t>
              </a:r>
              <a:endParaRPr lang="en-US" sz="3200" b="1" dirty="0"/>
            </a:p>
          </p:txBody>
        </p:sp>
      </p:grpSp>
      <p:graphicFrame>
        <p:nvGraphicFramePr>
          <p:cNvPr id="64" name="Table 63"/>
          <p:cNvGraphicFramePr>
            <a:graphicFrameLocks noGrp="1"/>
          </p:cNvGraphicFramePr>
          <p:nvPr/>
        </p:nvGraphicFramePr>
        <p:xfrm>
          <a:off x="7886700" y="3124200"/>
          <a:ext cx="1104900" cy="1546860"/>
        </p:xfrm>
        <a:graphic>
          <a:graphicData uri="http://schemas.openxmlformats.org/drawingml/2006/table">
            <a:tbl>
              <a:tblPr/>
              <a:tblGrid>
                <a:gridCol w="685800"/>
                <a:gridCol w="419100"/>
              </a:tblGrid>
              <a:tr h="285750">
                <a:tc gridSpan="2">
                  <a:txBody>
                    <a:bodyPr/>
                    <a:lstStyle/>
                    <a:p>
                      <a:pPr algn="ctr" rtl="0" fontAlgn="b"/>
                      <a:r>
                        <a:rPr lang="en-US" sz="1600" b="1" i="0" u="none" strike="noStrike" dirty="0">
                          <a:solidFill>
                            <a:srgbClr val="FFFFFF"/>
                          </a:solidFill>
                          <a:latin typeface="Calibri"/>
                        </a:rPr>
                        <a:t>p(R) </a:t>
                      </a:r>
                    </a:p>
                  </a:txBody>
                  <a:tcPr marL="0" marR="0" marT="0"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A5A5A5"/>
                    </a:solidFill>
                  </a:tcPr>
                </a:tc>
                <a:tc hMerge="1">
                  <a:txBody>
                    <a:bodyPr/>
                    <a:lstStyle/>
                    <a:p>
                      <a:endParaRPr lang="en-US"/>
                    </a:p>
                  </a:txBody>
                  <a:tcPr/>
                </a:tc>
              </a:tr>
              <a:tr h="285750">
                <a:tc>
                  <a:txBody>
                    <a:bodyPr/>
                    <a:lstStyle/>
                    <a:p>
                      <a:pPr algn="ctr" rtl="0" fontAlgn="b"/>
                      <a:r>
                        <a:rPr lang="en-US" sz="1600" b="1" i="0" u="none" strike="noStrike">
                          <a:solidFill>
                            <a:srgbClr val="FFFFFF"/>
                          </a:solidFill>
                          <a:latin typeface="Calibri"/>
                        </a:rPr>
                        <a:t>R</a:t>
                      </a:r>
                    </a:p>
                  </a:txBody>
                  <a:tcPr marL="0" marR="0" marT="0"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c>
                  <a:txBody>
                    <a:bodyPr/>
                    <a:lstStyle/>
                    <a:p>
                      <a:pPr algn="ctr" rtl="0" fontAlgn="b"/>
                      <a:r>
                        <a:rPr lang="en-US" sz="1600" b="1" i="0" u="none" strike="noStrike">
                          <a:solidFill>
                            <a:srgbClr val="FFFFFF"/>
                          </a:solidFill>
                          <a:latin typeface="Calibri"/>
                        </a:rPr>
                        <a:t>p</a:t>
                      </a:r>
                    </a:p>
                  </a:txBody>
                  <a:tcPr marL="0" marR="0" marT="0"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r>
              <a:tr h="276225">
                <a:tc>
                  <a:txBody>
                    <a:bodyPr/>
                    <a:lstStyle/>
                    <a:p>
                      <a:pPr algn="l" rtl="0" fontAlgn="b"/>
                      <a:endParaRPr lang="en-US" sz="1600" b="1" i="0" u="none" strike="noStrike" dirty="0" smtClean="0">
                        <a:solidFill>
                          <a:srgbClr val="3F3F3F"/>
                        </a:solidFill>
                        <a:latin typeface="Calibri"/>
                      </a:endParaRPr>
                    </a:p>
                    <a:p>
                      <a:pPr algn="l" rtl="0" fontAlgn="b"/>
                      <a:r>
                        <a:rPr lang="en-US" sz="1600" b="1" i="0" u="none" strike="noStrike" dirty="0" smtClean="0">
                          <a:solidFill>
                            <a:srgbClr val="3F3F3F"/>
                          </a:solidFill>
                          <a:latin typeface="Calibri"/>
                        </a:rPr>
                        <a:t>DNR </a:t>
                      </a:r>
                      <a:endParaRPr lang="en-US" sz="1600" b="1" i="0" u="none" strike="noStrike" dirty="0">
                        <a:solidFill>
                          <a:srgbClr val="3F3F3F"/>
                        </a:solidFill>
                        <a:latin typeface="Calibri"/>
                      </a:endParaRP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rtl="0" fontAlgn="b"/>
                      <a:r>
                        <a:rPr lang="en-US" sz="1600" b="1" i="0" u="none" strike="noStrike">
                          <a:solidFill>
                            <a:srgbClr val="3F3F3F"/>
                          </a:solidFill>
                          <a:latin typeface="Calibri"/>
                        </a:rPr>
                        <a:t>0.17</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00025">
                <a:tc>
                  <a:txBody>
                    <a:bodyPr/>
                    <a:lstStyle/>
                    <a:p>
                      <a:pPr algn="l" rtl="0" fontAlgn="b"/>
                      <a:endParaRPr lang="en-US" sz="1600" b="1" i="0" u="none" strike="noStrike" dirty="0" smtClean="0">
                        <a:solidFill>
                          <a:srgbClr val="3F3F3F"/>
                        </a:solidFill>
                        <a:latin typeface="Calibri"/>
                      </a:endParaRPr>
                    </a:p>
                    <a:p>
                      <a:pPr algn="l" rtl="0" fontAlgn="b"/>
                      <a:r>
                        <a:rPr lang="en-US" sz="1600" b="1" i="0" u="none" strike="noStrike" dirty="0" smtClean="0">
                          <a:solidFill>
                            <a:srgbClr val="3F3F3F"/>
                          </a:solidFill>
                          <a:latin typeface="Calibri"/>
                        </a:rPr>
                        <a:t>No DNR </a:t>
                      </a:r>
                      <a:endParaRPr lang="en-US" sz="1600" b="1" i="0" u="none" strike="noStrike" dirty="0">
                        <a:solidFill>
                          <a:srgbClr val="3F3F3F"/>
                        </a:solidFill>
                        <a:latin typeface="Calibri"/>
                      </a:endParaRP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rtl="0" fontAlgn="b"/>
                      <a:r>
                        <a:rPr lang="en-US" sz="1600" b="1" i="0" u="none" strike="noStrike" dirty="0">
                          <a:solidFill>
                            <a:srgbClr val="3F3F3F"/>
                          </a:solidFill>
                          <a:latin typeface="Calibri"/>
                        </a:rPr>
                        <a:t>0.83</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3703546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p:cNvSpPr>
            <a:spLocks noGrp="1"/>
          </p:cNvSpPr>
          <p:nvPr>
            <p:ph type="title"/>
          </p:nvPr>
        </p:nvSpPr>
        <p:spPr/>
        <p:txBody>
          <a:bodyPr/>
          <a:lstStyle/>
          <a:p>
            <a:r>
              <a:rPr lang="en-US" b="1" dirty="0" smtClean="0">
                <a:solidFill>
                  <a:schemeClr val="tx1"/>
                </a:solidFill>
              </a:rPr>
              <a:t>Join Again</a:t>
            </a:r>
          </a:p>
        </p:txBody>
      </p:sp>
      <p:sp>
        <p:nvSpPr>
          <p:cNvPr id="24578"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79" name="Rectangle 2"/>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0" name="Rectangle 3"/>
          <p:cNvSpPr>
            <a:spLocks noChangeArrowheads="1"/>
          </p:cNvSpPr>
          <p:nvPr/>
        </p:nvSpPr>
        <p:spPr bwMode="auto">
          <a:xfrm>
            <a:off x="1524001" y="948809"/>
            <a:ext cx="184731" cy="369332"/>
          </a:xfrm>
          <a:prstGeom prst="rect">
            <a:avLst/>
          </a:prstGeom>
          <a:noFill/>
          <a:ln w="9525">
            <a:noFill/>
            <a:miter lim="800000"/>
            <a:headEnd/>
            <a:tailEnd/>
          </a:ln>
        </p:spPr>
        <p:txBody>
          <a:bodyPr wrap="none" anchor="ctr">
            <a:spAutoFit/>
          </a:bodyPr>
          <a:lstStyle/>
          <a:p>
            <a:endParaRPr lang="en-US"/>
          </a:p>
        </p:txBody>
      </p:sp>
      <p:sp>
        <p:nvSpPr>
          <p:cNvPr id="24582" name="Rectangle 4"/>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3" name="Rectangle 5"/>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85" name="Rectangle 7"/>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24586" name="Rectangle 8"/>
          <p:cNvSpPr>
            <a:spLocks noChangeArrowheads="1"/>
          </p:cNvSpPr>
          <p:nvPr/>
        </p:nvSpPr>
        <p:spPr bwMode="auto">
          <a:xfrm>
            <a:off x="1524001" y="882134"/>
            <a:ext cx="184731" cy="369332"/>
          </a:xfrm>
          <a:prstGeom prst="rect">
            <a:avLst/>
          </a:prstGeom>
          <a:noFill/>
          <a:ln w="9525">
            <a:noFill/>
            <a:miter lim="800000"/>
            <a:headEnd/>
            <a:tailEnd/>
          </a:ln>
        </p:spPr>
        <p:txBody>
          <a:bodyPr wrap="none" anchor="ctr">
            <a:spAutoFit/>
          </a:bodyPr>
          <a:lstStyle/>
          <a:p>
            <a:endParaRPr lang="en-US"/>
          </a:p>
        </p:txBody>
      </p:sp>
      <p:sp>
        <p:nvSpPr>
          <p:cNvPr id="2459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92"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 name="Rectangle 2"/>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70"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1"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0"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1" name="Rectangle 3"/>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58373"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8374" name="Rectangle 6"/>
          <p:cNvSpPr>
            <a:spLocks noChangeArrowheads="1"/>
          </p:cNvSpPr>
          <p:nvPr/>
        </p:nvSpPr>
        <p:spPr bwMode="auto">
          <a:xfrm>
            <a:off x="1524001" y="13298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6349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5538"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7588"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4"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5" name="Rectangle 3"/>
          <p:cNvSpPr>
            <a:spLocks noChangeArrowheads="1"/>
          </p:cNvSpPr>
          <p:nvPr/>
        </p:nvSpPr>
        <p:spPr bwMode="auto">
          <a:xfrm>
            <a:off x="1524001" y="10916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Perpetua" pitchFamily="18" charset="0"/>
              <a:cs typeface="Arial" pitchFamily="34" charset="0"/>
            </a:endParaRPr>
          </a:p>
        </p:txBody>
      </p:sp>
      <p:sp>
        <p:nvSpPr>
          <p:cNvPr id="7680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3" name="Rectangle 3"/>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graphicFrame>
        <p:nvGraphicFramePr>
          <p:cNvPr id="34" name="Table 33"/>
          <p:cNvGraphicFramePr>
            <a:graphicFrameLocks noGrp="1"/>
          </p:cNvGraphicFramePr>
          <p:nvPr/>
        </p:nvGraphicFramePr>
        <p:xfrm>
          <a:off x="4038601" y="3276600"/>
          <a:ext cx="2122043" cy="1752598"/>
        </p:xfrm>
        <a:graphic>
          <a:graphicData uri="http://schemas.openxmlformats.org/drawingml/2006/table">
            <a:tbl>
              <a:tblPr/>
              <a:tblGrid>
                <a:gridCol w="1001268"/>
                <a:gridCol w="711200"/>
                <a:gridCol w="409575"/>
              </a:tblGrid>
              <a:tr h="302805">
                <a:tc gridSpan="3">
                  <a:txBody>
                    <a:bodyPr/>
                    <a:lstStyle/>
                    <a:p>
                      <a:pPr algn="ctr" fontAlgn="b"/>
                      <a:r>
                        <a:rPr lang="en-US" sz="1600" b="1" i="0" u="none" strike="noStrike" dirty="0" smtClean="0">
                          <a:solidFill>
                            <a:srgbClr val="FFFFFF"/>
                          </a:solidFill>
                          <a:latin typeface="Calibri"/>
                        </a:rPr>
                        <a:t>p(T|R)</a:t>
                      </a:r>
                      <a:endParaRPr lang="en-US" sz="1600" b="1" i="0" u="none" strike="noStrike" dirty="0">
                        <a:solidFill>
                          <a:srgbClr val="FFFFFF"/>
                        </a:solidFill>
                        <a:latin typeface="Calibri"/>
                      </a:endParaRPr>
                    </a:p>
                  </a:txBody>
                  <a:tcPr marL="0" marR="0" marT="0"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r>
              <a:tr h="302805">
                <a:tc>
                  <a:txBody>
                    <a:bodyPr/>
                    <a:lstStyle/>
                    <a:p>
                      <a:pPr algn="ctr" fontAlgn="b"/>
                      <a:r>
                        <a:rPr lang="en-US" sz="1600" b="1" i="0" u="none" strike="noStrike" dirty="0" smtClean="0">
                          <a:solidFill>
                            <a:srgbClr val="FFFFFF"/>
                          </a:solidFill>
                          <a:latin typeface="Calibri"/>
                        </a:rPr>
                        <a:t>T</a:t>
                      </a:r>
                      <a:endParaRPr lang="en-US" sz="1600" b="1" i="0" u="none" strike="noStrike" dirty="0">
                        <a:solidFill>
                          <a:srgbClr val="FFFFFF"/>
                        </a:solidFill>
                        <a:latin typeface="Calibri"/>
                      </a:endParaRPr>
                    </a:p>
                  </a:txBody>
                  <a:tcPr marL="0" marR="0" marT="0"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c>
                  <a:txBody>
                    <a:bodyPr/>
                    <a:lstStyle/>
                    <a:p>
                      <a:pPr algn="ctr" fontAlgn="b"/>
                      <a:r>
                        <a:rPr lang="en-US" sz="1600" b="1" i="0" u="none" strike="noStrike" dirty="0" smtClean="0">
                          <a:solidFill>
                            <a:srgbClr val="FFFFFF"/>
                          </a:solidFill>
                          <a:latin typeface="Calibri"/>
                        </a:rPr>
                        <a:t>R</a:t>
                      </a:r>
                      <a:endParaRPr lang="en-US" sz="1600" b="1" i="0" u="none" strike="noStrike" dirty="0">
                        <a:solidFill>
                          <a:srgbClr val="FFFFFF"/>
                        </a:solidFill>
                        <a:latin typeface="Calibri"/>
                      </a:endParaRPr>
                    </a:p>
                  </a:txBody>
                  <a:tcPr marL="0" marR="0" marT="0"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c>
                  <a:txBody>
                    <a:bodyPr/>
                    <a:lstStyle/>
                    <a:p>
                      <a:pPr algn="ctr" fontAlgn="b"/>
                      <a:r>
                        <a:rPr lang="en-US" sz="1600" b="1" i="0" u="none" strike="noStrike" dirty="0">
                          <a:solidFill>
                            <a:srgbClr val="FFFFFF"/>
                          </a:solidFill>
                          <a:latin typeface="Calibri"/>
                        </a:rPr>
                        <a:t>p</a:t>
                      </a:r>
                    </a:p>
                  </a:txBody>
                  <a:tcPr marL="0" marR="0" marT="0"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r>
              <a:tr h="293629">
                <a:tc>
                  <a:txBody>
                    <a:bodyPr/>
                    <a:lstStyle/>
                    <a:p>
                      <a:pPr algn="l" fontAlgn="b"/>
                      <a:r>
                        <a:rPr lang="en-US" sz="1600" b="1" i="0" u="none" strike="noStrike" dirty="0" smtClean="0">
                          <a:solidFill>
                            <a:srgbClr val="3F3F3F"/>
                          </a:solidFill>
                          <a:latin typeface="Calibri"/>
                        </a:rPr>
                        <a:t>Treated</a:t>
                      </a:r>
                      <a:endParaRPr lang="en-US" sz="1600" b="1" i="0" u="none" strike="noStrike" dirty="0">
                        <a:solidFill>
                          <a:srgbClr val="3F3F3F"/>
                        </a:solidFill>
                        <a:latin typeface="Calibri"/>
                      </a:endParaRP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600" b="1" i="0" u="none" strike="noStrike" dirty="0" smtClean="0">
                          <a:solidFill>
                            <a:srgbClr val="3F3F3F"/>
                          </a:solidFill>
                          <a:latin typeface="Calibri"/>
                        </a:rPr>
                        <a:t>DNR</a:t>
                      </a:r>
                      <a:endParaRPr lang="en-US" sz="1600" b="1" i="0" u="none" strike="noStrike" dirty="0">
                        <a:solidFill>
                          <a:srgbClr val="3F3F3F"/>
                        </a:solidFill>
                        <a:latin typeface="Calibri"/>
                      </a:endParaRP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600" b="1" i="0" u="none" strike="noStrike" dirty="0">
                          <a:solidFill>
                            <a:srgbClr val="3F3F3F"/>
                          </a:solidFill>
                          <a:latin typeface="Calibri"/>
                        </a:rPr>
                        <a:t>0.08</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84453">
                <a:tc>
                  <a:txBody>
                    <a:bodyPr/>
                    <a:lstStyle/>
                    <a:p>
                      <a:pPr algn="l" fontAlgn="b"/>
                      <a:r>
                        <a:rPr lang="en-US" sz="1600" b="1" i="0" u="none" strike="noStrike" dirty="0" smtClean="0">
                          <a:solidFill>
                            <a:srgbClr val="3F3F3F"/>
                          </a:solidFill>
                          <a:latin typeface="Calibri"/>
                        </a:rPr>
                        <a:t>Treated</a:t>
                      </a:r>
                      <a:endParaRPr lang="en-US" sz="1600" b="1" i="0" u="none" strike="noStrike" dirty="0">
                        <a:solidFill>
                          <a:srgbClr val="3F3F3F"/>
                        </a:solidFill>
                        <a:latin typeface="Calibri"/>
                      </a:endParaRP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600" b="1" i="0" u="none" strike="noStrike" dirty="0" smtClean="0">
                          <a:solidFill>
                            <a:srgbClr val="3F3F3F"/>
                          </a:solidFill>
                          <a:latin typeface="Calibri"/>
                        </a:rPr>
                        <a:t>No DNR</a:t>
                      </a:r>
                      <a:endParaRPr lang="en-US" sz="1600" b="1" i="0" u="none" strike="noStrike" dirty="0">
                        <a:solidFill>
                          <a:srgbClr val="3F3F3F"/>
                        </a:solidFill>
                        <a:latin typeface="Calibri"/>
                      </a:endParaRP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600" b="1" i="0" u="none" strike="noStrike" dirty="0" smtClean="0">
                          <a:solidFill>
                            <a:srgbClr val="3F3F3F"/>
                          </a:solidFill>
                          <a:latin typeface="Calibri"/>
                        </a:rPr>
                        <a:t>0.61</a:t>
                      </a:r>
                      <a:endParaRPr lang="en-US" sz="1600" b="1" i="0" u="none" strike="noStrike" dirty="0">
                        <a:solidFill>
                          <a:srgbClr val="3F3F3F"/>
                        </a:solidFill>
                        <a:latin typeface="Calibri"/>
                      </a:endParaRP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84453">
                <a:tc>
                  <a:txBody>
                    <a:bodyPr/>
                    <a:lstStyle/>
                    <a:p>
                      <a:pPr algn="l" fontAlgn="b"/>
                      <a:r>
                        <a:rPr lang="en-US" sz="1600" b="1" i="0" u="none" strike="noStrike" dirty="0">
                          <a:solidFill>
                            <a:srgbClr val="3F3F3F"/>
                          </a:solidFill>
                          <a:latin typeface="Calibri"/>
                        </a:rPr>
                        <a:t>Not </a:t>
                      </a:r>
                      <a:r>
                        <a:rPr lang="en-US" sz="1600" b="1" i="0" u="none" strike="noStrike" dirty="0" smtClean="0">
                          <a:solidFill>
                            <a:srgbClr val="3F3F3F"/>
                          </a:solidFill>
                          <a:latin typeface="Calibri"/>
                        </a:rPr>
                        <a:t>Treated</a:t>
                      </a:r>
                      <a:endParaRPr lang="en-US" sz="1600" b="1" i="0" u="none" strike="noStrike" dirty="0">
                        <a:solidFill>
                          <a:srgbClr val="3F3F3F"/>
                        </a:solidFill>
                        <a:latin typeface="Calibri"/>
                      </a:endParaRP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600" b="1" i="0" u="none" strike="noStrike" dirty="0" smtClean="0">
                          <a:solidFill>
                            <a:srgbClr val="3F3F3F"/>
                          </a:solidFill>
                          <a:latin typeface="Calibri"/>
                        </a:rPr>
                        <a:t>DNR</a:t>
                      </a:r>
                      <a:endParaRPr lang="en-US" sz="1600" b="1" i="0" u="none" strike="noStrike" dirty="0">
                        <a:solidFill>
                          <a:srgbClr val="3F3F3F"/>
                        </a:solidFill>
                        <a:latin typeface="Calibri"/>
                      </a:endParaRP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600" b="1" i="0" u="none" strike="noStrike" dirty="0" smtClean="0">
                          <a:solidFill>
                            <a:srgbClr val="3F3F3F"/>
                          </a:solidFill>
                          <a:latin typeface="Calibri"/>
                        </a:rPr>
                        <a:t>0.20</a:t>
                      </a:r>
                      <a:endParaRPr lang="en-US" sz="1600" b="1" i="0" u="none" strike="noStrike" dirty="0">
                        <a:solidFill>
                          <a:srgbClr val="3F3F3F"/>
                        </a:solidFill>
                        <a:latin typeface="Calibri"/>
                      </a:endParaRP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84453">
                <a:tc>
                  <a:txBody>
                    <a:bodyPr/>
                    <a:lstStyle/>
                    <a:p>
                      <a:pPr algn="l" fontAlgn="b"/>
                      <a:r>
                        <a:rPr lang="en-US" sz="1600" b="1" i="0" u="none" strike="noStrike" dirty="0">
                          <a:solidFill>
                            <a:srgbClr val="3F3F3F"/>
                          </a:solidFill>
                          <a:latin typeface="Calibri"/>
                        </a:rPr>
                        <a:t>Not </a:t>
                      </a:r>
                      <a:r>
                        <a:rPr lang="en-US" sz="1600" b="1" i="0" u="none" strike="noStrike" dirty="0" smtClean="0">
                          <a:solidFill>
                            <a:srgbClr val="3F3F3F"/>
                          </a:solidFill>
                          <a:latin typeface="Calibri"/>
                        </a:rPr>
                        <a:t>Treated </a:t>
                      </a:r>
                      <a:endParaRPr lang="en-US" sz="1600" b="1" i="0" u="none" strike="noStrike" dirty="0">
                        <a:solidFill>
                          <a:srgbClr val="3F3F3F"/>
                        </a:solidFill>
                        <a:latin typeface="Calibri"/>
                      </a:endParaRP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fontAlgn="b"/>
                      <a:r>
                        <a:rPr lang="en-US" sz="1600" b="1" i="0" u="none" strike="noStrike" dirty="0" smtClean="0">
                          <a:solidFill>
                            <a:srgbClr val="3F3F3F"/>
                          </a:solidFill>
                          <a:latin typeface="Calibri"/>
                        </a:rPr>
                        <a:t>No DNR</a:t>
                      </a:r>
                      <a:endParaRPr lang="en-US" sz="1600" b="1" i="0" u="none" strike="noStrike" dirty="0">
                        <a:solidFill>
                          <a:srgbClr val="3F3F3F"/>
                        </a:solidFill>
                        <a:latin typeface="Calibri"/>
                      </a:endParaRP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fontAlgn="b"/>
                      <a:r>
                        <a:rPr lang="en-US" sz="1600" b="1" i="0" u="none" strike="noStrike" dirty="0" smtClean="0">
                          <a:solidFill>
                            <a:srgbClr val="3F3F3F"/>
                          </a:solidFill>
                          <a:latin typeface="Calibri"/>
                        </a:rPr>
                        <a:t>0.11</a:t>
                      </a:r>
                      <a:endParaRPr lang="en-US" sz="1600" b="1" i="0" u="none" strike="noStrike" dirty="0">
                        <a:solidFill>
                          <a:srgbClr val="3F3F3F"/>
                        </a:solidFill>
                        <a:latin typeface="Calibri"/>
                      </a:endParaRP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sp>
        <p:nvSpPr>
          <p:cNvPr id="76805" name="Rectangle 5"/>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7" name="Rectangle 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6809" name="Rectangle 9"/>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9" name="Group 38"/>
          <p:cNvGrpSpPr/>
          <p:nvPr/>
        </p:nvGrpSpPr>
        <p:grpSpPr>
          <a:xfrm>
            <a:off x="9220200" y="228600"/>
            <a:ext cx="1025630" cy="1995272"/>
            <a:chOff x="7696200" y="228600"/>
            <a:chExt cx="1025630" cy="1995272"/>
          </a:xfrm>
        </p:grpSpPr>
        <p:sp>
          <p:nvSpPr>
            <p:cNvPr id="40" name="Rounded Rectangle 39"/>
            <p:cNvSpPr/>
            <p:nvPr/>
          </p:nvSpPr>
          <p:spPr>
            <a:xfrm>
              <a:off x="7696200" y="1773327"/>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a:t>
              </a:r>
              <a:endParaRPr lang="en-US" sz="3200" b="1" dirty="0"/>
            </a:p>
          </p:txBody>
        </p:sp>
        <p:grpSp>
          <p:nvGrpSpPr>
            <p:cNvPr id="41" name="Group 64"/>
            <p:cNvGrpSpPr/>
            <p:nvPr/>
          </p:nvGrpSpPr>
          <p:grpSpPr>
            <a:xfrm>
              <a:off x="7696200" y="228600"/>
              <a:ext cx="492230" cy="1544727"/>
              <a:chOff x="7696200" y="228600"/>
              <a:chExt cx="492230" cy="1544727"/>
            </a:xfrm>
          </p:grpSpPr>
          <p:sp>
            <p:nvSpPr>
              <p:cNvPr id="43" name="Rounded Rectangle 42"/>
              <p:cNvSpPr/>
              <p:nvPr/>
            </p:nvSpPr>
            <p:spPr>
              <a:xfrm>
                <a:off x="7696200" y="228600"/>
                <a:ext cx="481412"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a:t>
                </a:r>
                <a:endParaRPr lang="en-US" sz="3600" b="1" dirty="0"/>
              </a:p>
            </p:txBody>
          </p:sp>
          <p:sp>
            <p:nvSpPr>
              <p:cNvPr id="44" name="Rounded Rectangle 43"/>
              <p:cNvSpPr/>
              <p:nvPr/>
            </p:nvSpPr>
            <p:spPr>
              <a:xfrm>
                <a:off x="7696200" y="1000963"/>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R</a:t>
                </a:r>
                <a:endParaRPr lang="en-US" sz="3200" b="1" dirty="0"/>
              </a:p>
            </p:txBody>
          </p:sp>
          <p:cxnSp>
            <p:nvCxnSpPr>
              <p:cNvPr id="45" name="Straight Arrow Connector 44"/>
              <p:cNvCxnSpPr>
                <a:stCxn id="43" idx="2"/>
                <a:endCxn id="44" idx="0"/>
              </p:cNvCxnSpPr>
              <p:nvPr/>
            </p:nvCxnSpPr>
            <p:spPr>
              <a:xfrm>
                <a:off x="7936906" y="679145"/>
                <a:ext cx="5409" cy="321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4" idx="2"/>
                <a:endCxn id="40" idx="0"/>
              </p:cNvCxnSpPr>
              <p:nvPr/>
            </p:nvCxnSpPr>
            <p:spPr>
              <a:xfrm>
                <a:off x="7942315" y="1451509"/>
                <a:ext cx="0" cy="321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42" name="Rounded Rectangle 41"/>
            <p:cNvSpPr/>
            <p:nvPr/>
          </p:nvSpPr>
          <p:spPr>
            <a:xfrm>
              <a:off x="8229600" y="1773327"/>
              <a:ext cx="492230" cy="4505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t>
              </a:r>
              <a:endParaRPr lang="en-US" sz="3200" b="1" dirty="0"/>
            </a:p>
          </p:txBody>
        </p:sp>
      </p:grpSp>
      <p:graphicFrame>
        <p:nvGraphicFramePr>
          <p:cNvPr id="47" name="Table 46"/>
          <p:cNvGraphicFramePr>
            <a:graphicFrameLocks noGrp="1"/>
          </p:cNvGraphicFramePr>
          <p:nvPr/>
        </p:nvGraphicFramePr>
        <p:xfrm>
          <a:off x="2438400" y="3276601"/>
          <a:ext cx="1104900" cy="1091565"/>
        </p:xfrm>
        <a:graphic>
          <a:graphicData uri="http://schemas.openxmlformats.org/drawingml/2006/table">
            <a:tbl>
              <a:tblPr/>
              <a:tblGrid>
                <a:gridCol w="685800"/>
                <a:gridCol w="419100"/>
              </a:tblGrid>
              <a:tr h="285750">
                <a:tc gridSpan="2">
                  <a:txBody>
                    <a:bodyPr/>
                    <a:lstStyle/>
                    <a:p>
                      <a:pPr algn="ctr" rtl="0" fontAlgn="b"/>
                      <a:r>
                        <a:rPr lang="en-US" sz="1600" b="1" i="0" u="none" strike="noStrike" dirty="0">
                          <a:solidFill>
                            <a:srgbClr val="FFFFFF"/>
                          </a:solidFill>
                          <a:latin typeface="Calibri"/>
                        </a:rPr>
                        <a:t>p(R) </a:t>
                      </a:r>
                    </a:p>
                  </a:txBody>
                  <a:tcPr marL="0" marR="0" marT="0"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A5A5A5"/>
                    </a:solidFill>
                  </a:tcPr>
                </a:tc>
                <a:tc hMerge="1">
                  <a:txBody>
                    <a:bodyPr/>
                    <a:lstStyle/>
                    <a:p>
                      <a:endParaRPr lang="en-US"/>
                    </a:p>
                  </a:txBody>
                  <a:tcPr/>
                </a:tc>
              </a:tr>
              <a:tr h="285750">
                <a:tc>
                  <a:txBody>
                    <a:bodyPr/>
                    <a:lstStyle/>
                    <a:p>
                      <a:pPr algn="ctr" rtl="0" fontAlgn="b"/>
                      <a:r>
                        <a:rPr lang="en-US" sz="1600" b="1" i="0" u="none" strike="noStrike">
                          <a:solidFill>
                            <a:srgbClr val="FFFFFF"/>
                          </a:solidFill>
                          <a:latin typeface="Calibri"/>
                        </a:rPr>
                        <a:t>R</a:t>
                      </a:r>
                    </a:p>
                  </a:txBody>
                  <a:tcPr marL="0" marR="0" marT="0"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c>
                  <a:txBody>
                    <a:bodyPr/>
                    <a:lstStyle/>
                    <a:p>
                      <a:pPr algn="ctr" rtl="0" fontAlgn="b"/>
                      <a:r>
                        <a:rPr lang="en-US" sz="1600" b="1" i="0" u="none" strike="noStrike">
                          <a:solidFill>
                            <a:srgbClr val="FFFFFF"/>
                          </a:solidFill>
                          <a:latin typeface="Calibri"/>
                        </a:rPr>
                        <a:t>p</a:t>
                      </a:r>
                    </a:p>
                  </a:txBody>
                  <a:tcPr marL="0" marR="0" marT="0"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r>
              <a:tr h="276225">
                <a:tc>
                  <a:txBody>
                    <a:bodyPr/>
                    <a:lstStyle/>
                    <a:p>
                      <a:pPr algn="l" rtl="0" fontAlgn="b"/>
                      <a:r>
                        <a:rPr lang="en-US" sz="1600" b="1" i="0" u="none" strike="noStrike" dirty="0" smtClean="0">
                          <a:solidFill>
                            <a:srgbClr val="3F3F3F"/>
                          </a:solidFill>
                          <a:latin typeface="Calibri"/>
                        </a:rPr>
                        <a:t>DNR </a:t>
                      </a:r>
                      <a:endParaRPr lang="en-US" sz="1600" b="1" i="0" u="none" strike="noStrike" dirty="0">
                        <a:solidFill>
                          <a:srgbClr val="3F3F3F"/>
                        </a:solidFill>
                        <a:latin typeface="Calibri"/>
                      </a:endParaRP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rtl="0" fontAlgn="b"/>
                      <a:r>
                        <a:rPr lang="en-US" sz="1600" b="1" i="0" u="none" strike="noStrike">
                          <a:solidFill>
                            <a:srgbClr val="3F3F3F"/>
                          </a:solidFill>
                          <a:latin typeface="Calibri"/>
                        </a:rPr>
                        <a:t>0.17</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00025">
                <a:tc>
                  <a:txBody>
                    <a:bodyPr/>
                    <a:lstStyle/>
                    <a:p>
                      <a:pPr algn="l" rtl="0" fontAlgn="b"/>
                      <a:r>
                        <a:rPr lang="en-US" sz="1600" b="1" i="0" u="none" strike="noStrike" dirty="0" smtClean="0">
                          <a:solidFill>
                            <a:srgbClr val="3F3F3F"/>
                          </a:solidFill>
                          <a:latin typeface="Calibri"/>
                        </a:rPr>
                        <a:t>No DNR </a:t>
                      </a:r>
                      <a:endParaRPr lang="en-US" sz="1600" b="1" i="0" u="none" strike="noStrike" dirty="0">
                        <a:solidFill>
                          <a:srgbClr val="3F3F3F"/>
                        </a:solidFill>
                        <a:latin typeface="Calibri"/>
                      </a:endParaRP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rtl="0" fontAlgn="b"/>
                      <a:r>
                        <a:rPr lang="en-US" sz="1600" b="1" i="0" u="none" strike="noStrike" dirty="0">
                          <a:solidFill>
                            <a:srgbClr val="3F3F3F"/>
                          </a:solidFill>
                          <a:latin typeface="Calibri"/>
                        </a:rPr>
                        <a:t>0.83</a:t>
                      </a:r>
                    </a:p>
                  </a:txBody>
                  <a:tcPr marL="0" marR="0" marT="0"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graphicFrame>
        <p:nvGraphicFramePr>
          <p:cNvPr id="49" name="Table 48"/>
          <p:cNvGraphicFramePr>
            <a:graphicFrameLocks noGrp="1"/>
          </p:cNvGraphicFramePr>
          <p:nvPr/>
        </p:nvGraphicFramePr>
        <p:xfrm>
          <a:off x="6629400" y="3352801"/>
          <a:ext cx="2514600" cy="1628775"/>
        </p:xfrm>
        <a:graphic>
          <a:graphicData uri="http://schemas.openxmlformats.org/drawingml/2006/table">
            <a:tbl>
              <a:tblPr/>
              <a:tblGrid>
                <a:gridCol w="1092200"/>
                <a:gridCol w="749300"/>
                <a:gridCol w="673100"/>
              </a:tblGrid>
              <a:tr h="285750">
                <a:tc gridSpan="3">
                  <a:txBody>
                    <a:bodyPr/>
                    <a:lstStyle/>
                    <a:p>
                      <a:pPr algn="ctr" rtl="0" fontAlgn="b"/>
                      <a:r>
                        <a:rPr lang="en-US" sz="1600" b="1" i="0" u="none" strike="noStrike">
                          <a:solidFill>
                            <a:srgbClr val="FFFFFF"/>
                          </a:solidFill>
                          <a:latin typeface="Calibri"/>
                        </a:rPr>
                        <a:t>p(T,R)</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25400" cap="flat" cmpd="dbl" algn="ctr">
                      <a:solidFill>
                        <a:srgbClr val="3F3F3F"/>
                      </a:solidFill>
                      <a:prstDash val="solid"/>
                      <a:round/>
                      <a:headEnd type="none" w="med" len="med"/>
                      <a:tailEnd type="none" w="med" len="med"/>
                    </a:lnB>
                    <a:solidFill>
                      <a:srgbClr val="A5A5A5"/>
                    </a:solidFill>
                  </a:tcPr>
                </a:tc>
                <a:tc hMerge="1">
                  <a:txBody>
                    <a:bodyPr/>
                    <a:lstStyle/>
                    <a:p>
                      <a:endParaRPr lang="en-US"/>
                    </a:p>
                  </a:txBody>
                  <a:tcPr/>
                </a:tc>
                <a:tc hMerge="1">
                  <a:txBody>
                    <a:bodyPr/>
                    <a:lstStyle/>
                    <a:p>
                      <a:endParaRPr lang="en-US"/>
                    </a:p>
                  </a:txBody>
                  <a:tcPr/>
                </a:tc>
              </a:tr>
              <a:tr h="276225">
                <a:tc>
                  <a:txBody>
                    <a:bodyPr/>
                    <a:lstStyle/>
                    <a:p>
                      <a:pPr algn="ctr" rtl="0" fontAlgn="b"/>
                      <a:r>
                        <a:rPr lang="en-US" sz="1600" b="1" i="0" u="none" strike="noStrike">
                          <a:solidFill>
                            <a:srgbClr val="FFFFFF"/>
                          </a:solidFill>
                          <a:latin typeface="Calibri"/>
                        </a:rPr>
                        <a:t>T </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c>
                  <a:txBody>
                    <a:bodyPr/>
                    <a:lstStyle/>
                    <a:p>
                      <a:pPr algn="ctr" rtl="0" fontAlgn="b"/>
                      <a:r>
                        <a:rPr lang="en-US" sz="1600" b="1" i="0" u="none" strike="noStrike">
                          <a:solidFill>
                            <a:srgbClr val="FFFFFF"/>
                          </a:solidFill>
                          <a:latin typeface="Calibri"/>
                        </a:rPr>
                        <a:t>R </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c>
                  <a:txBody>
                    <a:bodyPr/>
                    <a:lstStyle/>
                    <a:p>
                      <a:pPr algn="ctr" rtl="0" fontAlgn="b"/>
                      <a:r>
                        <a:rPr lang="en-US" sz="1600" b="1" i="0" u="none" strike="noStrike">
                          <a:solidFill>
                            <a:srgbClr val="FFFFFF"/>
                          </a:solidFill>
                          <a:latin typeface="Calibri"/>
                        </a:rPr>
                        <a:t>p</a:t>
                      </a:r>
                    </a:p>
                  </a:txBody>
                  <a:tcPr marL="9525" marR="9525" marT="9525" marB="0" anchor="b">
                    <a:lnL w="25400" cap="flat" cmpd="dbl" algn="ctr">
                      <a:solidFill>
                        <a:srgbClr val="3F3F3F"/>
                      </a:solidFill>
                      <a:prstDash val="solid"/>
                      <a:round/>
                      <a:headEnd type="none" w="med" len="med"/>
                      <a:tailEnd type="none" w="med" len="med"/>
                    </a:lnL>
                    <a:lnR w="25400" cap="flat" cmpd="dbl" algn="ctr">
                      <a:solidFill>
                        <a:srgbClr val="3F3F3F"/>
                      </a:solidFill>
                      <a:prstDash val="solid"/>
                      <a:round/>
                      <a:headEnd type="none" w="med" len="med"/>
                      <a:tailEnd type="none" w="med" len="med"/>
                    </a:lnR>
                    <a:lnT w="25400" cap="flat" cmpd="dbl"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A5A5A5"/>
                    </a:solidFill>
                  </a:tcPr>
                </a:tc>
              </a:tr>
              <a:tr h="266700">
                <a:tc>
                  <a:txBody>
                    <a:bodyPr/>
                    <a:lstStyle/>
                    <a:p>
                      <a:pPr algn="l" rtl="0" fontAlgn="b"/>
                      <a:r>
                        <a:rPr lang="en-US" sz="1600" b="1" i="0" u="none" strike="noStrike">
                          <a:solidFill>
                            <a:srgbClr val="3F3F3F"/>
                          </a:solidFill>
                          <a:latin typeface="Calibri"/>
                        </a:rPr>
                        <a:t>Treated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rtl="0" fontAlgn="b"/>
                      <a:r>
                        <a:rPr lang="en-US" sz="1600" b="1" i="0" u="none" strike="noStrike">
                          <a:solidFill>
                            <a:srgbClr val="3F3F3F"/>
                          </a:solidFill>
                          <a:latin typeface="Calibri"/>
                        </a:rPr>
                        <a:t>DNR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rtl="0" fontAlgn="b"/>
                      <a:r>
                        <a:rPr lang="en-US" sz="1600" b="1" i="0" u="none" strike="noStrike">
                          <a:solidFill>
                            <a:srgbClr val="3F3F3F"/>
                          </a:solidFill>
                          <a:latin typeface="Calibri"/>
                        </a:rPr>
                        <a:t>0.014</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66700">
                <a:tc>
                  <a:txBody>
                    <a:bodyPr/>
                    <a:lstStyle/>
                    <a:p>
                      <a:pPr algn="l" rtl="0" fontAlgn="b"/>
                      <a:r>
                        <a:rPr lang="en-US" sz="1600" b="1" i="0" u="none" strike="noStrike">
                          <a:solidFill>
                            <a:srgbClr val="3F3F3F"/>
                          </a:solidFill>
                          <a:latin typeface="Calibri"/>
                        </a:rPr>
                        <a:t>Treated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rtl="0" fontAlgn="b"/>
                      <a:r>
                        <a:rPr lang="en-US" sz="1600" b="1" i="0" u="none" strike="noStrike">
                          <a:solidFill>
                            <a:srgbClr val="3F3F3F"/>
                          </a:solidFill>
                          <a:latin typeface="Calibri"/>
                        </a:rPr>
                        <a:t>No DNR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rtl="0" fontAlgn="b"/>
                      <a:r>
                        <a:rPr lang="en-US" sz="1600" b="1" i="0" u="none" strike="noStrike">
                          <a:solidFill>
                            <a:srgbClr val="3F3F3F"/>
                          </a:solidFill>
                          <a:latin typeface="Calibri"/>
                        </a:rPr>
                        <a:t>0.506</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66700">
                <a:tc>
                  <a:txBody>
                    <a:bodyPr/>
                    <a:lstStyle/>
                    <a:p>
                      <a:pPr algn="l" rtl="0" fontAlgn="b"/>
                      <a:r>
                        <a:rPr lang="en-US" sz="1600" b="1" i="0" u="none" strike="noStrike">
                          <a:solidFill>
                            <a:srgbClr val="3F3F3F"/>
                          </a:solidFill>
                          <a:latin typeface="Calibri"/>
                        </a:rPr>
                        <a:t>Not Treated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rtl="0" fontAlgn="b"/>
                      <a:r>
                        <a:rPr lang="en-US" sz="1600" b="1" i="0" u="none" strike="noStrike">
                          <a:solidFill>
                            <a:srgbClr val="3F3F3F"/>
                          </a:solidFill>
                          <a:latin typeface="Calibri"/>
                        </a:rPr>
                        <a:t>DNR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rtl="0" fontAlgn="b"/>
                      <a:r>
                        <a:rPr lang="en-US" sz="1600" b="1" i="0" u="none" strike="noStrike">
                          <a:solidFill>
                            <a:srgbClr val="3F3F3F"/>
                          </a:solidFill>
                          <a:latin typeface="Calibri"/>
                        </a:rPr>
                        <a:t>0.034</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r h="266700">
                <a:tc>
                  <a:txBody>
                    <a:bodyPr/>
                    <a:lstStyle/>
                    <a:p>
                      <a:pPr algn="l" rtl="0" fontAlgn="b"/>
                      <a:r>
                        <a:rPr lang="en-US" sz="1600" b="1" i="0" u="none" strike="noStrike">
                          <a:solidFill>
                            <a:srgbClr val="3F3F3F"/>
                          </a:solidFill>
                          <a:latin typeface="Calibri"/>
                        </a:rPr>
                        <a:t>Not Treated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l" rtl="0" fontAlgn="b"/>
                      <a:r>
                        <a:rPr lang="en-US" sz="1600" b="1" i="0" u="none" strike="noStrike">
                          <a:solidFill>
                            <a:srgbClr val="3F3F3F"/>
                          </a:solidFill>
                          <a:latin typeface="Calibri"/>
                        </a:rPr>
                        <a:t>No DNR </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c>
                  <a:txBody>
                    <a:bodyPr/>
                    <a:lstStyle/>
                    <a:p>
                      <a:pPr algn="r" rtl="0" fontAlgn="b"/>
                      <a:r>
                        <a:rPr lang="en-US" sz="1600" b="1" i="0" u="none" strike="noStrike" dirty="0">
                          <a:solidFill>
                            <a:srgbClr val="3F3F3F"/>
                          </a:solidFill>
                          <a:latin typeface="Calibri"/>
                        </a:rPr>
                        <a:t>0.091</a:t>
                      </a:r>
                    </a:p>
                  </a:txBody>
                  <a:tcPr marL="9525" marR="9525" marT="9525" marB="0" anchor="b">
                    <a:lnL w="6350" cap="flat" cmpd="sng" algn="ctr">
                      <a:solidFill>
                        <a:srgbClr val="3F3F3F"/>
                      </a:solidFill>
                      <a:prstDash val="solid"/>
                      <a:round/>
                      <a:headEnd type="none" w="med" len="med"/>
                      <a:tailEnd type="none" w="med" len="med"/>
                    </a:lnL>
                    <a:lnR w="6350" cap="flat" cmpd="sng" algn="ctr">
                      <a:solidFill>
                        <a:srgbClr val="3F3F3F"/>
                      </a:solidFill>
                      <a:prstDash val="solid"/>
                      <a:round/>
                      <a:headEnd type="none" w="med" len="med"/>
                      <a:tailEnd type="none" w="med" len="med"/>
                    </a:lnR>
                    <a:lnT w="6350" cap="flat" cmpd="sng" algn="ctr">
                      <a:solidFill>
                        <a:srgbClr val="3F3F3F"/>
                      </a:solidFill>
                      <a:prstDash val="solid"/>
                      <a:round/>
                      <a:headEnd type="none" w="med" len="med"/>
                      <a:tailEnd type="none" w="med" len="med"/>
                    </a:lnT>
                    <a:lnB w="6350" cap="flat" cmpd="sng" algn="ctr">
                      <a:solidFill>
                        <a:srgbClr val="3F3F3F"/>
                      </a:solidFill>
                      <a:prstDash val="solid"/>
                      <a:round/>
                      <a:headEnd type="none" w="med" len="med"/>
                      <a:tailEnd type="none" w="med" len="med"/>
                    </a:lnB>
                    <a:solidFill>
                      <a:srgbClr val="F2F2F2"/>
                    </a:solidFill>
                  </a:tcPr>
                </a:tc>
              </a:tr>
            </a:tbl>
          </a:graphicData>
        </a:graphic>
      </p:graphicFrame>
      <p:pic>
        <p:nvPicPr>
          <p:cNvPr id="51"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657601" y="3276601"/>
            <a:ext cx="200025" cy="409575"/>
          </a:xfrm>
          <a:prstGeom prst="rect">
            <a:avLst/>
          </a:prstGeom>
          <a:noFill/>
        </p:spPr>
      </p:pic>
      <p:pic>
        <p:nvPicPr>
          <p:cNvPr id="52"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248400" y="3276601"/>
            <a:ext cx="228600" cy="409575"/>
          </a:xfrm>
          <a:prstGeom prst="rect">
            <a:avLst/>
          </a:prstGeom>
          <a:noFill/>
        </p:spPr>
      </p:pic>
    </p:spTree>
    <p:extLst>
      <p:ext uri="{BB962C8B-B14F-4D97-AF65-F5344CB8AC3E}">
        <p14:creationId xmlns:p14="http://schemas.microsoft.com/office/powerpoint/2010/main" val="3357265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George Mason University 2.0">
  <a:themeElements>
    <a:clrScheme name="George Mason University">
      <a:dk1>
        <a:srgbClr val="006633"/>
      </a:dk1>
      <a:lt1>
        <a:srgbClr val="FFFFFF"/>
      </a:lt1>
      <a:dk2>
        <a:srgbClr val="000000"/>
      </a:dk2>
      <a:lt2>
        <a:srgbClr val="FFCC33"/>
      </a:lt2>
      <a:accent1>
        <a:srgbClr val="00909E"/>
      </a:accent1>
      <a:accent2>
        <a:srgbClr val="415195"/>
      </a:accent2>
      <a:accent3>
        <a:srgbClr val="81902B"/>
      </a:accent3>
      <a:accent4>
        <a:srgbClr val="F7931E"/>
      </a:accent4>
      <a:accent5>
        <a:srgbClr val="AC1D37"/>
      </a:accent5>
      <a:accent6>
        <a:srgbClr val="D8D8C1"/>
      </a:accent6>
      <a:hlink>
        <a:srgbClr val="00909E"/>
      </a:hlink>
      <a:folHlink>
        <a:srgbClr val="41519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extLst>
    <a:ext uri="{05A4C25C-085E-4340-85A3-A5531E510DB2}">
      <thm15:themeFamily xmlns:thm15="http://schemas.microsoft.com/office/thememl/2012/main" name="George Mason University 2.0" id="{AE27463A-FAD6-034C-8FDD-9E4699D44229}" vid="{3385DE02-A880-BB45-9582-0AD879F3B8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10968</TotalTime>
  <Words>2480</Words>
  <Application>Microsoft Office PowerPoint</Application>
  <PresentationFormat>Widescreen</PresentationFormat>
  <Paragraphs>828</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ＭＳ Ｐゴシック</vt:lpstr>
      <vt:lpstr>Arial</vt:lpstr>
      <vt:lpstr>Calibri</vt:lpstr>
      <vt:lpstr>Perpetua</vt:lpstr>
      <vt:lpstr>George Mason University 2.0</vt:lpstr>
      <vt:lpstr>PowerPoint Presentation</vt:lpstr>
      <vt:lpstr>Definition: Partial Table</vt:lpstr>
      <vt:lpstr>Definition: Conditional  Table</vt:lpstr>
      <vt:lpstr>Definition: Two Separate  Conditionals</vt:lpstr>
      <vt:lpstr>Cycles of Joining &amp; Eliminating</vt:lpstr>
      <vt:lpstr>Cycles of Joining &amp; Eliminating</vt:lpstr>
      <vt:lpstr>Joining</vt:lpstr>
      <vt:lpstr>Elimination (Sum Over Undesirables)</vt:lpstr>
      <vt:lpstr>Join Again</vt:lpstr>
      <vt:lpstr>Eliminate Again</vt:lpstr>
      <vt:lpstr>Algorithm with Substantiated Variables</vt:lpstr>
      <vt:lpstr>Remove Unsubstantiated  Levels</vt:lpstr>
      <vt:lpstr>Remove Unsubstantiated  Levels</vt:lpstr>
      <vt:lpstr>Join Severity and DNR </vt:lpstr>
      <vt:lpstr>No Elimination </vt:lpstr>
      <vt:lpstr>Join Again</vt:lpstr>
      <vt:lpstr>Join Again</vt:lpstr>
      <vt:lpstr>Join Again with Treatment</vt:lpstr>
      <vt:lpstr>Eliminate DNR</vt:lpstr>
      <vt:lpstr>Join with Outcomes</vt:lpstr>
      <vt:lpstr>Join with Outcomes</vt:lpstr>
      <vt:lpstr>Eliminate Treatment </vt:lpstr>
      <vt:lpstr>Take Home Lesson</vt:lpstr>
      <vt:lpstr>Cycles of Join and Elimination allows us to predict from a network model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Farrokh Alemi</cp:lastModifiedBy>
  <cp:revision>359</cp:revision>
  <dcterms:created xsi:type="dcterms:W3CDTF">2017-05-23T16:09:18Z</dcterms:created>
  <dcterms:modified xsi:type="dcterms:W3CDTF">2019-07-10T15:43:57Z</dcterms:modified>
</cp:coreProperties>
</file>