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68" r:id="rId2"/>
    <p:sldId id="416" r:id="rId3"/>
    <p:sldId id="434" r:id="rId4"/>
    <p:sldId id="418"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2" r:id="rId18"/>
    <p:sldId id="433" r:id="rId19"/>
    <p:sldId id="3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FFFF99"/>
    <a:srgbClr val="00FFCC"/>
    <a:srgbClr val="00FF00"/>
    <a:srgbClr val="66FFCC"/>
    <a:srgbClr val="FFFF00"/>
    <a:srgbClr val="7D1219"/>
    <a:srgbClr val="006873"/>
    <a:srgbClr val="FFFF66"/>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p:restoredTop sz="58179" autoAdjust="0"/>
  </p:normalViewPr>
  <p:slideViewPr>
    <p:cSldViewPr snapToGrid="0" snapToObjects="1">
      <p:cViewPr varScale="1">
        <p:scale>
          <a:sx n="50" d="100"/>
          <a:sy n="50" d="100"/>
        </p:scale>
        <p:origin x="1651" y="3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BA3D4C-5433-4AC1-8690-8AF36A1CCBC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44312B4-7B34-4067-85F3-87AD9640D175}">
      <dgm:prSet phldrT="[Text]"/>
      <dgm:spPr/>
      <dgm:t>
        <a:bodyPr/>
        <a:lstStyle/>
        <a:p>
          <a:r>
            <a:rPr lang="en-US" dirty="0"/>
            <a:t>B</a:t>
          </a:r>
        </a:p>
      </dgm:t>
    </dgm:pt>
    <dgm:pt modelId="{6F87396C-77CA-4033-B863-A88B5CD17393}" type="parTrans" cxnId="{CF3A2104-21A8-4C86-94EE-D0F84F510536}">
      <dgm:prSet/>
      <dgm:spPr/>
      <dgm:t>
        <a:bodyPr/>
        <a:lstStyle/>
        <a:p>
          <a:endParaRPr lang="en-US"/>
        </a:p>
      </dgm:t>
    </dgm:pt>
    <dgm:pt modelId="{66D37EA7-9F1F-4B7C-A5DF-830CC2F0BD41}" type="sibTrans" cxnId="{CF3A2104-21A8-4C86-94EE-D0F84F510536}">
      <dgm:prSet/>
      <dgm:spPr/>
      <dgm:t>
        <a:bodyPr/>
        <a:lstStyle/>
        <a:p>
          <a:endParaRPr lang="en-US"/>
        </a:p>
      </dgm:t>
    </dgm:pt>
    <dgm:pt modelId="{8D8613C8-0B13-453E-9FDA-E6D398A6BE96}">
      <dgm:prSet phldrT="[Text]"/>
      <dgm:spPr/>
      <dgm:t>
        <a:bodyPr/>
        <a:lstStyle/>
        <a:p>
          <a:r>
            <a:rPr lang="en-US" dirty="0"/>
            <a:t>C</a:t>
          </a:r>
        </a:p>
      </dgm:t>
    </dgm:pt>
    <dgm:pt modelId="{0F9B7BE7-12AE-4416-B42B-3EF98BE285E8}" type="parTrans" cxnId="{2C2DB9C0-8922-4167-A0DE-0A82A3FAD1C3}">
      <dgm:prSet/>
      <dgm:spPr/>
      <dgm:t>
        <a:bodyPr/>
        <a:lstStyle/>
        <a:p>
          <a:endParaRPr lang="en-US"/>
        </a:p>
      </dgm:t>
    </dgm:pt>
    <dgm:pt modelId="{C4D8DC48-3291-4526-8FAF-570EC2F1AD2E}" type="sibTrans" cxnId="{2C2DB9C0-8922-4167-A0DE-0A82A3FAD1C3}">
      <dgm:prSet/>
      <dgm:spPr/>
      <dgm:t>
        <a:bodyPr/>
        <a:lstStyle/>
        <a:p>
          <a:endParaRPr lang="en-US"/>
        </a:p>
      </dgm:t>
    </dgm:pt>
    <dgm:pt modelId="{A34909A9-A29E-40D9-B826-160E558618C7}">
      <dgm:prSet phldrT="[Text]"/>
      <dgm:spPr/>
      <dgm:t>
        <a:bodyPr/>
        <a:lstStyle/>
        <a:p>
          <a:r>
            <a:rPr lang="en-US" dirty="0"/>
            <a:t>D</a:t>
          </a:r>
        </a:p>
      </dgm:t>
    </dgm:pt>
    <dgm:pt modelId="{F5F2E7D3-FFAC-4F66-BBAB-7E2D7F991AD1}" type="parTrans" cxnId="{68E87F01-464D-474A-B553-9B46E8F4DE53}">
      <dgm:prSet/>
      <dgm:spPr/>
      <dgm:t>
        <a:bodyPr/>
        <a:lstStyle/>
        <a:p>
          <a:endParaRPr lang="en-US"/>
        </a:p>
      </dgm:t>
    </dgm:pt>
    <dgm:pt modelId="{549BACA3-A507-4D36-B4D4-AEC2E58C2DDF}" type="sibTrans" cxnId="{68E87F01-464D-474A-B553-9B46E8F4DE53}">
      <dgm:prSet/>
      <dgm:spPr/>
      <dgm:t>
        <a:bodyPr/>
        <a:lstStyle/>
        <a:p>
          <a:endParaRPr lang="en-US"/>
        </a:p>
      </dgm:t>
    </dgm:pt>
    <dgm:pt modelId="{FA640BB3-0A0C-4D11-BE86-58A751445234}">
      <dgm:prSet phldrT="[Text]"/>
      <dgm:spPr/>
      <dgm:t>
        <a:bodyPr/>
        <a:lstStyle/>
        <a:p>
          <a:r>
            <a:rPr lang="en-US" dirty="0"/>
            <a:t>A</a:t>
          </a:r>
        </a:p>
      </dgm:t>
    </dgm:pt>
    <dgm:pt modelId="{9E3BD3A6-17C1-41C0-9635-A7CB278C336C}" type="parTrans" cxnId="{B6165E81-7658-4E04-A09A-E8372EC1F602}">
      <dgm:prSet/>
      <dgm:spPr/>
      <dgm:t>
        <a:bodyPr/>
        <a:lstStyle/>
        <a:p>
          <a:endParaRPr lang="en-US"/>
        </a:p>
      </dgm:t>
    </dgm:pt>
    <dgm:pt modelId="{AA907E81-FEFE-49BF-8021-5EC5894618AE}" type="sibTrans" cxnId="{B6165E81-7658-4E04-A09A-E8372EC1F602}">
      <dgm:prSet/>
      <dgm:spPr/>
      <dgm:t>
        <a:bodyPr/>
        <a:lstStyle/>
        <a:p>
          <a:endParaRPr lang="en-US"/>
        </a:p>
      </dgm:t>
    </dgm:pt>
    <dgm:pt modelId="{413AB3CE-EBAF-4CBC-806F-92C761ACDD95}" type="pres">
      <dgm:prSet presAssocID="{20BA3D4C-5433-4AC1-8690-8AF36A1CCBC6}" presName="cycle" presStyleCnt="0">
        <dgm:presLayoutVars>
          <dgm:dir/>
          <dgm:resizeHandles val="exact"/>
        </dgm:presLayoutVars>
      </dgm:prSet>
      <dgm:spPr/>
    </dgm:pt>
    <dgm:pt modelId="{F8719200-F1BF-46FE-8887-7C7A1ADCD1C3}" type="pres">
      <dgm:prSet presAssocID="{344312B4-7B34-4067-85F3-87AD9640D175}" presName="dummy" presStyleCnt="0"/>
      <dgm:spPr/>
    </dgm:pt>
    <dgm:pt modelId="{D8106F84-4371-4C50-AF5E-3FBF153DB4B0}" type="pres">
      <dgm:prSet presAssocID="{344312B4-7B34-4067-85F3-87AD9640D175}" presName="node" presStyleLbl="revTx" presStyleIdx="0" presStyleCnt="4">
        <dgm:presLayoutVars>
          <dgm:bulletEnabled val="1"/>
        </dgm:presLayoutVars>
      </dgm:prSet>
      <dgm:spPr/>
    </dgm:pt>
    <dgm:pt modelId="{83B842CE-4F8D-4CFD-B966-8916C7281C35}" type="pres">
      <dgm:prSet presAssocID="{66D37EA7-9F1F-4B7C-A5DF-830CC2F0BD41}" presName="sibTrans" presStyleLbl="node1" presStyleIdx="0" presStyleCnt="4"/>
      <dgm:spPr/>
    </dgm:pt>
    <dgm:pt modelId="{6CCA2E41-8552-403B-AB1E-4C8A9C9DA27D}" type="pres">
      <dgm:prSet presAssocID="{8D8613C8-0B13-453E-9FDA-E6D398A6BE96}" presName="dummy" presStyleCnt="0"/>
      <dgm:spPr/>
    </dgm:pt>
    <dgm:pt modelId="{6065051C-CB90-466E-B76D-61DD71C5470D}" type="pres">
      <dgm:prSet presAssocID="{8D8613C8-0B13-453E-9FDA-E6D398A6BE96}" presName="node" presStyleLbl="revTx" presStyleIdx="1" presStyleCnt="4">
        <dgm:presLayoutVars>
          <dgm:bulletEnabled val="1"/>
        </dgm:presLayoutVars>
      </dgm:prSet>
      <dgm:spPr/>
    </dgm:pt>
    <dgm:pt modelId="{C789A912-DD41-4AA8-9176-AA916EBB5D74}" type="pres">
      <dgm:prSet presAssocID="{C4D8DC48-3291-4526-8FAF-570EC2F1AD2E}" presName="sibTrans" presStyleLbl="node1" presStyleIdx="1" presStyleCnt="4"/>
      <dgm:spPr/>
    </dgm:pt>
    <dgm:pt modelId="{F931031D-7F18-4A5F-9171-CD492841BE8E}" type="pres">
      <dgm:prSet presAssocID="{A34909A9-A29E-40D9-B826-160E558618C7}" presName="dummy" presStyleCnt="0"/>
      <dgm:spPr/>
    </dgm:pt>
    <dgm:pt modelId="{9564E2D2-33AF-453E-A068-21F21DA79074}" type="pres">
      <dgm:prSet presAssocID="{A34909A9-A29E-40D9-B826-160E558618C7}" presName="node" presStyleLbl="revTx" presStyleIdx="2" presStyleCnt="4">
        <dgm:presLayoutVars>
          <dgm:bulletEnabled val="1"/>
        </dgm:presLayoutVars>
      </dgm:prSet>
      <dgm:spPr/>
    </dgm:pt>
    <dgm:pt modelId="{8FA97321-2046-46C9-869B-C6F1F19F29CC}" type="pres">
      <dgm:prSet presAssocID="{549BACA3-A507-4D36-B4D4-AEC2E58C2DDF}" presName="sibTrans" presStyleLbl="node1" presStyleIdx="2" presStyleCnt="4"/>
      <dgm:spPr/>
    </dgm:pt>
    <dgm:pt modelId="{1B48613C-AFBD-4B0F-9E3D-D443A7C4C2C5}" type="pres">
      <dgm:prSet presAssocID="{FA640BB3-0A0C-4D11-BE86-58A751445234}" presName="dummy" presStyleCnt="0"/>
      <dgm:spPr/>
    </dgm:pt>
    <dgm:pt modelId="{9A0A2652-7682-4722-AC06-545869B8AB32}" type="pres">
      <dgm:prSet presAssocID="{FA640BB3-0A0C-4D11-BE86-58A751445234}" presName="node" presStyleLbl="revTx" presStyleIdx="3" presStyleCnt="4">
        <dgm:presLayoutVars>
          <dgm:bulletEnabled val="1"/>
        </dgm:presLayoutVars>
      </dgm:prSet>
      <dgm:spPr/>
    </dgm:pt>
    <dgm:pt modelId="{09C58E09-8672-4BD0-A6B5-AC49B4E342A4}" type="pres">
      <dgm:prSet presAssocID="{AA907E81-FEFE-49BF-8021-5EC5894618AE}" presName="sibTrans" presStyleLbl="node1" presStyleIdx="3" presStyleCnt="4"/>
      <dgm:spPr/>
    </dgm:pt>
  </dgm:ptLst>
  <dgm:cxnLst>
    <dgm:cxn modelId="{68E87F01-464D-474A-B553-9B46E8F4DE53}" srcId="{20BA3D4C-5433-4AC1-8690-8AF36A1CCBC6}" destId="{A34909A9-A29E-40D9-B826-160E558618C7}" srcOrd="2" destOrd="0" parTransId="{F5F2E7D3-FFAC-4F66-BBAB-7E2D7F991AD1}" sibTransId="{549BACA3-A507-4D36-B4D4-AEC2E58C2DDF}"/>
    <dgm:cxn modelId="{CF3A2104-21A8-4C86-94EE-D0F84F510536}" srcId="{20BA3D4C-5433-4AC1-8690-8AF36A1CCBC6}" destId="{344312B4-7B34-4067-85F3-87AD9640D175}" srcOrd="0" destOrd="0" parTransId="{6F87396C-77CA-4033-B863-A88B5CD17393}" sibTransId="{66D37EA7-9F1F-4B7C-A5DF-830CC2F0BD41}"/>
    <dgm:cxn modelId="{0452F714-D2B2-FA47-BD60-BCEF930E8983}" type="presOf" srcId="{344312B4-7B34-4067-85F3-87AD9640D175}" destId="{D8106F84-4371-4C50-AF5E-3FBF153DB4B0}" srcOrd="0" destOrd="0" presId="urn:microsoft.com/office/officeart/2005/8/layout/cycle1"/>
    <dgm:cxn modelId="{62F23D2A-F9D4-9E43-B2B9-3048D6186FD0}" type="presOf" srcId="{A34909A9-A29E-40D9-B826-160E558618C7}" destId="{9564E2D2-33AF-453E-A068-21F21DA79074}" srcOrd="0" destOrd="0" presId="urn:microsoft.com/office/officeart/2005/8/layout/cycle1"/>
    <dgm:cxn modelId="{F1D75A36-AF7F-0F4C-8D39-FBB2471DC841}" type="presOf" srcId="{66D37EA7-9F1F-4B7C-A5DF-830CC2F0BD41}" destId="{83B842CE-4F8D-4CFD-B966-8916C7281C35}" srcOrd="0" destOrd="0" presId="urn:microsoft.com/office/officeart/2005/8/layout/cycle1"/>
    <dgm:cxn modelId="{43F07140-6965-E348-A496-065CAD35033B}" type="presOf" srcId="{FA640BB3-0A0C-4D11-BE86-58A751445234}" destId="{9A0A2652-7682-4722-AC06-545869B8AB32}" srcOrd="0" destOrd="0" presId="urn:microsoft.com/office/officeart/2005/8/layout/cycle1"/>
    <dgm:cxn modelId="{AF52E766-F6CF-F54A-B09F-3C771BD40944}" type="presOf" srcId="{8D8613C8-0B13-453E-9FDA-E6D398A6BE96}" destId="{6065051C-CB90-466E-B76D-61DD71C5470D}" srcOrd="0" destOrd="0" presId="urn:microsoft.com/office/officeart/2005/8/layout/cycle1"/>
    <dgm:cxn modelId="{04A33C4D-12C5-B94A-8502-7341FA244BA1}" type="presOf" srcId="{AA907E81-FEFE-49BF-8021-5EC5894618AE}" destId="{09C58E09-8672-4BD0-A6B5-AC49B4E342A4}" srcOrd="0" destOrd="0" presId="urn:microsoft.com/office/officeart/2005/8/layout/cycle1"/>
    <dgm:cxn modelId="{089A5675-1006-D04C-8CBA-9B353BA35E00}" type="presOf" srcId="{C4D8DC48-3291-4526-8FAF-570EC2F1AD2E}" destId="{C789A912-DD41-4AA8-9176-AA916EBB5D74}" srcOrd="0" destOrd="0" presId="urn:microsoft.com/office/officeart/2005/8/layout/cycle1"/>
    <dgm:cxn modelId="{B6165E81-7658-4E04-A09A-E8372EC1F602}" srcId="{20BA3D4C-5433-4AC1-8690-8AF36A1CCBC6}" destId="{FA640BB3-0A0C-4D11-BE86-58A751445234}" srcOrd="3" destOrd="0" parTransId="{9E3BD3A6-17C1-41C0-9635-A7CB278C336C}" sibTransId="{AA907E81-FEFE-49BF-8021-5EC5894618AE}"/>
    <dgm:cxn modelId="{2C2DB9C0-8922-4167-A0DE-0A82A3FAD1C3}" srcId="{20BA3D4C-5433-4AC1-8690-8AF36A1CCBC6}" destId="{8D8613C8-0B13-453E-9FDA-E6D398A6BE96}" srcOrd="1" destOrd="0" parTransId="{0F9B7BE7-12AE-4416-B42B-3EF98BE285E8}" sibTransId="{C4D8DC48-3291-4526-8FAF-570EC2F1AD2E}"/>
    <dgm:cxn modelId="{859CDCC9-FB5E-4245-ACB8-A89695C8561A}" type="presOf" srcId="{20BA3D4C-5433-4AC1-8690-8AF36A1CCBC6}" destId="{413AB3CE-EBAF-4CBC-806F-92C761ACDD95}" srcOrd="0" destOrd="0" presId="urn:microsoft.com/office/officeart/2005/8/layout/cycle1"/>
    <dgm:cxn modelId="{3FF56ED7-43A9-9D4E-9B0D-1BCF7B557336}" type="presOf" srcId="{549BACA3-A507-4D36-B4D4-AEC2E58C2DDF}" destId="{8FA97321-2046-46C9-869B-C6F1F19F29CC}" srcOrd="0" destOrd="0" presId="urn:microsoft.com/office/officeart/2005/8/layout/cycle1"/>
    <dgm:cxn modelId="{0FA0D6A2-BD5A-BD43-8E64-65C4B9E1608C}" type="presParOf" srcId="{413AB3CE-EBAF-4CBC-806F-92C761ACDD95}" destId="{F8719200-F1BF-46FE-8887-7C7A1ADCD1C3}" srcOrd="0" destOrd="0" presId="urn:microsoft.com/office/officeart/2005/8/layout/cycle1"/>
    <dgm:cxn modelId="{8DFE6D79-A5C7-B544-89A6-670A471AA14E}" type="presParOf" srcId="{413AB3CE-EBAF-4CBC-806F-92C761ACDD95}" destId="{D8106F84-4371-4C50-AF5E-3FBF153DB4B0}" srcOrd="1" destOrd="0" presId="urn:microsoft.com/office/officeart/2005/8/layout/cycle1"/>
    <dgm:cxn modelId="{C9F127C7-2FE2-BC44-8EB5-6AF9D33C5C12}" type="presParOf" srcId="{413AB3CE-EBAF-4CBC-806F-92C761ACDD95}" destId="{83B842CE-4F8D-4CFD-B966-8916C7281C35}" srcOrd="2" destOrd="0" presId="urn:microsoft.com/office/officeart/2005/8/layout/cycle1"/>
    <dgm:cxn modelId="{AD8808B0-2343-D348-B1BE-5E3AE55AEFC4}" type="presParOf" srcId="{413AB3CE-EBAF-4CBC-806F-92C761ACDD95}" destId="{6CCA2E41-8552-403B-AB1E-4C8A9C9DA27D}" srcOrd="3" destOrd="0" presId="urn:microsoft.com/office/officeart/2005/8/layout/cycle1"/>
    <dgm:cxn modelId="{4AF4C645-8BDF-7544-98A7-0D3CE8694237}" type="presParOf" srcId="{413AB3CE-EBAF-4CBC-806F-92C761ACDD95}" destId="{6065051C-CB90-466E-B76D-61DD71C5470D}" srcOrd="4" destOrd="0" presId="urn:microsoft.com/office/officeart/2005/8/layout/cycle1"/>
    <dgm:cxn modelId="{FFB09A7C-B231-7745-B156-C4AFE074617D}" type="presParOf" srcId="{413AB3CE-EBAF-4CBC-806F-92C761ACDD95}" destId="{C789A912-DD41-4AA8-9176-AA916EBB5D74}" srcOrd="5" destOrd="0" presId="urn:microsoft.com/office/officeart/2005/8/layout/cycle1"/>
    <dgm:cxn modelId="{0762192D-5E29-FB4C-BA32-2C36DEA46A79}" type="presParOf" srcId="{413AB3CE-EBAF-4CBC-806F-92C761ACDD95}" destId="{F931031D-7F18-4A5F-9171-CD492841BE8E}" srcOrd="6" destOrd="0" presId="urn:microsoft.com/office/officeart/2005/8/layout/cycle1"/>
    <dgm:cxn modelId="{E2546628-36D9-EB48-BDD3-831B385428DB}" type="presParOf" srcId="{413AB3CE-EBAF-4CBC-806F-92C761ACDD95}" destId="{9564E2D2-33AF-453E-A068-21F21DA79074}" srcOrd="7" destOrd="0" presId="urn:microsoft.com/office/officeart/2005/8/layout/cycle1"/>
    <dgm:cxn modelId="{71FC7B8A-59DD-C44B-B699-B85C919C9990}" type="presParOf" srcId="{413AB3CE-EBAF-4CBC-806F-92C761ACDD95}" destId="{8FA97321-2046-46C9-869B-C6F1F19F29CC}" srcOrd="8" destOrd="0" presId="urn:microsoft.com/office/officeart/2005/8/layout/cycle1"/>
    <dgm:cxn modelId="{0211A4F6-0E0E-084B-90A1-6DA58E5BE4C3}" type="presParOf" srcId="{413AB3CE-EBAF-4CBC-806F-92C761ACDD95}" destId="{1B48613C-AFBD-4B0F-9E3D-D443A7C4C2C5}" srcOrd="9" destOrd="0" presId="urn:microsoft.com/office/officeart/2005/8/layout/cycle1"/>
    <dgm:cxn modelId="{2F2999EE-A7DA-284A-AE1B-EAF5389EBDCC}" type="presParOf" srcId="{413AB3CE-EBAF-4CBC-806F-92C761ACDD95}" destId="{9A0A2652-7682-4722-AC06-545869B8AB32}" srcOrd="10" destOrd="0" presId="urn:microsoft.com/office/officeart/2005/8/layout/cycle1"/>
    <dgm:cxn modelId="{1B9A9701-DD0E-3F40-8FA5-9CB61075CAB2}" type="presParOf" srcId="{413AB3CE-EBAF-4CBC-806F-92C761ACDD95}" destId="{09C58E09-8672-4BD0-A6B5-AC49B4E342A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BA3D4C-5433-4AC1-8690-8AF36A1CCBC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44312B4-7B34-4067-85F3-87AD9640D175}">
      <dgm:prSet phldrT="[Text]"/>
      <dgm:spPr/>
      <dgm:t>
        <a:bodyPr/>
        <a:lstStyle/>
        <a:p>
          <a:r>
            <a:rPr lang="en-US" dirty="0"/>
            <a:t>B</a:t>
          </a:r>
        </a:p>
      </dgm:t>
    </dgm:pt>
    <dgm:pt modelId="{6F87396C-77CA-4033-B863-A88B5CD17393}" type="parTrans" cxnId="{CF3A2104-21A8-4C86-94EE-D0F84F510536}">
      <dgm:prSet/>
      <dgm:spPr/>
      <dgm:t>
        <a:bodyPr/>
        <a:lstStyle/>
        <a:p>
          <a:endParaRPr lang="en-US"/>
        </a:p>
      </dgm:t>
    </dgm:pt>
    <dgm:pt modelId="{66D37EA7-9F1F-4B7C-A5DF-830CC2F0BD41}" type="sibTrans" cxnId="{CF3A2104-21A8-4C86-94EE-D0F84F510536}">
      <dgm:prSet/>
      <dgm:spPr/>
      <dgm:t>
        <a:bodyPr/>
        <a:lstStyle/>
        <a:p>
          <a:endParaRPr lang="en-US"/>
        </a:p>
      </dgm:t>
    </dgm:pt>
    <dgm:pt modelId="{8D8613C8-0B13-453E-9FDA-E6D398A6BE96}">
      <dgm:prSet phldrT="[Text]"/>
      <dgm:spPr/>
      <dgm:t>
        <a:bodyPr/>
        <a:lstStyle/>
        <a:p>
          <a:r>
            <a:rPr lang="en-US" dirty="0"/>
            <a:t>C</a:t>
          </a:r>
        </a:p>
      </dgm:t>
    </dgm:pt>
    <dgm:pt modelId="{0F9B7BE7-12AE-4416-B42B-3EF98BE285E8}" type="parTrans" cxnId="{2C2DB9C0-8922-4167-A0DE-0A82A3FAD1C3}">
      <dgm:prSet/>
      <dgm:spPr/>
      <dgm:t>
        <a:bodyPr/>
        <a:lstStyle/>
        <a:p>
          <a:endParaRPr lang="en-US"/>
        </a:p>
      </dgm:t>
    </dgm:pt>
    <dgm:pt modelId="{C4D8DC48-3291-4526-8FAF-570EC2F1AD2E}" type="sibTrans" cxnId="{2C2DB9C0-8922-4167-A0DE-0A82A3FAD1C3}">
      <dgm:prSet/>
      <dgm:spPr/>
      <dgm:t>
        <a:bodyPr/>
        <a:lstStyle/>
        <a:p>
          <a:endParaRPr lang="en-US"/>
        </a:p>
      </dgm:t>
    </dgm:pt>
    <dgm:pt modelId="{A34909A9-A29E-40D9-B826-160E558618C7}">
      <dgm:prSet phldrT="[Text]"/>
      <dgm:spPr/>
      <dgm:t>
        <a:bodyPr/>
        <a:lstStyle/>
        <a:p>
          <a:r>
            <a:rPr lang="en-US" dirty="0"/>
            <a:t>D</a:t>
          </a:r>
        </a:p>
      </dgm:t>
    </dgm:pt>
    <dgm:pt modelId="{F5F2E7D3-FFAC-4F66-BBAB-7E2D7F991AD1}" type="parTrans" cxnId="{68E87F01-464D-474A-B553-9B46E8F4DE53}">
      <dgm:prSet/>
      <dgm:spPr/>
      <dgm:t>
        <a:bodyPr/>
        <a:lstStyle/>
        <a:p>
          <a:endParaRPr lang="en-US"/>
        </a:p>
      </dgm:t>
    </dgm:pt>
    <dgm:pt modelId="{549BACA3-A507-4D36-B4D4-AEC2E58C2DDF}" type="sibTrans" cxnId="{68E87F01-464D-474A-B553-9B46E8F4DE53}">
      <dgm:prSet/>
      <dgm:spPr/>
      <dgm:t>
        <a:bodyPr/>
        <a:lstStyle/>
        <a:p>
          <a:endParaRPr lang="en-US"/>
        </a:p>
      </dgm:t>
    </dgm:pt>
    <dgm:pt modelId="{FA640BB3-0A0C-4D11-BE86-58A751445234}">
      <dgm:prSet phldrT="[Text]"/>
      <dgm:spPr/>
      <dgm:t>
        <a:bodyPr/>
        <a:lstStyle/>
        <a:p>
          <a:r>
            <a:rPr lang="en-US" dirty="0"/>
            <a:t>A</a:t>
          </a:r>
        </a:p>
      </dgm:t>
    </dgm:pt>
    <dgm:pt modelId="{9E3BD3A6-17C1-41C0-9635-A7CB278C336C}" type="parTrans" cxnId="{B6165E81-7658-4E04-A09A-E8372EC1F602}">
      <dgm:prSet/>
      <dgm:spPr/>
      <dgm:t>
        <a:bodyPr/>
        <a:lstStyle/>
        <a:p>
          <a:endParaRPr lang="en-US"/>
        </a:p>
      </dgm:t>
    </dgm:pt>
    <dgm:pt modelId="{AA907E81-FEFE-49BF-8021-5EC5894618AE}" type="sibTrans" cxnId="{B6165E81-7658-4E04-A09A-E8372EC1F602}">
      <dgm:prSet/>
      <dgm:spPr/>
      <dgm:t>
        <a:bodyPr/>
        <a:lstStyle/>
        <a:p>
          <a:endParaRPr lang="en-US"/>
        </a:p>
      </dgm:t>
    </dgm:pt>
    <dgm:pt modelId="{413AB3CE-EBAF-4CBC-806F-92C761ACDD95}" type="pres">
      <dgm:prSet presAssocID="{20BA3D4C-5433-4AC1-8690-8AF36A1CCBC6}" presName="cycle" presStyleCnt="0">
        <dgm:presLayoutVars>
          <dgm:dir/>
          <dgm:resizeHandles val="exact"/>
        </dgm:presLayoutVars>
      </dgm:prSet>
      <dgm:spPr/>
    </dgm:pt>
    <dgm:pt modelId="{F8719200-F1BF-46FE-8887-7C7A1ADCD1C3}" type="pres">
      <dgm:prSet presAssocID="{344312B4-7B34-4067-85F3-87AD9640D175}" presName="dummy" presStyleCnt="0"/>
      <dgm:spPr/>
    </dgm:pt>
    <dgm:pt modelId="{D8106F84-4371-4C50-AF5E-3FBF153DB4B0}" type="pres">
      <dgm:prSet presAssocID="{344312B4-7B34-4067-85F3-87AD9640D175}" presName="node" presStyleLbl="revTx" presStyleIdx="0" presStyleCnt="4">
        <dgm:presLayoutVars>
          <dgm:bulletEnabled val="1"/>
        </dgm:presLayoutVars>
      </dgm:prSet>
      <dgm:spPr/>
    </dgm:pt>
    <dgm:pt modelId="{83B842CE-4F8D-4CFD-B966-8916C7281C35}" type="pres">
      <dgm:prSet presAssocID="{66D37EA7-9F1F-4B7C-A5DF-830CC2F0BD41}" presName="sibTrans" presStyleLbl="node1" presStyleIdx="0" presStyleCnt="4"/>
      <dgm:spPr/>
    </dgm:pt>
    <dgm:pt modelId="{6CCA2E41-8552-403B-AB1E-4C8A9C9DA27D}" type="pres">
      <dgm:prSet presAssocID="{8D8613C8-0B13-453E-9FDA-E6D398A6BE96}" presName="dummy" presStyleCnt="0"/>
      <dgm:spPr/>
    </dgm:pt>
    <dgm:pt modelId="{6065051C-CB90-466E-B76D-61DD71C5470D}" type="pres">
      <dgm:prSet presAssocID="{8D8613C8-0B13-453E-9FDA-E6D398A6BE96}" presName="node" presStyleLbl="revTx" presStyleIdx="1" presStyleCnt="4">
        <dgm:presLayoutVars>
          <dgm:bulletEnabled val="1"/>
        </dgm:presLayoutVars>
      </dgm:prSet>
      <dgm:spPr/>
    </dgm:pt>
    <dgm:pt modelId="{C789A912-DD41-4AA8-9176-AA916EBB5D74}" type="pres">
      <dgm:prSet presAssocID="{C4D8DC48-3291-4526-8FAF-570EC2F1AD2E}" presName="sibTrans" presStyleLbl="node1" presStyleIdx="1" presStyleCnt="4"/>
      <dgm:spPr/>
    </dgm:pt>
    <dgm:pt modelId="{F931031D-7F18-4A5F-9171-CD492841BE8E}" type="pres">
      <dgm:prSet presAssocID="{A34909A9-A29E-40D9-B826-160E558618C7}" presName="dummy" presStyleCnt="0"/>
      <dgm:spPr/>
    </dgm:pt>
    <dgm:pt modelId="{9564E2D2-33AF-453E-A068-21F21DA79074}" type="pres">
      <dgm:prSet presAssocID="{A34909A9-A29E-40D9-B826-160E558618C7}" presName="node" presStyleLbl="revTx" presStyleIdx="2" presStyleCnt="4">
        <dgm:presLayoutVars>
          <dgm:bulletEnabled val="1"/>
        </dgm:presLayoutVars>
      </dgm:prSet>
      <dgm:spPr/>
    </dgm:pt>
    <dgm:pt modelId="{8FA97321-2046-46C9-869B-C6F1F19F29CC}" type="pres">
      <dgm:prSet presAssocID="{549BACA3-A507-4D36-B4D4-AEC2E58C2DDF}" presName="sibTrans" presStyleLbl="node1" presStyleIdx="2" presStyleCnt="4"/>
      <dgm:spPr/>
    </dgm:pt>
    <dgm:pt modelId="{1B48613C-AFBD-4B0F-9E3D-D443A7C4C2C5}" type="pres">
      <dgm:prSet presAssocID="{FA640BB3-0A0C-4D11-BE86-58A751445234}" presName="dummy" presStyleCnt="0"/>
      <dgm:spPr/>
    </dgm:pt>
    <dgm:pt modelId="{9A0A2652-7682-4722-AC06-545869B8AB32}" type="pres">
      <dgm:prSet presAssocID="{FA640BB3-0A0C-4D11-BE86-58A751445234}" presName="node" presStyleLbl="revTx" presStyleIdx="3" presStyleCnt="4">
        <dgm:presLayoutVars>
          <dgm:bulletEnabled val="1"/>
        </dgm:presLayoutVars>
      </dgm:prSet>
      <dgm:spPr/>
    </dgm:pt>
    <dgm:pt modelId="{09C58E09-8672-4BD0-A6B5-AC49B4E342A4}" type="pres">
      <dgm:prSet presAssocID="{AA907E81-FEFE-49BF-8021-5EC5894618AE}" presName="sibTrans" presStyleLbl="node1" presStyleIdx="3" presStyleCnt="4"/>
      <dgm:spPr/>
    </dgm:pt>
  </dgm:ptLst>
  <dgm:cxnLst>
    <dgm:cxn modelId="{68E87F01-464D-474A-B553-9B46E8F4DE53}" srcId="{20BA3D4C-5433-4AC1-8690-8AF36A1CCBC6}" destId="{A34909A9-A29E-40D9-B826-160E558618C7}" srcOrd="2" destOrd="0" parTransId="{F5F2E7D3-FFAC-4F66-BBAB-7E2D7F991AD1}" sibTransId="{549BACA3-A507-4D36-B4D4-AEC2E58C2DDF}"/>
    <dgm:cxn modelId="{CF3A2104-21A8-4C86-94EE-D0F84F510536}" srcId="{20BA3D4C-5433-4AC1-8690-8AF36A1CCBC6}" destId="{344312B4-7B34-4067-85F3-87AD9640D175}" srcOrd="0" destOrd="0" parTransId="{6F87396C-77CA-4033-B863-A88B5CD17393}" sibTransId="{66D37EA7-9F1F-4B7C-A5DF-830CC2F0BD41}"/>
    <dgm:cxn modelId="{DB55CC0E-476C-E647-ADAC-2ECD1F85A264}" type="presOf" srcId="{344312B4-7B34-4067-85F3-87AD9640D175}" destId="{D8106F84-4371-4C50-AF5E-3FBF153DB4B0}" srcOrd="0" destOrd="0" presId="urn:microsoft.com/office/officeart/2005/8/layout/cycle1"/>
    <dgm:cxn modelId="{C7602B11-5B27-BD41-BAAF-A80FDC6EFABB}" type="presOf" srcId="{A34909A9-A29E-40D9-B826-160E558618C7}" destId="{9564E2D2-33AF-453E-A068-21F21DA79074}" srcOrd="0" destOrd="0" presId="urn:microsoft.com/office/officeart/2005/8/layout/cycle1"/>
    <dgm:cxn modelId="{7E3EBD3F-4A43-D544-B5B1-DE24A08099F0}" type="presOf" srcId="{AA907E81-FEFE-49BF-8021-5EC5894618AE}" destId="{09C58E09-8672-4BD0-A6B5-AC49B4E342A4}" srcOrd="0" destOrd="0" presId="urn:microsoft.com/office/officeart/2005/8/layout/cycle1"/>
    <dgm:cxn modelId="{844AD87D-61DF-8D43-B10D-26F7E11C3CC9}" type="presOf" srcId="{549BACA3-A507-4D36-B4D4-AEC2E58C2DDF}" destId="{8FA97321-2046-46C9-869B-C6F1F19F29CC}" srcOrd="0" destOrd="0" presId="urn:microsoft.com/office/officeart/2005/8/layout/cycle1"/>
    <dgm:cxn modelId="{B6165E81-7658-4E04-A09A-E8372EC1F602}" srcId="{20BA3D4C-5433-4AC1-8690-8AF36A1CCBC6}" destId="{FA640BB3-0A0C-4D11-BE86-58A751445234}" srcOrd="3" destOrd="0" parTransId="{9E3BD3A6-17C1-41C0-9635-A7CB278C336C}" sibTransId="{AA907E81-FEFE-49BF-8021-5EC5894618AE}"/>
    <dgm:cxn modelId="{06D7BC94-6633-AE49-85EC-8E2C56D223EA}" type="presOf" srcId="{8D8613C8-0B13-453E-9FDA-E6D398A6BE96}" destId="{6065051C-CB90-466E-B76D-61DD71C5470D}" srcOrd="0" destOrd="0" presId="urn:microsoft.com/office/officeart/2005/8/layout/cycle1"/>
    <dgm:cxn modelId="{40C4C49F-A3D8-7447-BD1B-8C8598DA8889}" type="presOf" srcId="{C4D8DC48-3291-4526-8FAF-570EC2F1AD2E}" destId="{C789A912-DD41-4AA8-9176-AA916EBB5D74}" srcOrd="0" destOrd="0" presId="urn:microsoft.com/office/officeart/2005/8/layout/cycle1"/>
    <dgm:cxn modelId="{71AEFDA1-AE20-5148-97C2-06AEC30A82BD}" type="presOf" srcId="{FA640BB3-0A0C-4D11-BE86-58A751445234}" destId="{9A0A2652-7682-4722-AC06-545869B8AB32}" srcOrd="0" destOrd="0" presId="urn:microsoft.com/office/officeart/2005/8/layout/cycle1"/>
    <dgm:cxn modelId="{2C2DB9C0-8922-4167-A0DE-0A82A3FAD1C3}" srcId="{20BA3D4C-5433-4AC1-8690-8AF36A1CCBC6}" destId="{8D8613C8-0B13-453E-9FDA-E6D398A6BE96}" srcOrd="1" destOrd="0" parTransId="{0F9B7BE7-12AE-4416-B42B-3EF98BE285E8}" sibTransId="{C4D8DC48-3291-4526-8FAF-570EC2F1AD2E}"/>
    <dgm:cxn modelId="{CD3ABAC0-C57B-8E49-982D-C8A330712734}" type="presOf" srcId="{66D37EA7-9F1F-4B7C-A5DF-830CC2F0BD41}" destId="{83B842CE-4F8D-4CFD-B966-8916C7281C35}" srcOrd="0" destOrd="0" presId="urn:microsoft.com/office/officeart/2005/8/layout/cycle1"/>
    <dgm:cxn modelId="{4DC6E7C4-3B90-CC4E-8735-0666B976EC4E}" type="presOf" srcId="{20BA3D4C-5433-4AC1-8690-8AF36A1CCBC6}" destId="{413AB3CE-EBAF-4CBC-806F-92C761ACDD95}" srcOrd="0" destOrd="0" presId="urn:microsoft.com/office/officeart/2005/8/layout/cycle1"/>
    <dgm:cxn modelId="{F4794266-7564-5546-98A1-C5147A0E56D1}" type="presParOf" srcId="{413AB3CE-EBAF-4CBC-806F-92C761ACDD95}" destId="{F8719200-F1BF-46FE-8887-7C7A1ADCD1C3}" srcOrd="0" destOrd="0" presId="urn:microsoft.com/office/officeart/2005/8/layout/cycle1"/>
    <dgm:cxn modelId="{FCCA67CC-9D9F-5046-8B5C-43672997F7C2}" type="presParOf" srcId="{413AB3CE-EBAF-4CBC-806F-92C761ACDD95}" destId="{D8106F84-4371-4C50-AF5E-3FBF153DB4B0}" srcOrd="1" destOrd="0" presId="urn:microsoft.com/office/officeart/2005/8/layout/cycle1"/>
    <dgm:cxn modelId="{DBC8EBA5-7DD3-9D4F-9DBD-8A3098405ECA}" type="presParOf" srcId="{413AB3CE-EBAF-4CBC-806F-92C761ACDD95}" destId="{83B842CE-4F8D-4CFD-B966-8916C7281C35}" srcOrd="2" destOrd="0" presId="urn:microsoft.com/office/officeart/2005/8/layout/cycle1"/>
    <dgm:cxn modelId="{656177D4-E7C6-D14C-BE9E-809D7682E65D}" type="presParOf" srcId="{413AB3CE-EBAF-4CBC-806F-92C761ACDD95}" destId="{6CCA2E41-8552-403B-AB1E-4C8A9C9DA27D}" srcOrd="3" destOrd="0" presId="urn:microsoft.com/office/officeart/2005/8/layout/cycle1"/>
    <dgm:cxn modelId="{F53C00AF-6E8A-8944-9131-D67F6C3230E4}" type="presParOf" srcId="{413AB3CE-EBAF-4CBC-806F-92C761ACDD95}" destId="{6065051C-CB90-466E-B76D-61DD71C5470D}" srcOrd="4" destOrd="0" presId="urn:microsoft.com/office/officeart/2005/8/layout/cycle1"/>
    <dgm:cxn modelId="{B00C367F-AFD7-E140-AB72-E726412FB3F2}" type="presParOf" srcId="{413AB3CE-EBAF-4CBC-806F-92C761ACDD95}" destId="{C789A912-DD41-4AA8-9176-AA916EBB5D74}" srcOrd="5" destOrd="0" presId="urn:microsoft.com/office/officeart/2005/8/layout/cycle1"/>
    <dgm:cxn modelId="{51A58D2E-D85E-7744-81D0-EE41A5A1BF14}" type="presParOf" srcId="{413AB3CE-EBAF-4CBC-806F-92C761ACDD95}" destId="{F931031D-7F18-4A5F-9171-CD492841BE8E}" srcOrd="6" destOrd="0" presId="urn:microsoft.com/office/officeart/2005/8/layout/cycle1"/>
    <dgm:cxn modelId="{3B064576-EC51-B142-B786-8124F6D3157F}" type="presParOf" srcId="{413AB3CE-EBAF-4CBC-806F-92C761ACDD95}" destId="{9564E2D2-33AF-453E-A068-21F21DA79074}" srcOrd="7" destOrd="0" presId="urn:microsoft.com/office/officeart/2005/8/layout/cycle1"/>
    <dgm:cxn modelId="{ECCCD062-F12C-FE4F-80AB-8D7905522472}" type="presParOf" srcId="{413AB3CE-EBAF-4CBC-806F-92C761ACDD95}" destId="{8FA97321-2046-46C9-869B-C6F1F19F29CC}" srcOrd="8" destOrd="0" presId="urn:microsoft.com/office/officeart/2005/8/layout/cycle1"/>
    <dgm:cxn modelId="{BA930792-60BB-0345-9EB6-F7955C633297}" type="presParOf" srcId="{413AB3CE-EBAF-4CBC-806F-92C761ACDD95}" destId="{1B48613C-AFBD-4B0F-9E3D-D443A7C4C2C5}" srcOrd="9" destOrd="0" presId="urn:microsoft.com/office/officeart/2005/8/layout/cycle1"/>
    <dgm:cxn modelId="{B1223F0B-5796-0C47-B075-45FBBEE72372}" type="presParOf" srcId="{413AB3CE-EBAF-4CBC-806F-92C761ACDD95}" destId="{9A0A2652-7682-4722-AC06-545869B8AB32}" srcOrd="10" destOrd="0" presId="urn:microsoft.com/office/officeart/2005/8/layout/cycle1"/>
    <dgm:cxn modelId="{8AB10280-352A-DD44-B663-A4712609E36F}" type="presParOf" srcId="{413AB3CE-EBAF-4CBC-806F-92C761ACDD95}" destId="{09C58E09-8672-4BD0-A6B5-AC49B4E342A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06F84-4371-4C50-AF5E-3FBF153DB4B0}">
      <dsp:nvSpPr>
        <dsp:cNvPr id="0" name=""/>
        <dsp:cNvSpPr/>
      </dsp:nvSpPr>
      <dsp:spPr>
        <a:xfrm>
          <a:off x="4965274" y="127515"/>
          <a:ext cx="2050235" cy="205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B</a:t>
          </a:r>
        </a:p>
      </dsp:txBody>
      <dsp:txXfrm>
        <a:off x="4965274" y="127515"/>
        <a:ext cx="2050235" cy="2050235"/>
      </dsp:txXfrm>
    </dsp:sp>
    <dsp:sp modelId="{83B842CE-4F8D-4CFD-B966-8916C7281C35}">
      <dsp:nvSpPr>
        <dsp:cNvPr id="0" name=""/>
        <dsp:cNvSpPr/>
      </dsp:nvSpPr>
      <dsp:spPr>
        <a:xfrm>
          <a:off x="1355314" y="-1422"/>
          <a:ext cx="5789134" cy="5789134"/>
        </a:xfrm>
        <a:prstGeom prst="circularArrow">
          <a:avLst>
            <a:gd name="adj1" fmla="val 6906"/>
            <a:gd name="adj2" fmla="val 465663"/>
            <a:gd name="adj3" fmla="val 548109"/>
            <a:gd name="adj4" fmla="val 20586229"/>
            <a:gd name="adj5" fmla="val 8057"/>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5051C-CB90-466E-B76D-61DD71C5470D}">
      <dsp:nvSpPr>
        <dsp:cNvPr id="0" name=""/>
        <dsp:cNvSpPr/>
      </dsp:nvSpPr>
      <dsp:spPr>
        <a:xfrm>
          <a:off x="4965274" y="3608538"/>
          <a:ext cx="2050235" cy="205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C</a:t>
          </a:r>
        </a:p>
      </dsp:txBody>
      <dsp:txXfrm>
        <a:off x="4965274" y="3608538"/>
        <a:ext cx="2050235" cy="2050235"/>
      </dsp:txXfrm>
    </dsp:sp>
    <dsp:sp modelId="{C789A912-DD41-4AA8-9176-AA916EBB5D74}">
      <dsp:nvSpPr>
        <dsp:cNvPr id="0" name=""/>
        <dsp:cNvSpPr/>
      </dsp:nvSpPr>
      <dsp:spPr>
        <a:xfrm>
          <a:off x="1355314" y="-1422"/>
          <a:ext cx="5789134" cy="5789134"/>
        </a:xfrm>
        <a:prstGeom prst="circularArrow">
          <a:avLst>
            <a:gd name="adj1" fmla="val 6906"/>
            <a:gd name="adj2" fmla="val 465663"/>
            <a:gd name="adj3" fmla="val 5948109"/>
            <a:gd name="adj4" fmla="val 4386229"/>
            <a:gd name="adj5" fmla="val 8057"/>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4E2D2-33AF-453E-A068-21F21DA79074}">
      <dsp:nvSpPr>
        <dsp:cNvPr id="0" name=""/>
        <dsp:cNvSpPr/>
      </dsp:nvSpPr>
      <dsp:spPr>
        <a:xfrm>
          <a:off x="1484252" y="3608538"/>
          <a:ext cx="2050235" cy="205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D</a:t>
          </a:r>
        </a:p>
      </dsp:txBody>
      <dsp:txXfrm>
        <a:off x="1484252" y="3608538"/>
        <a:ext cx="2050235" cy="2050235"/>
      </dsp:txXfrm>
    </dsp:sp>
    <dsp:sp modelId="{8FA97321-2046-46C9-869B-C6F1F19F29CC}">
      <dsp:nvSpPr>
        <dsp:cNvPr id="0" name=""/>
        <dsp:cNvSpPr/>
      </dsp:nvSpPr>
      <dsp:spPr>
        <a:xfrm>
          <a:off x="1355314" y="-1422"/>
          <a:ext cx="5789134" cy="5789134"/>
        </a:xfrm>
        <a:prstGeom prst="circularArrow">
          <a:avLst>
            <a:gd name="adj1" fmla="val 6906"/>
            <a:gd name="adj2" fmla="val 465663"/>
            <a:gd name="adj3" fmla="val 11348109"/>
            <a:gd name="adj4" fmla="val 9786229"/>
            <a:gd name="adj5" fmla="val 8057"/>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A2652-7682-4722-AC06-545869B8AB32}">
      <dsp:nvSpPr>
        <dsp:cNvPr id="0" name=""/>
        <dsp:cNvSpPr/>
      </dsp:nvSpPr>
      <dsp:spPr>
        <a:xfrm>
          <a:off x="1484252" y="127515"/>
          <a:ext cx="2050235" cy="205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A</a:t>
          </a:r>
        </a:p>
      </dsp:txBody>
      <dsp:txXfrm>
        <a:off x="1484252" y="127515"/>
        <a:ext cx="2050235" cy="2050235"/>
      </dsp:txXfrm>
    </dsp:sp>
    <dsp:sp modelId="{09C58E09-8672-4BD0-A6B5-AC49B4E342A4}">
      <dsp:nvSpPr>
        <dsp:cNvPr id="0" name=""/>
        <dsp:cNvSpPr/>
      </dsp:nvSpPr>
      <dsp:spPr>
        <a:xfrm>
          <a:off x="1355314" y="-1422"/>
          <a:ext cx="5789134" cy="5789134"/>
        </a:xfrm>
        <a:prstGeom prst="circularArrow">
          <a:avLst>
            <a:gd name="adj1" fmla="val 6906"/>
            <a:gd name="adj2" fmla="val 465663"/>
            <a:gd name="adj3" fmla="val 16748109"/>
            <a:gd name="adj4" fmla="val 15186229"/>
            <a:gd name="adj5" fmla="val 8057"/>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06F84-4371-4C50-AF5E-3FBF153DB4B0}">
      <dsp:nvSpPr>
        <dsp:cNvPr id="0" name=""/>
        <dsp:cNvSpPr/>
      </dsp:nvSpPr>
      <dsp:spPr>
        <a:xfrm>
          <a:off x="1251821" y="39659"/>
          <a:ext cx="638919" cy="638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B</a:t>
          </a:r>
        </a:p>
      </dsp:txBody>
      <dsp:txXfrm>
        <a:off x="1251821" y="39659"/>
        <a:ext cx="638919" cy="638919"/>
      </dsp:txXfrm>
    </dsp:sp>
    <dsp:sp modelId="{83B842CE-4F8D-4CFD-B966-8916C7281C35}">
      <dsp:nvSpPr>
        <dsp:cNvPr id="0" name=""/>
        <dsp:cNvSpPr/>
      </dsp:nvSpPr>
      <dsp:spPr>
        <a:xfrm>
          <a:off x="126403" y="-596"/>
          <a:ext cx="1804593" cy="1804593"/>
        </a:xfrm>
        <a:prstGeom prst="circularArrow">
          <a:avLst>
            <a:gd name="adj1" fmla="val 6904"/>
            <a:gd name="adj2" fmla="val 465506"/>
            <a:gd name="adj3" fmla="val 548766"/>
            <a:gd name="adj4" fmla="val 20585727"/>
            <a:gd name="adj5" fmla="val 8055"/>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5051C-CB90-466E-B76D-61DD71C5470D}">
      <dsp:nvSpPr>
        <dsp:cNvPr id="0" name=""/>
        <dsp:cNvSpPr/>
      </dsp:nvSpPr>
      <dsp:spPr>
        <a:xfrm>
          <a:off x="1251821" y="1124821"/>
          <a:ext cx="638919" cy="638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C</a:t>
          </a:r>
        </a:p>
      </dsp:txBody>
      <dsp:txXfrm>
        <a:off x="1251821" y="1124821"/>
        <a:ext cx="638919" cy="638919"/>
      </dsp:txXfrm>
    </dsp:sp>
    <dsp:sp modelId="{C789A912-DD41-4AA8-9176-AA916EBB5D74}">
      <dsp:nvSpPr>
        <dsp:cNvPr id="0" name=""/>
        <dsp:cNvSpPr/>
      </dsp:nvSpPr>
      <dsp:spPr>
        <a:xfrm>
          <a:off x="126403" y="-596"/>
          <a:ext cx="1804593" cy="1804593"/>
        </a:xfrm>
        <a:prstGeom prst="circularArrow">
          <a:avLst>
            <a:gd name="adj1" fmla="val 6904"/>
            <a:gd name="adj2" fmla="val 465506"/>
            <a:gd name="adj3" fmla="val 5948766"/>
            <a:gd name="adj4" fmla="val 4385727"/>
            <a:gd name="adj5" fmla="val 8055"/>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4E2D2-33AF-453E-A068-21F21DA79074}">
      <dsp:nvSpPr>
        <dsp:cNvPr id="0" name=""/>
        <dsp:cNvSpPr/>
      </dsp:nvSpPr>
      <dsp:spPr>
        <a:xfrm>
          <a:off x="166659" y="1124821"/>
          <a:ext cx="638919" cy="638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D</a:t>
          </a:r>
        </a:p>
      </dsp:txBody>
      <dsp:txXfrm>
        <a:off x="166659" y="1124821"/>
        <a:ext cx="638919" cy="638919"/>
      </dsp:txXfrm>
    </dsp:sp>
    <dsp:sp modelId="{8FA97321-2046-46C9-869B-C6F1F19F29CC}">
      <dsp:nvSpPr>
        <dsp:cNvPr id="0" name=""/>
        <dsp:cNvSpPr/>
      </dsp:nvSpPr>
      <dsp:spPr>
        <a:xfrm>
          <a:off x="126403" y="-596"/>
          <a:ext cx="1804593" cy="1804593"/>
        </a:xfrm>
        <a:prstGeom prst="circularArrow">
          <a:avLst>
            <a:gd name="adj1" fmla="val 6904"/>
            <a:gd name="adj2" fmla="val 465506"/>
            <a:gd name="adj3" fmla="val 11348766"/>
            <a:gd name="adj4" fmla="val 9785727"/>
            <a:gd name="adj5" fmla="val 8055"/>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A2652-7682-4722-AC06-545869B8AB32}">
      <dsp:nvSpPr>
        <dsp:cNvPr id="0" name=""/>
        <dsp:cNvSpPr/>
      </dsp:nvSpPr>
      <dsp:spPr>
        <a:xfrm>
          <a:off x="166659" y="39659"/>
          <a:ext cx="638919" cy="638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A</a:t>
          </a:r>
        </a:p>
      </dsp:txBody>
      <dsp:txXfrm>
        <a:off x="166659" y="39659"/>
        <a:ext cx="638919" cy="638919"/>
      </dsp:txXfrm>
    </dsp:sp>
    <dsp:sp modelId="{09C58E09-8672-4BD0-A6B5-AC49B4E342A4}">
      <dsp:nvSpPr>
        <dsp:cNvPr id="0" name=""/>
        <dsp:cNvSpPr/>
      </dsp:nvSpPr>
      <dsp:spPr>
        <a:xfrm>
          <a:off x="126403" y="-596"/>
          <a:ext cx="1804593" cy="1804593"/>
        </a:xfrm>
        <a:prstGeom prst="circularArrow">
          <a:avLst>
            <a:gd name="adj1" fmla="val 6904"/>
            <a:gd name="adj2" fmla="val 465506"/>
            <a:gd name="adj3" fmla="val 16748766"/>
            <a:gd name="adj4" fmla="val 15185727"/>
            <a:gd name="adj5" fmla="val 8055"/>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2/16/2023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dirty="0"/>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lecture orients you to how a network model can represent the impact of various variables on each other.  This presentation was prepared by Dr. </a:t>
            </a:r>
            <a:r>
              <a:rPr lang="en-US"/>
              <a:t>Alemi</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dirty="0"/>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 us add provider fatigue into the network.  </a:t>
            </a:r>
            <a:r>
              <a:rPr lang="en-US" dirty="0"/>
              <a:t>As the number of variables increases a causal network can describe the relationship among any pair</a:t>
            </a:r>
            <a:r>
              <a:rPr lang="en-US" baseline="0" dirty="0"/>
              <a:t> of variable</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10</a:t>
            </a:fld>
            <a:endParaRPr lang="en-US"/>
          </a:p>
        </p:txBody>
      </p:sp>
    </p:spTree>
    <p:extLst>
      <p:ext uri="{BB962C8B-B14F-4D97-AF65-F5344CB8AC3E}">
        <p14:creationId xmlns:p14="http://schemas.microsoft.com/office/powerpoint/2010/main" val="622794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the provider fatigue is shown to cause medication errors and medication errors are shown to cause long hospital stays.  These three variables are said to be in a causal chain.  Fatigue causes errors and errors cause longer stays.</a:t>
            </a:r>
            <a:r>
              <a:rPr lang="en-US" baseline="0" dirty="0"/>
              <a:t>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11</a:t>
            </a:fld>
            <a:endParaRPr lang="en-US"/>
          </a:p>
        </p:txBody>
      </p:sp>
    </p:spTree>
    <p:extLst>
      <p:ext uri="{BB962C8B-B14F-4D97-AF65-F5344CB8AC3E}">
        <p14:creationId xmlns:p14="http://schemas.microsoft.com/office/powerpoint/2010/main" val="1724302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Provider</a:t>
            </a:r>
            <a:r>
              <a:rPr lang="en-US" baseline="0" dirty="0"/>
              <a:t> fatigue is an indirect cause of long hospital stays.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12</a:t>
            </a:fld>
            <a:endParaRPr lang="en-US"/>
          </a:p>
        </p:txBody>
      </p:sp>
    </p:spTree>
    <p:extLst>
      <p:ext uri="{BB962C8B-B14F-4D97-AF65-F5344CB8AC3E}">
        <p14:creationId xmlns:p14="http://schemas.microsoft.com/office/powerpoint/2010/main" val="98630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Provider fatigue changes length</a:t>
            </a:r>
            <a:r>
              <a:rPr lang="en-US" baseline="0" dirty="0"/>
              <a:t> of hospital stay through the mediating variable medication error.  Provider fatigue is the direct cause of medication error and medication error is the direct cause of long hospital stay.  Another way of saying the same thing is that provider fatigue is the indirect cause of long hospital stays and this effect is mediated by presence of medication errors.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13</a:t>
            </a:fld>
            <a:endParaRPr lang="en-US"/>
          </a:p>
        </p:txBody>
      </p:sp>
    </p:spTree>
    <p:extLst>
      <p:ext uri="{BB962C8B-B14F-4D97-AF65-F5344CB8AC3E}">
        <p14:creationId xmlns:p14="http://schemas.microsoft.com/office/powerpoint/2010/main" val="51995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typical network shows a lot more independence than it shows causal</a:t>
            </a:r>
            <a:r>
              <a:rPr lang="en-US" baseline="0" dirty="0"/>
              <a:t> relationships.  Here we see 5 direct causal relationships shown by 5 links between pairs of variables.  What we do not see is a lot more.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14</a:t>
            </a:fld>
            <a:endParaRPr lang="en-US"/>
          </a:p>
        </p:txBody>
      </p:sp>
    </p:spTree>
    <p:extLst>
      <p:ext uri="{BB962C8B-B14F-4D97-AF65-F5344CB8AC3E}">
        <p14:creationId xmlns:p14="http://schemas.microsoft.com/office/powerpoint/2010/main" val="81148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do not see a direct causal impact between provider fatigue and long</a:t>
            </a:r>
            <a:r>
              <a:rPr lang="en-US" baseline="0" dirty="0"/>
              <a:t> hospital stay although these two variables are correlated.  What is not shown has meaning and implies lack of direct causal relationship.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15</a:t>
            </a:fld>
            <a:endParaRPr lang="en-US"/>
          </a:p>
        </p:txBody>
      </p:sp>
    </p:spTree>
    <p:extLst>
      <p:ext uri="{BB962C8B-B14F-4D97-AF65-F5344CB8AC3E}">
        <p14:creationId xmlns:p14="http://schemas.microsoft.com/office/powerpoint/2010/main" val="2141243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for example, we show no relationship between provider fatigue and severe illness.  These two variables are independent from each other.  There is no way that we can start from either</a:t>
            </a:r>
            <a:r>
              <a:rPr lang="en-US" baseline="0" dirty="0"/>
              <a:t> variable and end in the other.  The absence of a link in a network implies independence and vice versa independence implies a particular network.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16</a:t>
            </a:fld>
            <a:endParaRPr lang="en-US"/>
          </a:p>
        </p:txBody>
      </p:sp>
    </p:spTree>
    <p:extLst>
      <p:ext uri="{BB962C8B-B14F-4D97-AF65-F5344CB8AC3E}">
        <p14:creationId xmlns:p14="http://schemas.microsoft.com/office/powerpoint/2010/main" val="480785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our analysis of causal effects, we ignore cycles.  This is not to say that in real life there are no cycles of causal effects. They are there.  </a:t>
            </a:r>
          </a:p>
        </p:txBody>
      </p:sp>
      <p:sp>
        <p:nvSpPr>
          <p:cNvPr id="4" name="Slide Number Placeholder 3"/>
          <p:cNvSpPr>
            <a:spLocks noGrp="1"/>
          </p:cNvSpPr>
          <p:nvPr>
            <p:ph type="sldNum" sz="quarter" idx="10"/>
          </p:nvPr>
        </p:nvSpPr>
        <p:spPr/>
        <p:txBody>
          <a:bodyPr/>
          <a:lstStyle/>
          <a:p>
            <a:fld id="{7D4D2249-131A-4B7F-91B5-B956229B5D9D}" type="slidenum">
              <a:rPr lang="en-US" smtClean="0"/>
              <a:t>17</a:t>
            </a:fld>
            <a:endParaRPr lang="en-US"/>
          </a:p>
        </p:txBody>
      </p:sp>
    </p:spTree>
    <p:extLst>
      <p:ext uri="{BB962C8B-B14F-4D97-AF65-F5344CB8AC3E}">
        <p14:creationId xmlns:p14="http://schemas.microsoft.com/office/powerpoint/2010/main" val="410224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Time</a:t>
            </a:r>
            <a:r>
              <a:rPr lang="en-US" baseline="0" dirty="0"/>
              <a:t> breaks cycles.  If we think of time increasing then as we move through a causal chain we do not end up at the place we started as now A is occurring at a later time period.  Even though we do not consider causal cycles, the models and methods we develop can be used to analyze causal cycles over time.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18</a:t>
            </a:fld>
            <a:endParaRPr lang="en-US"/>
          </a:p>
        </p:txBody>
      </p:sp>
    </p:spTree>
    <p:extLst>
      <p:ext uri="{BB962C8B-B14F-4D97-AF65-F5344CB8AC3E}">
        <p14:creationId xmlns:p14="http://schemas.microsoft.com/office/powerpoint/2010/main" val="89961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solidFill>
              </a:rPr>
              <a:t>In network models both what is shown and what is not shown has meaning</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dirty="0"/>
          </a:p>
        </p:txBody>
      </p:sp>
    </p:spTree>
    <p:extLst>
      <p:ext uri="{BB962C8B-B14F-4D97-AF65-F5344CB8AC3E}">
        <p14:creationId xmlns:p14="http://schemas.microsoft.com/office/powerpoint/2010/main" val="299535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causal network</a:t>
            </a:r>
            <a:r>
              <a:rPr lang="en-US" baseline="0" dirty="0"/>
              <a:t> is a collection of interrelated causes and their effects.  There may be multiple outcomes.  There could be multiple causes of same effect or a cause can have multiple outcomes.  By interrelated we mean that one cause can have an effect that can cause another effect.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2</a:t>
            </a:fld>
            <a:endParaRPr lang="en-US"/>
          </a:p>
        </p:txBody>
      </p:sp>
    </p:spTree>
    <p:extLst>
      <p:ext uri="{BB962C8B-B14F-4D97-AF65-F5344CB8AC3E}">
        <p14:creationId xmlns:p14="http://schemas.microsoft.com/office/powerpoint/2010/main" val="44736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Variables that are not related to the network are simply ignored as they are not relevant.   They are neither associated or cause of anything that is modelled in the network.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3</a:t>
            </a:fld>
            <a:endParaRPr lang="en-US"/>
          </a:p>
        </p:txBody>
      </p:sp>
    </p:spTree>
    <p:extLst>
      <p:ext uri="{BB962C8B-B14F-4D97-AF65-F5344CB8AC3E}">
        <p14:creationId xmlns:p14="http://schemas.microsoft.com/office/powerpoint/2010/main" val="186610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Causal graphs can be drawn from independence assumptions.  If two variables are directly related to each other they are shown by a directed link.  If they are indirectly related</a:t>
            </a:r>
            <a:r>
              <a:rPr lang="en-US" baseline="0" dirty="0"/>
              <a:t> to each other you can start from one variable and follow the links and reach the other.  I</a:t>
            </a:r>
            <a:r>
              <a:rPr lang="en-US" dirty="0"/>
              <a:t>f two variables are unrelated then there should be no link between them and one cannot follow the links shown in a graph to reach from one to the other.  </a:t>
            </a:r>
          </a:p>
        </p:txBody>
      </p:sp>
      <p:sp>
        <p:nvSpPr>
          <p:cNvPr id="4" name="Slide Number Placeholder 3"/>
          <p:cNvSpPr>
            <a:spLocks noGrp="1"/>
          </p:cNvSpPr>
          <p:nvPr>
            <p:ph type="sldNum" sz="quarter" idx="10"/>
          </p:nvPr>
        </p:nvSpPr>
        <p:spPr/>
        <p:txBody>
          <a:bodyPr/>
          <a:lstStyle/>
          <a:p>
            <a:fld id="{7D4D2249-131A-4B7F-91B5-B956229B5D9D}" type="slidenum">
              <a:rPr lang="en-US" smtClean="0"/>
              <a:t>4</a:t>
            </a:fld>
            <a:endParaRPr lang="en-US"/>
          </a:p>
        </p:txBody>
      </p:sp>
    </p:spTree>
    <p:extLst>
      <p:ext uri="{BB962C8B-B14F-4D97-AF65-F5344CB8AC3E}">
        <p14:creationId xmlns:p14="http://schemas.microsoft.com/office/powerpoint/2010/main" val="115340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cause and effect is shown by a directional arrow between the two nodes, each node designating a variable.  Here we see the effect of variable A on variable B.  The direction of the arrow shows the causal impact of one variable on another.  The absence of the arrow indicates that the two variables are associated.  The two variables C and D are associated and we do not know if there is a causal relationship among them.  Finally the absence of a link between the two variables indicates that the two variables E and F are independent from each other.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5</a:t>
            </a:fld>
            <a:endParaRPr lang="en-US"/>
          </a:p>
        </p:txBody>
      </p:sp>
    </p:spTree>
    <p:extLst>
      <p:ext uri="{BB962C8B-B14F-4D97-AF65-F5344CB8AC3E}">
        <p14:creationId xmlns:p14="http://schemas.microsoft.com/office/powerpoint/2010/main" val="177839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This display shows that medication errors lead to prolonged hospital stay.  There are two variables shown: medication error and long hospital stays.  The link between the two shows that these two variables are associated with each other.  The arrow in the link shows that medication error causes long hospital stays but not vice versa.  It is not correct that long hospital stays cause medication errors.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6</a:t>
            </a:fld>
            <a:endParaRPr lang="en-US"/>
          </a:p>
        </p:txBody>
      </p:sp>
    </p:spTree>
    <p:extLst>
      <p:ext uri="{BB962C8B-B14F-4D97-AF65-F5344CB8AC3E}">
        <p14:creationId xmlns:p14="http://schemas.microsoft.com/office/powerpoint/2010/main" val="49784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we are showing two</a:t>
            </a:r>
            <a:r>
              <a:rPr lang="en-US" baseline="0" dirty="0"/>
              <a:t> competing causes of long hospital stays.  Patients may stay longer in the hospital because they have had a medication error or they are sicker than average hospitalized patient.  There are two causes for the same effect and this situation is referred to as common effect.  Some refer to it as the V relationship among 3 variables.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7</a:t>
            </a:fld>
            <a:endParaRPr lang="en-US"/>
          </a:p>
        </p:txBody>
      </p:sp>
    </p:spTree>
    <p:extLst>
      <p:ext uri="{BB962C8B-B14F-4D97-AF65-F5344CB8AC3E}">
        <p14:creationId xmlns:p14="http://schemas.microsoft.com/office/powerpoint/2010/main" val="83774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Note that this graph also shows that the probability of medication errors is independent of severity of the patients’ illness.  This is implied by the fact that there is no link between severe illness and medication error.  If this is not true then the network as drawn is misleading.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8</a:t>
            </a:fld>
            <a:endParaRPr lang="en-US"/>
          </a:p>
        </p:txBody>
      </p:sp>
    </p:spTree>
    <p:extLst>
      <p:ext uri="{BB962C8B-B14F-4D97-AF65-F5344CB8AC3E}">
        <p14:creationId xmlns:p14="http://schemas.microsoft.com/office/powerpoint/2010/main" val="80701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we think that this is not correct, we can insert a causal link between severity of the patient’s illness and the frequency of medication</a:t>
            </a:r>
            <a:r>
              <a:rPr lang="en-US" baseline="0" dirty="0"/>
              <a:t> error.  Now the graph shows not only an association between severity of the patient’s illness and medication error, but a causal relationship.  </a:t>
            </a:r>
            <a:endParaRPr lang="en-US" dirty="0"/>
          </a:p>
        </p:txBody>
      </p:sp>
      <p:sp>
        <p:nvSpPr>
          <p:cNvPr id="4" name="Slide Number Placeholder 3"/>
          <p:cNvSpPr>
            <a:spLocks noGrp="1"/>
          </p:cNvSpPr>
          <p:nvPr>
            <p:ph type="sldNum" sz="quarter" idx="10"/>
          </p:nvPr>
        </p:nvSpPr>
        <p:spPr/>
        <p:txBody>
          <a:bodyPr/>
          <a:lstStyle/>
          <a:p>
            <a:fld id="{7D4D2249-131A-4B7F-91B5-B956229B5D9D}" type="slidenum">
              <a:rPr lang="en-US" smtClean="0"/>
              <a:t>9</a:t>
            </a:fld>
            <a:endParaRPr lang="en-US"/>
          </a:p>
        </p:txBody>
      </p:sp>
    </p:spTree>
    <p:extLst>
      <p:ext uri="{BB962C8B-B14F-4D97-AF65-F5344CB8AC3E}">
        <p14:creationId xmlns:p14="http://schemas.microsoft.com/office/powerpoint/2010/main" val="1421393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758F4DE8-6246-4071-B92C-B64A36A47BB0}" type="datetimeFigureOut">
              <a:rPr lang="en-US" smtClean="0"/>
              <a:t>2/16/2023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1E4AA49-CD89-4B68-A496-284BF892E123}" type="slidenum">
              <a:rPr lang="en-US" smtClean="0"/>
              <a:t>‹#›</a:t>
            </a:fld>
            <a:endParaRPr lang="en-US"/>
          </a:p>
        </p:txBody>
      </p:sp>
    </p:spTree>
    <p:extLst>
      <p:ext uri="{BB962C8B-B14F-4D97-AF65-F5344CB8AC3E}">
        <p14:creationId xmlns:p14="http://schemas.microsoft.com/office/powerpoint/2010/main" val="204675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dirty="0"/>
              <a:t>Drag picture to placeholder or click icon to add</a:t>
            </a:r>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add chart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7" r:id="rId10"/>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a:t>Displaying a Causal Network</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77982" y="872835"/>
            <a:ext cx="10619509" cy="4925291"/>
            <a:chOff x="2057400" y="2514600"/>
            <a:chExt cx="7620001" cy="2057400"/>
          </a:xfrm>
        </p:grpSpPr>
        <p:sp>
          <p:nvSpPr>
            <p:cNvPr id="14" name="Oval 13"/>
            <p:cNvSpPr/>
            <p:nvPr/>
          </p:nvSpPr>
          <p:spPr>
            <a:xfrm>
              <a:off x="4692868" y="25146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Medication Error</a:t>
              </a:r>
            </a:p>
          </p:txBody>
        </p:sp>
        <p:sp>
          <p:nvSpPr>
            <p:cNvPr id="15" name="Oval 14"/>
            <p:cNvSpPr/>
            <p:nvPr/>
          </p:nvSpPr>
          <p:spPr>
            <a:xfrm>
              <a:off x="7436070" y="2514600"/>
              <a:ext cx="2241331"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Long Hospital Stay</a:t>
              </a:r>
            </a:p>
          </p:txBody>
        </p:sp>
        <p:cxnSp>
          <p:nvCxnSpPr>
            <p:cNvPr id="16" name="Straight Arrow Connector 15"/>
            <p:cNvCxnSpPr>
              <a:stCxn id="15" idx="6"/>
              <a:endCxn id="16" idx="2"/>
            </p:cNvCxnSpPr>
            <p:nvPr/>
          </p:nvCxnSpPr>
          <p:spPr>
            <a:xfrm>
              <a:off x="6629401" y="2857500"/>
              <a:ext cx="8066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692868" y="38862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Severe Illness</a:t>
              </a:r>
            </a:p>
          </p:txBody>
        </p:sp>
        <p:cxnSp>
          <p:nvCxnSpPr>
            <p:cNvPr id="18" name="Straight Arrow Connector 17"/>
            <p:cNvCxnSpPr>
              <a:stCxn id="19" idx="6"/>
              <a:endCxn id="16" idx="2"/>
            </p:cNvCxnSpPr>
            <p:nvPr/>
          </p:nvCxnSpPr>
          <p:spPr>
            <a:xfrm flipV="1">
              <a:off x="6629401" y="2857500"/>
              <a:ext cx="806669" cy="1371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9" idx="0"/>
              <a:endCxn id="15" idx="4"/>
            </p:cNvCxnSpPr>
            <p:nvPr/>
          </p:nvCxnSpPr>
          <p:spPr>
            <a:xfrm flipV="1">
              <a:off x="5661134" y="3200400"/>
              <a:ext cx="0" cy="6858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057400" y="2514600"/>
              <a:ext cx="1936532" cy="685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Provider Fatigue</a:t>
              </a:r>
            </a:p>
          </p:txBody>
        </p:sp>
        <p:cxnSp>
          <p:nvCxnSpPr>
            <p:cNvPr id="21" name="Straight Arrow Connector 20"/>
            <p:cNvCxnSpPr>
              <a:endCxn id="15" idx="2"/>
            </p:cNvCxnSpPr>
            <p:nvPr/>
          </p:nvCxnSpPr>
          <p:spPr>
            <a:xfrm>
              <a:off x="3993932" y="2857500"/>
              <a:ext cx="69893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977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Causal Chain</a:t>
            </a:r>
          </a:p>
        </p:txBody>
      </p:sp>
      <p:grpSp>
        <p:nvGrpSpPr>
          <p:cNvPr id="3" name="Group 2"/>
          <p:cNvGrpSpPr/>
          <p:nvPr/>
        </p:nvGrpSpPr>
        <p:grpSpPr>
          <a:xfrm>
            <a:off x="838200" y="831273"/>
            <a:ext cx="10217727" cy="4821382"/>
            <a:chOff x="2057400" y="2514600"/>
            <a:chExt cx="7620001" cy="2057400"/>
          </a:xfrm>
        </p:grpSpPr>
        <p:sp>
          <p:nvSpPr>
            <p:cNvPr id="4" name="Oval 3"/>
            <p:cNvSpPr/>
            <p:nvPr/>
          </p:nvSpPr>
          <p:spPr>
            <a:xfrm>
              <a:off x="4692868" y="2514600"/>
              <a:ext cx="1936532" cy="685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Medication Error</a:t>
              </a:r>
            </a:p>
          </p:txBody>
        </p:sp>
        <p:sp>
          <p:nvSpPr>
            <p:cNvPr id="5" name="Oval 4"/>
            <p:cNvSpPr/>
            <p:nvPr/>
          </p:nvSpPr>
          <p:spPr>
            <a:xfrm>
              <a:off x="7436070" y="2514600"/>
              <a:ext cx="2241331" cy="685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Long Hospital Stay</a:t>
              </a:r>
            </a:p>
          </p:txBody>
        </p:sp>
        <p:cxnSp>
          <p:nvCxnSpPr>
            <p:cNvPr id="7" name="Straight Arrow Connector 6"/>
            <p:cNvCxnSpPr>
              <a:stCxn id="4" idx="6"/>
              <a:endCxn id="5" idx="2"/>
            </p:cNvCxnSpPr>
            <p:nvPr/>
          </p:nvCxnSpPr>
          <p:spPr>
            <a:xfrm>
              <a:off x="6629401" y="2857500"/>
              <a:ext cx="80666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692868" y="38862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Severe Illness</a:t>
              </a:r>
            </a:p>
          </p:txBody>
        </p:sp>
        <p:cxnSp>
          <p:nvCxnSpPr>
            <p:cNvPr id="9" name="Straight Arrow Connector 8"/>
            <p:cNvCxnSpPr>
              <a:stCxn id="8" idx="6"/>
              <a:endCxn id="5" idx="2"/>
            </p:cNvCxnSpPr>
            <p:nvPr/>
          </p:nvCxnSpPr>
          <p:spPr>
            <a:xfrm flipV="1">
              <a:off x="6629401" y="2857500"/>
              <a:ext cx="806669" cy="1371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a:endCxn id="4" idx="4"/>
            </p:cNvCxnSpPr>
            <p:nvPr/>
          </p:nvCxnSpPr>
          <p:spPr>
            <a:xfrm flipV="1">
              <a:off x="5661134" y="3200400"/>
              <a:ext cx="0" cy="6858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057400" y="2514600"/>
              <a:ext cx="1936532" cy="685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Provider Fatigue</a:t>
              </a:r>
            </a:p>
          </p:txBody>
        </p:sp>
        <p:cxnSp>
          <p:nvCxnSpPr>
            <p:cNvPr id="12" name="Straight Arrow Connector 11"/>
            <p:cNvCxnSpPr>
              <a:stCxn id="11" idx="6"/>
              <a:endCxn id="4" idx="2"/>
            </p:cNvCxnSpPr>
            <p:nvPr/>
          </p:nvCxnSpPr>
          <p:spPr>
            <a:xfrm>
              <a:off x="3993932" y="2857500"/>
              <a:ext cx="69893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618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Direct and Indirect Causes</a:t>
            </a:r>
          </a:p>
        </p:txBody>
      </p:sp>
      <p:grpSp>
        <p:nvGrpSpPr>
          <p:cNvPr id="3" name="Group 2"/>
          <p:cNvGrpSpPr/>
          <p:nvPr/>
        </p:nvGrpSpPr>
        <p:grpSpPr>
          <a:xfrm>
            <a:off x="838200" y="976745"/>
            <a:ext cx="10134600" cy="4613564"/>
            <a:chOff x="2057400" y="2514600"/>
            <a:chExt cx="7620001" cy="2057400"/>
          </a:xfrm>
        </p:grpSpPr>
        <p:sp>
          <p:nvSpPr>
            <p:cNvPr id="4" name="Oval 3"/>
            <p:cNvSpPr/>
            <p:nvPr/>
          </p:nvSpPr>
          <p:spPr>
            <a:xfrm>
              <a:off x="4692868" y="2514600"/>
              <a:ext cx="1936532" cy="6858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Medication Error</a:t>
              </a:r>
            </a:p>
          </p:txBody>
        </p:sp>
        <p:sp>
          <p:nvSpPr>
            <p:cNvPr id="5" name="Oval 4"/>
            <p:cNvSpPr/>
            <p:nvPr/>
          </p:nvSpPr>
          <p:spPr>
            <a:xfrm>
              <a:off x="7436070" y="2514600"/>
              <a:ext cx="2241331" cy="685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Long Hospital Stay</a:t>
              </a:r>
            </a:p>
          </p:txBody>
        </p:sp>
        <p:cxnSp>
          <p:nvCxnSpPr>
            <p:cNvPr id="7" name="Straight Arrow Connector 6"/>
            <p:cNvCxnSpPr>
              <a:stCxn id="4" idx="6"/>
              <a:endCxn id="5" idx="2"/>
            </p:cNvCxnSpPr>
            <p:nvPr/>
          </p:nvCxnSpPr>
          <p:spPr>
            <a:xfrm>
              <a:off x="6629401" y="2857500"/>
              <a:ext cx="80666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692868" y="38862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Severe Illness</a:t>
              </a:r>
            </a:p>
          </p:txBody>
        </p:sp>
        <p:cxnSp>
          <p:nvCxnSpPr>
            <p:cNvPr id="9" name="Straight Arrow Connector 8"/>
            <p:cNvCxnSpPr>
              <a:stCxn id="8" idx="6"/>
              <a:endCxn id="5" idx="2"/>
            </p:cNvCxnSpPr>
            <p:nvPr/>
          </p:nvCxnSpPr>
          <p:spPr>
            <a:xfrm flipV="1">
              <a:off x="6629401" y="2857500"/>
              <a:ext cx="806669" cy="1371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a:endCxn id="4" idx="4"/>
            </p:cNvCxnSpPr>
            <p:nvPr/>
          </p:nvCxnSpPr>
          <p:spPr>
            <a:xfrm flipV="1">
              <a:off x="5661134" y="3200400"/>
              <a:ext cx="0" cy="6858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057400" y="2514600"/>
              <a:ext cx="1936532" cy="68580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rPr>
                <a:t>Provider Fatigue</a:t>
              </a:r>
            </a:p>
          </p:txBody>
        </p:sp>
        <p:cxnSp>
          <p:nvCxnSpPr>
            <p:cNvPr id="12" name="Straight Arrow Connector 11"/>
            <p:cNvCxnSpPr>
              <a:stCxn id="11" idx="6"/>
              <a:endCxn id="4" idx="2"/>
            </p:cNvCxnSpPr>
            <p:nvPr/>
          </p:nvCxnSpPr>
          <p:spPr>
            <a:xfrm>
              <a:off x="3993932" y="2857500"/>
              <a:ext cx="69893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31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Mediation</a:t>
            </a:r>
          </a:p>
        </p:txBody>
      </p:sp>
      <p:grpSp>
        <p:nvGrpSpPr>
          <p:cNvPr id="3" name="Group 2"/>
          <p:cNvGrpSpPr/>
          <p:nvPr/>
        </p:nvGrpSpPr>
        <p:grpSpPr>
          <a:xfrm>
            <a:off x="1018310" y="914399"/>
            <a:ext cx="9725890" cy="4925291"/>
            <a:chOff x="2057400" y="2514600"/>
            <a:chExt cx="7620001" cy="2057400"/>
          </a:xfrm>
        </p:grpSpPr>
        <p:sp>
          <p:nvSpPr>
            <p:cNvPr id="4" name="Oval 3"/>
            <p:cNvSpPr/>
            <p:nvPr/>
          </p:nvSpPr>
          <p:spPr>
            <a:xfrm>
              <a:off x="4692868" y="2514600"/>
              <a:ext cx="1936532" cy="685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Medication Error</a:t>
              </a:r>
            </a:p>
          </p:txBody>
        </p:sp>
        <p:sp>
          <p:nvSpPr>
            <p:cNvPr id="5" name="Oval 4"/>
            <p:cNvSpPr/>
            <p:nvPr/>
          </p:nvSpPr>
          <p:spPr>
            <a:xfrm>
              <a:off x="7436070" y="2514600"/>
              <a:ext cx="2241331" cy="6858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Long Hospital Stay</a:t>
              </a:r>
            </a:p>
          </p:txBody>
        </p:sp>
        <p:cxnSp>
          <p:nvCxnSpPr>
            <p:cNvPr id="7" name="Straight Arrow Connector 6"/>
            <p:cNvCxnSpPr>
              <a:stCxn id="4" idx="6"/>
              <a:endCxn id="5" idx="2"/>
            </p:cNvCxnSpPr>
            <p:nvPr/>
          </p:nvCxnSpPr>
          <p:spPr>
            <a:xfrm>
              <a:off x="6629401" y="2857500"/>
              <a:ext cx="80666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692868" y="38862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Severe Illness</a:t>
              </a:r>
            </a:p>
          </p:txBody>
        </p:sp>
        <p:cxnSp>
          <p:nvCxnSpPr>
            <p:cNvPr id="9" name="Straight Arrow Connector 8"/>
            <p:cNvCxnSpPr>
              <a:stCxn id="8" idx="6"/>
              <a:endCxn id="5" idx="2"/>
            </p:cNvCxnSpPr>
            <p:nvPr/>
          </p:nvCxnSpPr>
          <p:spPr>
            <a:xfrm flipV="1">
              <a:off x="6629401" y="2857500"/>
              <a:ext cx="806669" cy="1371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a:endCxn id="4" idx="4"/>
            </p:cNvCxnSpPr>
            <p:nvPr/>
          </p:nvCxnSpPr>
          <p:spPr>
            <a:xfrm flipV="1">
              <a:off x="5661134" y="3200400"/>
              <a:ext cx="0" cy="6858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057400" y="2514600"/>
              <a:ext cx="1936532" cy="6858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Provider Fatigue</a:t>
              </a:r>
            </a:p>
          </p:txBody>
        </p:sp>
        <p:cxnSp>
          <p:nvCxnSpPr>
            <p:cNvPr id="12" name="Straight Arrow Connector 11"/>
            <p:cNvCxnSpPr>
              <a:stCxn id="11" idx="6"/>
              <a:endCxn id="4" idx="2"/>
            </p:cNvCxnSpPr>
            <p:nvPr/>
          </p:nvCxnSpPr>
          <p:spPr>
            <a:xfrm>
              <a:off x="3993932" y="2857500"/>
              <a:ext cx="698936"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19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2055" y="914400"/>
            <a:ext cx="9975271" cy="4779818"/>
            <a:chOff x="2057400" y="2514600"/>
            <a:chExt cx="7620001" cy="2057400"/>
          </a:xfrm>
        </p:grpSpPr>
        <p:sp>
          <p:nvSpPr>
            <p:cNvPr id="4" name="Oval 3"/>
            <p:cNvSpPr/>
            <p:nvPr/>
          </p:nvSpPr>
          <p:spPr>
            <a:xfrm>
              <a:off x="4692868" y="25146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Medication Error</a:t>
              </a:r>
            </a:p>
          </p:txBody>
        </p:sp>
        <p:sp>
          <p:nvSpPr>
            <p:cNvPr id="5" name="Oval 4"/>
            <p:cNvSpPr/>
            <p:nvPr/>
          </p:nvSpPr>
          <p:spPr>
            <a:xfrm>
              <a:off x="7436070" y="2514600"/>
              <a:ext cx="2241331"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Long Hospital Stay</a:t>
              </a:r>
            </a:p>
          </p:txBody>
        </p:sp>
        <p:cxnSp>
          <p:nvCxnSpPr>
            <p:cNvPr id="7" name="Straight Arrow Connector 6"/>
            <p:cNvCxnSpPr>
              <a:stCxn id="4" idx="6"/>
              <a:endCxn id="5" idx="2"/>
            </p:cNvCxnSpPr>
            <p:nvPr/>
          </p:nvCxnSpPr>
          <p:spPr>
            <a:xfrm>
              <a:off x="6629401" y="2857500"/>
              <a:ext cx="8066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692868" y="38862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Severe Illness</a:t>
              </a:r>
            </a:p>
          </p:txBody>
        </p:sp>
        <p:cxnSp>
          <p:nvCxnSpPr>
            <p:cNvPr id="9" name="Straight Arrow Connector 8"/>
            <p:cNvCxnSpPr>
              <a:stCxn id="8" idx="6"/>
              <a:endCxn id="5" idx="2"/>
            </p:cNvCxnSpPr>
            <p:nvPr/>
          </p:nvCxnSpPr>
          <p:spPr>
            <a:xfrm flipV="1">
              <a:off x="6629401" y="2857500"/>
              <a:ext cx="806669" cy="1371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a:endCxn id="4" idx="4"/>
            </p:cNvCxnSpPr>
            <p:nvPr/>
          </p:nvCxnSpPr>
          <p:spPr>
            <a:xfrm flipV="1">
              <a:off x="5661134" y="3200400"/>
              <a:ext cx="0" cy="6858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057400" y="25146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Provider Fatigue</a:t>
              </a:r>
            </a:p>
          </p:txBody>
        </p:sp>
        <p:cxnSp>
          <p:nvCxnSpPr>
            <p:cNvPr id="12" name="Straight Arrow Connector 11"/>
            <p:cNvCxnSpPr>
              <a:stCxn id="11" idx="6"/>
              <a:endCxn id="4" idx="2"/>
            </p:cNvCxnSpPr>
            <p:nvPr/>
          </p:nvCxnSpPr>
          <p:spPr>
            <a:xfrm>
              <a:off x="3993932" y="2857500"/>
              <a:ext cx="6989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462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Meaning of What Is Not Shown</a:t>
            </a:r>
          </a:p>
        </p:txBody>
      </p:sp>
      <p:grpSp>
        <p:nvGrpSpPr>
          <p:cNvPr id="3" name="Group 2"/>
          <p:cNvGrpSpPr/>
          <p:nvPr/>
        </p:nvGrpSpPr>
        <p:grpSpPr>
          <a:xfrm>
            <a:off x="602674" y="665018"/>
            <a:ext cx="10751126" cy="5070764"/>
            <a:chOff x="2057400" y="1676400"/>
            <a:chExt cx="7620001" cy="2895600"/>
          </a:xfrm>
        </p:grpSpPr>
        <p:sp>
          <p:nvSpPr>
            <p:cNvPr id="4" name="Oval 3"/>
            <p:cNvSpPr/>
            <p:nvPr/>
          </p:nvSpPr>
          <p:spPr>
            <a:xfrm>
              <a:off x="4692868" y="25146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Medication Error</a:t>
              </a:r>
            </a:p>
          </p:txBody>
        </p:sp>
        <p:sp>
          <p:nvSpPr>
            <p:cNvPr id="5" name="Oval 4"/>
            <p:cNvSpPr/>
            <p:nvPr/>
          </p:nvSpPr>
          <p:spPr>
            <a:xfrm>
              <a:off x="7436070" y="2514600"/>
              <a:ext cx="2241331"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Long Hospital Stay</a:t>
              </a:r>
            </a:p>
          </p:txBody>
        </p:sp>
        <p:cxnSp>
          <p:nvCxnSpPr>
            <p:cNvPr id="7" name="Straight Arrow Connector 6"/>
            <p:cNvCxnSpPr>
              <a:stCxn id="4" idx="6"/>
              <a:endCxn id="5" idx="2"/>
            </p:cNvCxnSpPr>
            <p:nvPr/>
          </p:nvCxnSpPr>
          <p:spPr>
            <a:xfrm>
              <a:off x="6629401" y="2857500"/>
              <a:ext cx="8066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692868" y="38862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Severe Illness</a:t>
              </a:r>
            </a:p>
          </p:txBody>
        </p:sp>
        <p:cxnSp>
          <p:nvCxnSpPr>
            <p:cNvPr id="9" name="Straight Arrow Connector 8"/>
            <p:cNvCxnSpPr>
              <a:stCxn id="8" idx="6"/>
              <a:endCxn id="5" idx="2"/>
            </p:cNvCxnSpPr>
            <p:nvPr/>
          </p:nvCxnSpPr>
          <p:spPr>
            <a:xfrm flipV="1">
              <a:off x="6629401" y="2857500"/>
              <a:ext cx="806669" cy="1371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a:endCxn id="4" idx="4"/>
            </p:cNvCxnSpPr>
            <p:nvPr/>
          </p:nvCxnSpPr>
          <p:spPr>
            <a:xfrm flipV="1">
              <a:off x="5661134" y="3200400"/>
              <a:ext cx="0" cy="6858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057400" y="25146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Provider Fatigue</a:t>
              </a:r>
            </a:p>
          </p:txBody>
        </p:sp>
        <p:cxnSp>
          <p:nvCxnSpPr>
            <p:cNvPr id="12" name="Straight Arrow Connector 11"/>
            <p:cNvCxnSpPr>
              <a:stCxn id="11" idx="6"/>
              <a:endCxn id="4" idx="2"/>
            </p:cNvCxnSpPr>
            <p:nvPr/>
          </p:nvCxnSpPr>
          <p:spPr>
            <a:xfrm>
              <a:off x="3993932" y="2857500"/>
              <a:ext cx="6989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1" idx="0"/>
              <a:endCxn id="5" idx="0"/>
            </p:cNvCxnSpPr>
            <p:nvPr/>
          </p:nvCxnSpPr>
          <p:spPr>
            <a:xfrm rot="5400000" flipH="1" flipV="1">
              <a:off x="5791200" y="-250934"/>
              <a:ext cx="12700" cy="5531069"/>
            </a:xfrm>
            <a:prstGeom prst="bentConnector3">
              <a:avLst>
                <a:gd name="adj1" fmla="val 4170734"/>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Farrokh\AppData\Local\Microsoft\Windows\Temporary Internet Files\Content.IE5\ZYDWHFBV\240px-Stop_x_nuvola.svg[1].png"/>
            <p:cNvPicPr>
              <a:picLocks noChangeAspect="1" noChangeArrowheads="1"/>
            </p:cNvPicPr>
            <p:nvPr/>
          </p:nvPicPr>
          <p:blipFill>
            <a:blip r:embed="rId3" cstate="print"/>
            <a:srcRect/>
            <a:stretch>
              <a:fillRect/>
            </a:stretch>
          </p:blipFill>
          <p:spPr bwMode="auto">
            <a:xfrm>
              <a:off x="5334000" y="1676400"/>
              <a:ext cx="685800" cy="685800"/>
            </a:xfrm>
            <a:prstGeom prst="rect">
              <a:avLst/>
            </a:prstGeom>
            <a:noFill/>
          </p:spPr>
        </p:pic>
      </p:grpSp>
    </p:spTree>
    <p:extLst>
      <p:ext uri="{BB962C8B-B14F-4D97-AF65-F5344CB8AC3E}">
        <p14:creationId xmlns:p14="http://schemas.microsoft.com/office/powerpoint/2010/main" val="856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 Connection Means Independence</a:t>
            </a:r>
          </a:p>
        </p:txBody>
      </p:sp>
      <p:grpSp>
        <p:nvGrpSpPr>
          <p:cNvPr id="3" name="Group 2"/>
          <p:cNvGrpSpPr/>
          <p:nvPr/>
        </p:nvGrpSpPr>
        <p:grpSpPr>
          <a:xfrm>
            <a:off x="838200" y="685800"/>
            <a:ext cx="10196945" cy="5278582"/>
            <a:chOff x="2057400" y="2514600"/>
            <a:chExt cx="7620001" cy="2057400"/>
          </a:xfrm>
        </p:grpSpPr>
        <p:sp>
          <p:nvSpPr>
            <p:cNvPr id="4" name="Oval 3"/>
            <p:cNvSpPr/>
            <p:nvPr/>
          </p:nvSpPr>
          <p:spPr>
            <a:xfrm>
              <a:off x="4692868" y="2514600"/>
              <a:ext cx="193653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Medication Error</a:t>
              </a:r>
            </a:p>
          </p:txBody>
        </p:sp>
        <p:sp>
          <p:nvSpPr>
            <p:cNvPr id="5" name="Oval 4"/>
            <p:cNvSpPr/>
            <p:nvPr/>
          </p:nvSpPr>
          <p:spPr>
            <a:xfrm>
              <a:off x="7436070" y="2514600"/>
              <a:ext cx="2241331"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Long Hospital Stay</a:t>
              </a:r>
            </a:p>
          </p:txBody>
        </p:sp>
        <p:cxnSp>
          <p:nvCxnSpPr>
            <p:cNvPr id="7" name="Straight Arrow Connector 6"/>
            <p:cNvCxnSpPr>
              <a:stCxn id="4" idx="6"/>
              <a:endCxn id="5" idx="2"/>
            </p:cNvCxnSpPr>
            <p:nvPr/>
          </p:nvCxnSpPr>
          <p:spPr>
            <a:xfrm>
              <a:off x="6629401" y="2857500"/>
              <a:ext cx="8066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692868" y="3886200"/>
              <a:ext cx="1936532" cy="685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Severe Illness</a:t>
              </a:r>
            </a:p>
          </p:txBody>
        </p:sp>
        <p:cxnSp>
          <p:nvCxnSpPr>
            <p:cNvPr id="9" name="Straight Arrow Connector 8"/>
            <p:cNvCxnSpPr>
              <a:stCxn id="8" idx="6"/>
              <a:endCxn id="5" idx="2"/>
            </p:cNvCxnSpPr>
            <p:nvPr/>
          </p:nvCxnSpPr>
          <p:spPr>
            <a:xfrm flipV="1">
              <a:off x="6629401" y="2857500"/>
              <a:ext cx="806669" cy="1371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0"/>
              <a:endCxn id="4" idx="4"/>
            </p:cNvCxnSpPr>
            <p:nvPr/>
          </p:nvCxnSpPr>
          <p:spPr>
            <a:xfrm flipV="1">
              <a:off x="5661134" y="3200400"/>
              <a:ext cx="0" cy="68580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057400" y="2514600"/>
              <a:ext cx="1936532" cy="6858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Provider Fatigue</a:t>
              </a:r>
            </a:p>
          </p:txBody>
        </p:sp>
        <p:cxnSp>
          <p:nvCxnSpPr>
            <p:cNvPr id="12" name="Straight Arrow Connector 11"/>
            <p:cNvCxnSpPr>
              <a:stCxn id="11" idx="6"/>
              <a:endCxn id="4" idx="2"/>
            </p:cNvCxnSpPr>
            <p:nvPr/>
          </p:nvCxnSpPr>
          <p:spPr>
            <a:xfrm>
              <a:off x="3993932" y="2857500"/>
              <a:ext cx="69893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077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Cycles</a:t>
            </a:r>
          </a:p>
        </p:txBody>
      </p:sp>
      <p:graphicFrame>
        <p:nvGraphicFramePr>
          <p:cNvPr id="3" name="Diagram 2"/>
          <p:cNvGraphicFramePr/>
          <p:nvPr>
            <p:extLst>
              <p:ext uri="{D42A27DB-BD31-4B8C-83A1-F6EECF244321}">
                <p14:modId xmlns:p14="http://schemas.microsoft.com/office/powerpoint/2010/main" val="1415809696"/>
              </p:ext>
            </p:extLst>
          </p:nvPr>
        </p:nvGraphicFramePr>
        <p:xfrm>
          <a:off x="2265218" y="365129"/>
          <a:ext cx="8499763" cy="5786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9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Cycles</a:t>
            </a:r>
          </a:p>
        </p:txBody>
      </p:sp>
      <p:graphicFrame>
        <p:nvGraphicFramePr>
          <p:cNvPr id="15" name="Diagram 14"/>
          <p:cNvGraphicFramePr/>
          <p:nvPr/>
        </p:nvGraphicFramePr>
        <p:xfrm>
          <a:off x="1752600" y="4724400"/>
          <a:ext cx="2057400" cy="180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srcRect/>
          <a:stretch>
            <a:fillRect/>
          </a:stretch>
        </p:blipFill>
        <p:spPr bwMode="auto">
          <a:xfrm>
            <a:off x="249791" y="2348346"/>
            <a:ext cx="11273442" cy="1690256"/>
          </a:xfrm>
          <a:prstGeom prst="rect">
            <a:avLst/>
          </a:prstGeom>
          <a:noFill/>
          <a:ln w="9525">
            <a:noFill/>
            <a:miter lim="800000"/>
            <a:headEnd/>
            <a:tailEnd/>
          </a:ln>
          <a:effectLst/>
        </p:spPr>
      </p:pic>
    </p:spTree>
    <p:extLst>
      <p:ext uri="{BB962C8B-B14F-4D97-AF65-F5344CB8AC3E}">
        <p14:creationId xmlns:p14="http://schemas.microsoft.com/office/powerpoint/2010/main" val="23004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189" y="2399805"/>
            <a:ext cx="9652000" cy="533400"/>
          </a:xfrm>
        </p:spPr>
        <p:txBody>
          <a:bodyPr>
            <a:noAutofit/>
          </a:bodyPr>
          <a:lstStyle/>
          <a:p>
            <a:r>
              <a:rPr lang="en-US" sz="3600" b="1" dirty="0">
                <a:solidFill>
                  <a:schemeClr val="accent5"/>
                </a:solidFill>
              </a:rPr>
              <a:t>In network models both what is shown and what is not shown has meaning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Causal Network</a:t>
            </a:r>
          </a:p>
        </p:txBody>
      </p:sp>
      <p:sp>
        <p:nvSpPr>
          <p:cNvPr id="5" name="Subtitle 4"/>
          <p:cNvSpPr>
            <a:spLocks noGrp="1"/>
          </p:cNvSpPr>
          <p:nvPr>
            <p:ph type="subTitle" idx="4294967295"/>
          </p:nvPr>
        </p:nvSpPr>
        <p:spPr>
          <a:xfrm>
            <a:off x="498764" y="1380260"/>
            <a:ext cx="10661071" cy="1009650"/>
          </a:xfrm>
        </p:spPr>
        <p:txBody>
          <a:bodyPr/>
          <a:lstStyle/>
          <a:p>
            <a:r>
              <a:rPr lang="en-US" sz="7200"/>
              <a:t> Collection </a:t>
            </a:r>
            <a:r>
              <a:rPr lang="en-US" sz="7200" dirty="0"/>
              <a:t>of Inter-related Causes and Effects</a:t>
            </a:r>
          </a:p>
        </p:txBody>
      </p:sp>
    </p:spTree>
    <p:extLst>
      <p:ext uri="{BB962C8B-B14F-4D97-AF65-F5344CB8AC3E}">
        <p14:creationId xmlns:p14="http://schemas.microsoft.com/office/powerpoint/2010/main" val="207812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Causal Network</a:t>
            </a:r>
          </a:p>
        </p:txBody>
      </p:sp>
      <p:sp>
        <p:nvSpPr>
          <p:cNvPr id="5" name="Subtitle 4"/>
          <p:cNvSpPr>
            <a:spLocks noGrp="1"/>
          </p:cNvSpPr>
          <p:nvPr>
            <p:ph type="subTitle" idx="4294967295"/>
          </p:nvPr>
        </p:nvSpPr>
        <p:spPr>
          <a:xfrm>
            <a:off x="1163781" y="2315441"/>
            <a:ext cx="9746674" cy="1009650"/>
          </a:xfrm>
        </p:spPr>
        <p:txBody>
          <a:bodyPr/>
          <a:lstStyle/>
          <a:p>
            <a:r>
              <a:rPr lang="en-US" sz="7200" dirty="0"/>
              <a:t> Variables Not Connected to Network Are Ignored</a:t>
            </a:r>
          </a:p>
        </p:txBody>
      </p:sp>
    </p:spTree>
    <p:extLst>
      <p:ext uri="{BB962C8B-B14F-4D97-AF65-F5344CB8AC3E}">
        <p14:creationId xmlns:p14="http://schemas.microsoft.com/office/powerpoint/2010/main" val="83216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Fidelity of Causal Graphs </a:t>
            </a:r>
            <a:br>
              <a:rPr lang="en-US" dirty="0"/>
            </a:br>
            <a:r>
              <a:rPr lang="en-US" dirty="0"/>
              <a:t>and Independence</a:t>
            </a:r>
          </a:p>
        </p:txBody>
      </p:sp>
      <p:sp>
        <p:nvSpPr>
          <p:cNvPr id="5" name="Subtitle 4"/>
          <p:cNvSpPr>
            <a:spLocks noGrp="1"/>
          </p:cNvSpPr>
          <p:nvPr>
            <p:ph type="subTitle" idx="4294967295"/>
          </p:nvPr>
        </p:nvSpPr>
        <p:spPr>
          <a:xfrm>
            <a:off x="1295400" y="2336223"/>
            <a:ext cx="9245600" cy="1300596"/>
          </a:xfrm>
        </p:spPr>
        <p:txBody>
          <a:bodyPr/>
          <a:lstStyle/>
          <a:p>
            <a:r>
              <a:rPr lang="en-US" sz="7200" dirty="0"/>
              <a:t>No Relationship No Link</a:t>
            </a:r>
          </a:p>
        </p:txBody>
      </p:sp>
    </p:spTree>
    <p:extLst>
      <p:ext uri="{BB962C8B-B14F-4D97-AF65-F5344CB8AC3E}">
        <p14:creationId xmlns:p14="http://schemas.microsoft.com/office/powerpoint/2010/main" val="12477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of Causal Effects</a:t>
            </a:r>
          </a:p>
        </p:txBody>
      </p:sp>
      <p:pic>
        <p:nvPicPr>
          <p:cNvPr id="6" name="Picture 5"/>
          <p:cNvPicPr>
            <a:picLocks noChangeAspect="1"/>
          </p:cNvPicPr>
          <p:nvPr/>
        </p:nvPicPr>
        <p:blipFill>
          <a:blip r:embed="rId3"/>
          <a:stretch>
            <a:fillRect/>
          </a:stretch>
        </p:blipFill>
        <p:spPr>
          <a:xfrm>
            <a:off x="4031673" y="1018309"/>
            <a:ext cx="4067577" cy="4894881"/>
          </a:xfrm>
          <a:prstGeom prst="rect">
            <a:avLst/>
          </a:prstGeom>
        </p:spPr>
      </p:pic>
    </p:spTree>
    <p:extLst>
      <p:ext uri="{BB962C8B-B14F-4D97-AF65-F5344CB8AC3E}">
        <p14:creationId xmlns:p14="http://schemas.microsoft.com/office/powerpoint/2010/main" val="143142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of Causal Effects</a:t>
            </a:r>
          </a:p>
        </p:txBody>
      </p:sp>
      <p:pic>
        <p:nvPicPr>
          <p:cNvPr id="6" name="Picture 5"/>
          <p:cNvPicPr>
            <a:picLocks noChangeAspect="1"/>
          </p:cNvPicPr>
          <p:nvPr/>
        </p:nvPicPr>
        <p:blipFill>
          <a:blip r:embed="rId3"/>
          <a:stretch>
            <a:fillRect/>
          </a:stretch>
        </p:blipFill>
        <p:spPr>
          <a:xfrm>
            <a:off x="298864" y="2306782"/>
            <a:ext cx="11054936" cy="1571914"/>
          </a:xfrm>
          <a:prstGeom prst="rect">
            <a:avLst/>
          </a:prstGeom>
        </p:spPr>
      </p:pic>
    </p:spTree>
    <p:extLst>
      <p:ext uri="{BB962C8B-B14F-4D97-AF65-F5344CB8AC3E}">
        <p14:creationId xmlns:p14="http://schemas.microsoft.com/office/powerpoint/2010/main" val="172943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Effect</a:t>
            </a:r>
          </a:p>
        </p:txBody>
      </p:sp>
      <p:pic>
        <p:nvPicPr>
          <p:cNvPr id="4" name="Picture 3"/>
          <p:cNvPicPr>
            <a:picLocks noChangeAspect="1"/>
          </p:cNvPicPr>
          <p:nvPr/>
        </p:nvPicPr>
        <p:blipFill>
          <a:blip r:embed="rId3"/>
          <a:stretch>
            <a:fillRect/>
          </a:stretch>
        </p:blipFill>
        <p:spPr>
          <a:xfrm>
            <a:off x="797705" y="1267691"/>
            <a:ext cx="10341864" cy="4218709"/>
          </a:xfrm>
          <a:prstGeom prst="rect">
            <a:avLst/>
          </a:prstGeom>
        </p:spPr>
      </p:pic>
    </p:spTree>
    <p:extLst>
      <p:ext uri="{BB962C8B-B14F-4D97-AF65-F5344CB8AC3E}">
        <p14:creationId xmlns:p14="http://schemas.microsoft.com/office/powerpoint/2010/main" val="63546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6759" y="1246909"/>
            <a:ext cx="10341863" cy="4218709"/>
          </a:xfrm>
          <a:prstGeom prst="rect">
            <a:avLst/>
          </a:prstGeom>
        </p:spPr>
      </p:pic>
    </p:spTree>
    <p:extLst>
      <p:ext uri="{BB962C8B-B14F-4D97-AF65-F5344CB8AC3E}">
        <p14:creationId xmlns:p14="http://schemas.microsoft.com/office/powerpoint/2010/main" val="103641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76744" y="602673"/>
            <a:ext cx="9996055" cy="5195454"/>
            <a:chOff x="3429001" y="2514600"/>
            <a:chExt cx="5410198" cy="2133600"/>
          </a:xfrm>
        </p:grpSpPr>
        <p:sp>
          <p:nvSpPr>
            <p:cNvPr id="12" name="Oval 11"/>
            <p:cNvSpPr/>
            <p:nvPr/>
          </p:nvSpPr>
          <p:spPr>
            <a:xfrm>
              <a:off x="3429001" y="2514600"/>
              <a:ext cx="1936531" cy="6858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Medication Error</a:t>
              </a:r>
            </a:p>
          </p:txBody>
        </p:sp>
        <p:sp>
          <p:nvSpPr>
            <p:cNvPr id="13" name="Oval 12"/>
            <p:cNvSpPr/>
            <p:nvPr/>
          </p:nvSpPr>
          <p:spPr>
            <a:xfrm>
              <a:off x="6597869" y="2514600"/>
              <a:ext cx="224133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Long Hospital Stay</a:t>
              </a:r>
            </a:p>
          </p:txBody>
        </p:sp>
        <p:cxnSp>
          <p:nvCxnSpPr>
            <p:cNvPr id="14" name="Straight Arrow Connector 13"/>
            <p:cNvCxnSpPr>
              <a:stCxn id="13" idx="6"/>
              <a:endCxn id="14" idx="2"/>
            </p:cNvCxnSpPr>
            <p:nvPr/>
          </p:nvCxnSpPr>
          <p:spPr>
            <a:xfrm>
              <a:off x="5365531" y="2857500"/>
              <a:ext cx="1232338"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429001" y="3962400"/>
              <a:ext cx="1936531" cy="6858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Severe Illness</a:t>
              </a:r>
            </a:p>
          </p:txBody>
        </p:sp>
        <p:cxnSp>
          <p:nvCxnSpPr>
            <p:cNvPr id="16" name="Straight Arrow Connector 15"/>
            <p:cNvCxnSpPr>
              <a:stCxn id="17" idx="6"/>
              <a:endCxn id="14" idx="2"/>
            </p:cNvCxnSpPr>
            <p:nvPr/>
          </p:nvCxnSpPr>
          <p:spPr>
            <a:xfrm flipV="1">
              <a:off x="5365531" y="2857500"/>
              <a:ext cx="1232338" cy="1447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7" idx="0"/>
              <a:endCxn id="13" idx="4"/>
            </p:cNvCxnSpPr>
            <p:nvPr/>
          </p:nvCxnSpPr>
          <p:spPr>
            <a:xfrm flipV="1">
              <a:off x="4397266" y="3200400"/>
              <a:ext cx="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2948688"/>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10948</TotalTime>
  <Words>1113</Words>
  <Application>Microsoft Office PowerPoint</Application>
  <PresentationFormat>Widescreen</PresentationFormat>
  <Paragraphs>96</Paragraphs>
  <Slides>19</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Calibri</vt:lpstr>
      <vt:lpstr>George Mason University 2.0</vt:lpstr>
      <vt:lpstr>PowerPoint Presentation</vt:lpstr>
      <vt:lpstr>Causal Network</vt:lpstr>
      <vt:lpstr>Causal Network</vt:lpstr>
      <vt:lpstr>Fidelity of Causal Graphs  and Independence</vt:lpstr>
      <vt:lpstr>Display of Causal Effects</vt:lpstr>
      <vt:lpstr>Display of Causal Effects</vt:lpstr>
      <vt:lpstr>Common Effect</vt:lpstr>
      <vt:lpstr>PowerPoint Presentation</vt:lpstr>
      <vt:lpstr>PowerPoint Presentation</vt:lpstr>
      <vt:lpstr>PowerPoint Presentation</vt:lpstr>
      <vt:lpstr>Causal Chain</vt:lpstr>
      <vt:lpstr>Direct and Indirect Causes</vt:lpstr>
      <vt:lpstr>Mediation</vt:lpstr>
      <vt:lpstr>PowerPoint Presentation</vt:lpstr>
      <vt:lpstr>Meaning of What Is Not Shown</vt:lpstr>
      <vt:lpstr>No Connection Means Independence</vt:lpstr>
      <vt:lpstr>No Cycles</vt:lpstr>
      <vt:lpstr>No Cycles</vt:lpstr>
      <vt:lpstr>In network models both what is shown and what is not shown has meaning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357</cp:revision>
  <dcterms:created xsi:type="dcterms:W3CDTF">2017-05-23T16:09:18Z</dcterms:created>
  <dcterms:modified xsi:type="dcterms:W3CDTF">2023-02-17T03:37:08Z</dcterms:modified>
</cp:coreProperties>
</file>