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7"/>
  </p:notesMasterIdLst>
  <p:sldIdLst>
    <p:sldId id="292" r:id="rId2"/>
    <p:sldId id="303" r:id="rId3"/>
    <p:sldId id="336" r:id="rId4"/>
    <p:sldId id="385" r:id="rId5"/>
    <p:sldId id="355" r:id="rId6"/>
    <p:sldId id="386" r:id="rId7"/>
    <p:sldId id="387" r:id="rId8"/>
    <p:sldId id="334" r:id="rId9"/>
    <p:sldId id="388" r:id="rId10"/>
    <p:sldId id="305" r:id="rId11"/>
    <p:sldId id="304" r:id="rId12"/>
    <p:sldId id="390" r:id="rId13"/>
    <p:sldId id="389" r:id="rId14"/>
    <p:sldId id="391" r:id="rId15"/>
    <p:sldId id="392" r:id="rId16"/>
    <p:sldId id="393" r:id="rId17"/>
    <p:sldId id="394" r:id="rId18"/>
    <p:sldId id="395" r:id="rId19"/>
    <p:sldId id="396" r:id="rId20"/>
    <p:sldId id="381" r:id="rId21"/>
    <p:sldId id="398" r:id="rId22"/>
    <p:sldId id="367" r:id="rId23"/>
    <p:sldId id="399" r:id="rId24"/>
    <p:sldId id="368" r:id="rId25"/>
    <p:sldId id="369" r:id="rId26"/>
    <p:sldId id="365" r:id="rId27"/>
    <p:sldId id="370" r:id="rId28"/>
    <p:sldId id="371" r:id="rId29"/>
    <p:sldId id="372" r:id="rId30"/>
    <p:sldId id="373" r:id="rId31"/>
    <p:sldId id="400" r:id="rId32"/>
    <p:sldId id="374" r:id="rId33"/>
    <p:sldId id="401" r:id="rId34"/>
    <p:sldId id="402" r:id="rId35"/>
    <p:sldId id="32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71" autoAdjust="0"/>
  </p:normalViewPr>
  <p:slideViewPr>
    <p:cSldViewPr>
      <p:cViewPr varScale="1">
        <p:scale>
          <a:sx n="47" d="100"/>
          <a:sy n="47" d="100"/>
        </p:scale>
        <p:origin x="184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57E65-0339-49BD-AFB5-9B925569F071}" type="doc">
      <dgm:prSet loTypeId="urn:microsoft.com/office/officeart/2005/8/layout/gear1" loCatId="cycle" qsTypeId="urn:microsoft.com/office/officeart/2005/8/quickstyle/simple1#3" qsCatId="simple" csTypeId="urn:microsoft.com/office/officeart/2005/8/colors/accent1_2#3" csCatId="accent1" phldr="1"/>
      <dgm:spPr/>
    </dgm:pt>
    <dgm:pt modelId="{1A9B342A-7A3F-4ACA-A38F-4CC6363F13A2}" type="pres">
      <dgm:prSet presAssocID="{A5D57E65-0339-49BD-AFB5-9B925569F071}" presName="composite" presStyleCnt="0">
        <dgm:presLayoutVars>
          <dgm:chMax val="3"/>
          <dgm:animLvl val="lvl"/>
          <dgm:resizeHandles val="exact"/>
        </dgm:presLayoutVars>
      </dgm:prSet>
      <dgm:spPr/>
    </dgm:pt>
  </dgm:ptLst>
  <dgm:cxnLst>
    <dgm:cxn modelId="{7442F75D-7100-407C-988B-5BC071F14FD7}" type="presOf" srcId="{A5D57E65-0339-49BD-AFB5-9B925569F071}" destId="{1A9B342A-7A3F-4ACA-A38F-4CC6363F13A2}"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76B40-6132-49CD-93B3-F2ADCF25459D}" type="doc">
      <dgm:prSet loTypeId="urn:microsoft.com/office/officeart/2005/8/layout/gear1" loCatId="cycle" qsTypeId="urn:microsoft.com/office/officeart/2005/8/quickstyle/simple1" qsCatId="simple" csTypeId="urn:microsoft.com/office/officeart/2005/8/colors/colorful1" csCatId="colorful" phldr="1"/>
      <dgm:spPr/>
    </dgm:pt>
    <dgm:pt modelId="{EC878F8D-4FBE-46CD-91E3-68D2B9036911}">
      <dgm:prSet phldrT="[Text]" custT="1"/>
      <dgm:spPr/>
      <dgm:t>
        <a:bodyPr/>
        <a:lstStyle/>
        <a:p>
          <a:r>
            <a:rPr lang="en-US" sz="2400" dirty="0"/>
            <a:t>Common Effect Subgroup Correlations</a:t>
          </a:r>
        </a:p>
      </dgm:t>
    </dgm:pt>
    <dgm:pt modelId="{9F667B36-FEA7-4493-8BA7-5B6EFC79095B}" type="parTrans" cxnId="{B151141F-A9BD-470E-B117-F14474521C5B}">
      <dgm:prSet/>
      <dgm:spPr/>
      <dgm:t>
        <a:bodyPr/>
        <a:lstStyle/>
        <a:p>
          <a:endParaRPr lang="en-US" sz="2400"/>
        </a:p>
      </dgm:t>
    </dgm:pt>
    <dgm:pt modelId="{0A80BDC3-3E9D-4D92-9B34-B1E87C4A224A}" type="sibTrans" cxnId="{B151141F-A9BD-470E-B117-F14474521C5B}">
      <dgm:prSet/>
      <dgm:spPr/>
      <dgm:t>
        <a:bodyPr/>
        <a:lstStyle/>
        <a:p>
          <a:endParaRPr lang="en-US" sz="2400"/>
        </a:p>
      </dgm:t>
    </dgm:pt>
    <dgm:pt modelId="{A34A4D73-9323-4980-BBCD-32814E68A145}">
      <dgm:prSet phldrT="[Text]" custT="1"/>
      <dgm:spPr/>
      <dgm:t>
        <a:bodyPr/>
        <a:lstStyle/>
        <a:p>
          <a:r>
            <a:rPr lang="en-US" sz="2400" dirty="0"/>
            <a:t>Common Cause Correlations</a:t>
          </a:r>
        </a:p>
      </dgm:t>
    </dgm:pt>
    <dgm:pt modelId="{0422A364-4B2D-4EFE-8586-350C5BE897A4}" type="parTrans" cxnId="{0C4E60AF-55D2-4B5B-BEB4-75F515F0B8D9}">
      <dgm:prSet/>
      <dgm:spPr/>
      <dgm:t>
        <a:bodyPr/>
        <a:lstStyle/>
        <a:p>
          <a:endParaRPr lang="en-US" sz="2400"/>
        </a:p>
      </dgm:t>
    </dgm:pt>
    <dgm:pt modelId="{A17E200E-4A92-4574-8739-33FDD60EBAF3}" type="sibTrans" cxnId="{0C4E60AF-55D2-4B5B-BEB4-75F515F0B8D9}">
      <dgm:prSet/>
      <dgm:spPr/>
      <dgm:t>
        <a:bodyPr/>
        <a:lstStyle/>
        <a:p>
          <a:endParaRPr lang="en-US" sz="2400"/>
        </a:p>
      </dgm:t>
    </dgm:pt>
    <dgm:pt modelId="{622B7297-75D9-46A6-8070-AF190302AAFE}" type="pres">
      <dgm:prSet presAssocID="{E0676B40-6132-49CD-93B3-F2ADCF25459D}" presName="composite" presStyleCnt="0">
        <dgm:presLayoutVars>
          <dgm:chMax val="3"/>
          <dgm:animLvl val="lvl"/>
          <dgm:resizeHandles val="exact"/>
        </dgm:presLayoutVars>
      </dgm:prSet>
      <dgm:spPr/>
    </dgm:pt>
    <dgm:pt modelId="{C1059EAE-50A6-4093-950C-6C8736AC2F3B}" type="pres">
      <dgm:prSet presAssocID="{EC878F8D-4FBE-46CD-91E3-68D2B9036911}" presName="gear1" presStyleLbl="node1" presStyleIdx="0" presStyleCnt="2" custScaleX="119580" custScaleY="113210">
        <dgm:presLayoutVars>
          <dgm:chMax val="1"/>
          <dgm:bulletEnabled val="1"/>
        </dgm:presLayoutVars>
      </dgm:prSet>
      <dgm:spPr/>
    </dgm:pt>
    <dgm:pt modelId="{7B19C90A-529E-4008-81B9-92257C69027C}" type="pres">
      <dgm:prSet presAssocID="{EC878F8D-4FBE-46CD-91E3-68D2B9036911}" presName="gear1srcNode" presStyleLbl="node1" presStyleIdx="0" presStyleCnt="2"/>
      <dgm:spPr/>
    </dgm:pt>
    <dgm:pt modelId="{C2E496C1-CB03-4F19-832E-F2EBF1DDE103}" type="pres">
      <dgm:prSet presAssocID="{EC878F8D-4FBE-46CD-91E3-68D2B9036911}" presName="gear1dstNode" presStyleLbl="node1" presStyleIdx="0" presStyleCnt="2"/>
      <dgm:spPr/>
    </dgm:pt>
    <dgm:pt modelId="{47AF9CFA-CB28-404B-A687-A712F7755C29}" type="pres">
      <dgm:prSet presAssocID="{A34A4D73-9323-4980-BBCD-32814E68A145}" presName="gear2" presStyleLbl="node1" presStyleIdx="1" presStyleCnt="2" custFlipHor="1" custScaleX="180414" custScaleY="180299" custLinFactNeighborX="-40984" custLinFactNeighborY="-19764">
        <dgm:presLayoutVars>
          <dgm:chMax val="1"/>
          <dgm:bulletEnabled val="1"/>
        </dgm:presLayoutVars>
      </dgm:prSet>
      <dgm:spPr/>
    </dgm:pt>
    <dgm:pt modelId="{6CCAEA4F-66D2-43A8-8E8C-D2536AEA8850}" type="pres">
      <dgm:prSet presAssocID="{A34A4D73-9323-4980-BBCD-32814E68A145}" presName="gear2srcNode" presStyleLbl="node1" presStyleIdx="1" presStyleCnt="2"/>
      <dgm:spPr/>
    </dgm:pt>
    <dgm:pt modelId="{11E7A28E-B5ED-45C9-BEDF-7E020A7A7CD5}" type="pres">
      <dgm:prSet presAssocID="{A34A4D73-9323-4980-BBCD-32814E68A145}" presName="gear2dstNode" presStyleLbl="node1" presStyleIdx="1" presStyleCnt="2"/>
      <dgm:spPr/>
    </dgm:pt>
    <dgm:pt modelId="{8F55CC71-189B-45D1-9DB1-C7EB4010E154}" type="pres">
      <dgm:prSet presAssocID="{0A80BDC3-3E9D-4D92-9B34-B1E87C4A224A}" presName="connector1" presStyleLbl="sibTrans2D1" presStyleIdx="0" presStyleCnt="2"/>
      <dgm:spPr/>
    </dgm:pt>
    <dgm:pt modelId="{061697B9-4872-4CF1-A15F-2184C327F6C5}" type="pres">
      <dgm:prSet presAssocID="{A17E200E-4A92-4574-8739-33FDD60EBAF3}" presName="connector2" presStyleLbl="sibTrans2D1" presStyleIdx="1" presStyleCnt="2" custLinFactNeighborX="-58944" custLinFactNeighborY="-23269"/>
      <dgm:spPr/>
    </dgm:pt>
  </dgm:ptLst>
  <dgm:cxnLst>
    <dgm:cxn modelId="{A7F8D41E-74E7-4D36-9F4B-76415ECED85A}" type="presOf" srcId="{EC878F8D-4FBE-46CD-91E3-68D2B9036911}" destId="{7B19C90A-529E-4008-81B9-92257C69027C}" srcOrd="1" destOrd="0" presId="urn:microsoft.com/office/officeart/2005/8/layout/gear1"/>
    <dgm:cxn modelId="{B151141F-A9BD-470E-B117-F14474521C5B}" srcId="{E0676B40-6132-49CD-93B3-F2ADCF25459D}" destId="{EC878F8D-4FBE-46CD-91E3-68D2B9036911}" srcOrd="0" destOrd="0" parTransId="{9F667B36-FEA7-4493-8BA7-5B6EFC79095B}" sibTransId="{0A80BDC3-3E9D-4D92-9B34-B1E87C4A224A}"/>
    <dgm:cxn modelId="{49E5B33A-33F6-4794-B5F2-1C967965BFDD}" type="presOf" srcId="{EC878F8D-4FBE-46CD-91E3-68D2B9036911}" destId="{C2E496C1-CB03-4F19-832E-F2EBF1DDE103}" srcOrd="2" destOrd="0" presId="urn:microsoft.com/office/officeart/2005/8/layout/gear1"/>
    <dgm:cxn modelId="{51095A41-EAD1-4E49-B152-1070B4435CF7}" type="presOf" srcId="{E0676B40-6132-49CD-93B3-F2ADCF25459D}" destId="{622B7297-75D9-46A6-8070-AF190302AAFE}" srcOrd="0" destOrd="0" presId="urn:microsoft.com/office/officeart/2005/8/layout/gear1"/>
    <dgm:cxn modelId="{3D52B442-276F-4D07-9887-E26EBFBEB68C}" type="presOf" srcId="{A34A4D73-9323-4980-BBCD-32814E68A145}" destId="{6CCAEA4F-66D2-43A8-8E8C-D2536AEA8850}" srcOrd="1" destOrd="0" presId="urn:microsoft.com/office/officeart/2005/8/layout/gear1"/>
    <dgm:cxn modelId="{794B047F-4946-40B8-BB00-1CCB01FB966E}" type="presOf" srcId="{A34A4D73-9323-4980-BBCD-32814E68A145}" destId="{11E7A28E-B5ED-45C9-BEDF-7E020A7A7CD5}" srcOrd="2" destOrd="0" presId="urn:microsoft.com/office/officeart/2005/8/layout/gear1"/>
    <dgm:cxn modelId="{CF58318A-EE01-4884-9B88-EFC65D6EF267}" type="presOf" srcId="{EC878F8D-4FBE-46CD-91E3-68D2B9036911}" destId="{C1059EAE-50A6-4093-950C-6C8736AC2F3B}" srcOrd="0" destOrd="0" presId="urn:microsoft.com/office/officeart/2005/8/layout/gear1"/>
    <dgm:cxn modelId="{08BA5AA3-0152-44D2-831A-0707E4DB2AA4}" type="presOf" srcId="{0A80BDC3-3E9D-4D92-9B34-B1E87C4A224A}" destId="{8F55CC71-189B-45D1-9DB1-C7EB4010E154}" srcOrd="0" destOrd="0" presId="urn:microsoft.com/office/officeart/2005/8/layout/gear1"/>
    <dgm:cxn modelId="{0C4E60AF-55D2-4B5B-BEB4-75F515F0B8D9}" srcId="{E0676B40-6132-49CD-93B3-F2ADCF25459D}" destId="{A34A4D73-9323-4980-BBCD-32814E68A145}" srcOrd="1" destOrd="0" parTransId="{0422A364-4B2D-4EFE-8586-350C5BE897A4}" sibTransId="{A17E200E-4A92-4574-8739-33FDD60EBAF3}"/>
    <dgm:cxn modelId="{623B4EC5-97F0-4016-87F3-4494472C4A8B}" type="presOf" srcId="{A17E200E-4A92-4574-8739-33FDD60EBAF3}" destId="{061697B9-4872-4CF1-A15F-2184C327F6C5}" srcOrd="0" destOrd="0" presId="urn:microsoft.com/office/officeart/2005/8/layout/gear1"/>
    <dgm:cxn modelId="{E4291CEE-414A-4546-BF5A-91B447E25292}" type="presOf" srcId="{A34A4D73-9323-4980-BBCD-32814E68A145}" destId="{47AF9CFA-CB28-404B-A687-A712F7755C29}" srcOrd="0" destOrd="0" presId="urn:microsoft.com/office/officeart/2005/8/layout/gear1"/>
    <dgm:cxn modelId="{74851212-5CFE-405B-A859-DD10B998A99C}" type="presParOf" srcId="{622B7297-75D9-46A6-8070-AF190302AAFE}" destId="{C1059EAE-50A6-4093-950C-6C8736AC2F3B}" srcOrd="0" destOrd="0" presId="urn:microsoft.com/office/officeart/2005/8/layout/gear1"/>
    <dgm:cxn modelId="{A8EF770B-71D6-4F41-8119-B6DEF9F9770A}" type="presParOf" srcId="{622B7297-75D9-46A6-8070-AF190302AAFE}" destId="{7B19C90A-529E-4008-81B9-92257C69027C}" srcOrd="1" destOrd="0" presId="urn:microsoft.com/office/officeart/2005/8/layout/gear1"/>
    <dgm:cxn modelId="{B4E0847E-42F1-45AC-943F-91A66928A04A}" type="presParOf" srcId="{622B7297-75D9-46A6-8070-AF190302AAFE}" destId="{C2E496C1-CB03-4F19-832E-F2EBF1DDE103}" srcOrd="2" destOrd="0" presId="urn:microsoft.com/office/officeart/2005/8/layout/gear1"/>
    <dgm:cxn modelId="{785BCF32-9BB6-458F-8196-2C4A2AE21517}" type="presParOf" srcId="{622B7297-75D9-46A6-8070-AF190302AAFE}" destId="{47AF9CFA-CB28-404B-A687-A712F7755C29}" srcOrd="3" destOrd="0" presId="urn:microsoft.com/office/officeart/2005/8/layout/gear1"/>
    <dgm:cxn modelId="{A23BC80A-2FA9-4802-B833-6BC874D40EFF}" type="presParOf" srcId="{622B7297-75D9-46A6-8070-AF190302AAFE}" destId="{6CCAEA4F-66D2-43A8-8E8C-D2536AEA8850}" srcOrd="4" destOrd="0" presId="urn:microsoft.com/office/officeart/2005/8/layout/gear1"/>
    <dgm:cxn modelId="{FE3005FC-CD80-42DB-87B1-453EE6AC1D53}" type="presParOf" srcId="{622B7297-75D9-46A6-8070-AF190302AAFE}" destId="{11E7A28E-B5ED-45C9-BEDF-7E020A7A7CD5}" srcOrd="5" destOrd="0" presId="urn:microsoft.com/office/officeart/2005/8/layout/gear1"/>
    <dgm:cxn modelId="{4FF10314-BBFD-4CB8-BD78-BF0C5C5B2755}" type="presParOf" srcId="{622B7297-75D9-46A6-8070-AF190302AAFE}" destId="{8F55CC71-189B-45D1-9DB1-C7EB4010E154}" srcOrd="6" destOrd="0" presId="urn:microsoft.com/office/officeart/2005/8/layout/gear1"/>
    <dgm:cxn modelId="{3C804BA7-0F79-4D29-AA9A-9F6CD53420B0}" type="presParOf" srcId="{622B7297-75D9-46A6-8070-AF190302AAFE}" destId="{061697B9-4872-4CF1-A15F-2184C327F6C5}" srcOrd="7"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9EAE-50A6-4093-950C-6C8736AC2F3B}">
      <dsp:nvSpPr>
        <dsp:cNvPr id="0" name=""/>
        <dsp:cNvSpPr/>
      </dsp:nvSpPr>
      <dsp:spPr>
        <a:xfrm>
          <a:off x="3276754" y="1564195"/>
          <a:ext cx="3257538" cy="308401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Common Effect Subgroup Correlations</a:t>
          </a:r>
        </a:p>
      </dsp:txBody>
      <dsp:txXfrm>
        <a:off x="3918695" y="2286610"/>
        <a:ext cx="1973656" cy="1585244"/>
      </dsp:txXfrm>
    </dsp:sp>
    <dsp:sp modelId="{47AF9CFA-CB28-404B-A687-A712F7755C29}">
      <dsp:nvSpPr>
        <dsp:cNvPr id="0" name=""/>
        <dsp:cNvSpPr/>
      </dsp:nvSpPr>
      <dsp:spPr>
        <a:xfrm flipH="1">
          <a:off x="349932" y="0"/>
          <a:ext cx="3574362" cy="3572083"/>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Common Cause Correlations</a:t>
          </a:r>
        </a:p>
      </dsp:txBody>
      <dsp:txXfrm>
        <a:off x="1249546" y="904718"/>
        <a:ext cx="1775134" cy="1762647"/>
      </dsp:txXfrm>
    </dsp:sp>
    <dsp:sp modelId="{8F55CC71-189B-45D1-9DB1-C7EB4010E154}">
      <dsp:nvSpPr>
        <dsp:cNvPr id="0" name=""/>
        <dsp:cNvSpPr/>
      </dsp:nvSpPr>
      <dsp:spPr>
        <a:xfrm>
          <a:off x="3691794" y="1268109"/>
          <a:ext cx="3350704" cy="3350704"/>
        </a:xfrm>
        <a:prstGeom prst="circularArrow">
          <a:avLst>
            <a:gd name="adj1" fmla="val 4878"/>
            <a:gd name="adj2" fmla="val 312630"/>
            <a:gd name="adj3" fmla="val 3195914"/>
            <a:gd name="adj4" fmla="val 15150370"/>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1697B9-4872-4CF1-A15F-2184C327F6C5}">
      <dsp:nvSpPr>
        <dsp:cNvPr id="0" name=""/>
        <dsp:cNvSpPr/>
      </dsp:nvSpPr>
      <dsp:spPr>
        <a:xfrm>
          <a:off x="114299" y="69104"/>
          <a:ext cx="2533459" cy="2533459"/>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FC1A87-0245-4820-91CC-520969C1D505}" type="datetimeFigureOut">
              <a:rPr lang="en-US"/>
              <a:pPr>
                <a:defRPr/>
              </a:pPr>
              <a:t>2/9/2024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4E963C9-02ED-4BAF-A1C0-6171F778242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 lecture introduce the do operation, backdoor blocking through conditioning and stratification.  The lecture is based on work of Pearl on causality and articles and book written by Morgan and Winship on counterfactual and causal inference.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7E143-7F57-4E42-8035-79947CE10147}"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 bit of history.  Stratification was around in 1950s, before the creation of potential outcome methods.  Some scientists</a:t>
            </a:r>
            <a:r>
              <a:rPr lang="en-US" baseline="0" dirty="0"/>
              <a:t> abandoned stratification.  </a:t>
            </a:r>
            <a:r>
              <a:rPr lang="en-US" dirty="0"/>
              <a:t>The main reason was because stratification or conditioning  was problematic.  In most realistic problems, there were too many covariates and combinations of covariates.  Stratification was not practical in these situations.  Sufficient data may not be available to accurately assess the impact of the cause within each strata.  The situation changed with directed networks came about and concepts of d-separation</a:t>
            </a:r>
            <a:r>
              <a:rPr lang="en-US" baseline="0" dirty="0"/>
              <a:t> and Back-door were clarified.  </a:t>
            </a:r>
            <a:r>
              <a:rPr lang="en-US" dirty="0"/>
              <a:t>In this lecture, we define these concepts and see how networks help make stratification more practical.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67682E-AB77-4FD9-9672-1DEE6817557E}"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Lets examine a simple network of 3 variables.  We have three nodes, one describing the severity of illness of the patient.  The other if clinician smith took care of the patient or his peer.  The third the outcome of care.  Severity of illness is a common cause of both visits to smith and outcome of care.  The clinician node is our treatment node.  We are interested in the effect of this node on outcomes.  The tables provide conditional probabilities of Dr. Smith seeing severe patients  and the conditional probability of observing outcomes.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Dr. Smith points out that he is seeing sicker patients than his peer and we should not blame him for poor outcomes because that is really not his care but the reflection of type of patients he is seeing.</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12</a:t>
            </a:fld>
            <a:endParaRPr lang="en-US" dirty="0">
              <a:cs typeface="Arial" charset="0"/>
            </a:endParaRPr>
          </a:p>
        </p:txBody>
      </p:sp>
    </p:spTree>
    <p:extLst>
      <p:ext uri="{BB962C8B-B14F-4D97-AF65-F5344CB8AC3E}">
        <p14:creationId xmlns:p14="http://schemas.microsoft.com/office/powerpoint/2010/main" val="340836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Note that 67.7% of patients who visit Smith have positive outcomes.  In contrast, 71.6% of patients who visit his peer have positive outcome.  These are average treatment effects and these conditional probabilities are distorted by covariate.  We need to control for severity of illness of patients before reporting these conditional probabilities.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13</a:t>
            </a:fld>
            <a:endParaRPr lang="en-US" dirty="0">
              <a:cs typeface="Arial" charset="0"/>
            </a:endParaRPr>
          </a:p>
        </p:txBody>
      </p:sp>
    </p:spTree>
    <p:extLst>
      <p:ext uri="{BB962C8B-B14F-4D97-AF65-F5344CB8AC3E}">
        <p14:creationId xmlns:p14="http://schemas.microsoft.com/office/powerpoint/2010/main" val="3818201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Otherwise, we would be blaming fireman for the fire.  We would be blaming Smith for caring for sicker patients.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14</a:t>
            </a:fld>
            <a:endParaRPr lang="en-US" dirty="0">
              <a:cs typeface="Arial" charset="0"/>
            </a:endParaRPr>
          </a:p>
        </p:txBody>
      </p:sp>
    </p:spTree>
    <p:extLst>
      <p:ext uri="{BB962C8B-B14F-4D97-AF65-F5344CB8AC3E}">
        <p14:creationId xmlns:p14="http://schemas.microsoft.com/office/powerpoint/2010/main" val="389794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the top network we are controlling for both severity of illness and whether the patient is seen by Dr. Smith.  We see that in severe patients, 63% of patients seen by Dr. Smith have a positive outcome.  Next in the bottom network we control for severe patients and visiting peer clinicians.  We see that in only 23% of severe patients, peer clinicians have positive outcomes.  So in severe patients, Dr. Smith is way better than his peer.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15</a:t>
            </a:fld>
            <a:endParaRPr lang="en-US" dirty="0">
              <a:cs typeface="Arial" charset="0"/>
            </a:endParaRPr>
          </a:p>
        </p:txBody>
      </p:sp>
    </p:spTree>
    <p:extLst>
      <p:ext uri="{BB962C8B-B14F-4D97-AF65-F5344CB8AC3E}">
        <p14:creationId xmlns:p14="http://schemas.microsoft.com/office/powerpoint/2010/main" val="364347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we examine the performance of Dr. Smith and his peer in not severely ill patients.  The value of the node on severity of illness is set to not severe in both of the two networks.  In one network the value of clinician is set to Smith and in the other set to Peer.  Now we see that 73% of peer clinicians have positive outcome versus 69% of patients that visit Dr. Smith.  Dr. Smith has a worse performance than his peer clinicians in patients who are not severely ill.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16</a:t>
            </a:fld>
            <a:endParaRPr lang="en-US" dirty="0">
              <a:cs typeface="Arial" charset="0"/>
            </a:endParaRPr>
          </a:p>
        </p:txBody>
      </p:sp>
    </p:spTree>
    <p:extLst>
      <p:ext uri="{BB962C8B-B14F-4D97-AF65-F5344CB8AC3E}">
        <p14:creationId xmlns:p14="http://schemas.microsoft.com/office/powerpoint/2010/main" val="69406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Here we have weighted the extent of improvement in each strata by the probability of strata occurring, in this case the probability of severe patients occurring is 9%.  The net impact across the strata is 0% and there is negligible difference between quality of care by Dr. Smith and his peers.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17</a:t>
            </a:fld>
            <a:endParaRPr lang="en-US" dirty="0">
              <a:cs typeface="Arial" charset="0"/>
            </a:endParaRPr>
          </a:p>
        </p:txBody>
      </p:sp>
    </p:spTree>
    <p:extLst>
      <p:ext uri="{BB962C8B-B14F-4D97-AF65-F5344CB8AC3E}">
        <p14:creationId xmlns:p14="http://schemas.microsoft.com/office/powerpoint/2010/main" val="221147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r>
              <a:rPr lang="en-US" sz="1200" dirty="0"/>
              <a:t>What if we have more </a:t>
            </a:r>
            <a:br>
              <a:rPr lang="en-US" sz="1200" dirty="0"/>
            </a:br>
            <a:r>
              <a:rPr lang="en-US" sz="1200" dirty="0"/>
              <a:t>complicated networks? </a:t>
            </a:r>
          </a:p>
          <a:p>
            <a:pPr algn="ctr">
              <a:defRPr/>
            </a:pPr>
            <a:r>
              <a:rPr lang="en-US" sz="1200" dirty="0">
                <a:solidFill>
                  <a:srgbClr val="C00000"/>
                </a:solidFill>
                <a:highlight>
                  <a:srgbClr val="FFFF00"/>
                </a:highlight>
              </a:rPr>
              <a:t>How do we know what to adjust?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18</a:t>
            </a:fld>
            <a:endParaRPr lang="en-US" dirty="0">
              <a:cs typeface="Arial" charset="0"/>
            </a:endParaRPr>
          </a:p>
        </p:txBody>
      </p:sp>
    </p:spTree>
    <p:extLst>
      <p:ext uri="{BB962C8B-B14F-4D97-AF65-F5344CB8AC3E}">
        <p14:creationId xmlns:p14="http://schemas.microsoft.com/office/powerpoint/2010/main" val="109901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need a concept called backdoors to find the adjustment variables.  We need to trace backdoor pathways from outcome to treatment and block them and the nodes that block the backdoor pathways are the nodes that remove the effect of the covariates.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19</a:t>
            </a:fld>
            <a:endParaRPr lang="en-US" dirty="0">
              <a:cs typeface="Arial" charset="0"/>
            </a:endParaRPr>
          </a:p>
        </p:txBody>
      </p:sp>
    </p:spTree>
    <p:extLst>
      <p:ext uri="{BB962C8B-B14F-4D97-AF65-F5344CB8AC3E}">
        <p14:creationId xmlns:p14="http://schemas.microsoft.com/office/powerpoint/2010/main" val="170105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People argue that in observational data there are many reasons why an outcome has occurred and comparing the outcomes of two patients is like comparing apples with oranges:  an unequal and misleading comparison. We do not really know if the observed differences are due to the cause or to some alternative explanation.</a:t>
            </a:r>
            <a:r>
              <a:rPr lang="en-US" baseline="0" dirty="0"/>
              <a:t>  Here we do not know if the observed outcome is due to color differences or to the fact that one is an apple and the other an orange.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01F14-2542-4718-A15A-802B62BE29B0}"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aseline="0" dirty="0"/>
              <a:t>In measuring the causal impact of two variables, a </a:t>
            </a:r>
            <a:r>
              <a:rPr lang="en-US" dirty="0"/>
              <a:t>backdoor path is any path from the effect to the cause.  Not from cause the effect that we are interested in but the reverse from the effect to the cause.  Note that movement</a:t>
            </a:r>
            <a:r>
              <a:rPr lang="en-US" baseline="0" dirty="0"/>
              <a:t> along the backdoor path does not depend on causal direction.  If a path exists, then variables on the path are associated with both the cause and its effect and therefore confound the calculation of causal effect.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 easy way to block all backdoors is to stratify all nodes that point to treatment.  This is not necessarily the optimal way of doing so but a simplified way.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E73AD-F48C-482C-8101-528F97CCBAF1}" type="slidenum">
              <a:rPr lang="en-US">
                <a:cs typeface="Arial" charset="0"/>
              </a:rPr>
              <a:pPr fontAlgn="base">
                <a:spcBef>
                  <a:spcPct val="0"/>
                </a:spcBef>
                <a:spcAft>
                  <a:spcPct val="0"/>
                </a:spcAft>
                <a:defRPr/>
              </a:pPr>
              <a:t>21</a:t>
            </a:fld>
            <a:endParaRPr lang="en-US" dirty="0">
              <a:cs typeface="Arial" charset="0"/>
            </a:endParaRPr>
          </a:p>
        </p:txBody>
      </p:sp>
    </p:spTree>
    <p:extLst>
      <p:ext uri="{BB962C8B-B14F-4D97-AF65-F5344CB8AC3E}">
        <p14:creationId xmlns:p14="http://schemas.microsoft.com/office/powerpoint/2010/main" val="270988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Let us look at a more complex example.  This network shows 6 relationships or arcs.  The question we want to figure out is whether antibiotic treatment leads to diabetes.  We know that obesogenic antidepressants</a:t>
            </a:r>
            <a:r>
              <a:rPr lang="en-US" baseline="0" dirty="0"/>
              <a:t> affects the emergence of diabetes as well as obesity.  We also know that infections alter micro-biome and eventually could lead to weight gain and obesity.  So we have a complex set of relationships.  To examine the effect of antibiotics on diabetes we have to close any path from diabetes to antibiotics, from the effect back to the cause.  A possible candidate is obesity, as it blocks both the causal chains from antidepressants and from infection.  But obesity is the common effect of two causes and therefore it may open a back door.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Here we see a backdoor that starts from diabetes and goes to antidepressant type, then goes to obesity and later to infection and later to antibiotic treatment.  This is one path.  We need to block it so that we can see the effect of antibiotic on diabetes without the distortions caused by other covariates such as antidepressant use.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23</a:t>
            </a:fld>
            <a:endParaRPr lang="en-US" dirty="0">
              <a:cs typeface="Arial" charset="0"/>
            </a:endParaRPr>
          </a:p>
        </p:txBody>
      </p:sp>
    </p:spTree>
    <p:extLst>
      <p:ext uri="{BB962C8B-B14F-4D97-AF65-F5344CB8AC3E}">
        <p14:creationId xmlns:p14="http://schemas.microsoft.com/office/powerpoint/2010/main" val="3704825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If we condition on obesity, we look at only subgroup of patients</a:t>
            </a:r>
            <a:r>
              <a:rPr lang="en-US" baseline="0" dirty="0"/>
              <a:t> who are obese or not obese.  Here we show the relationships among obese patients.  Among obese patients, there is </a:t>
            </a:r>
            <a:r>
              <a:rPr lang="en-US" dirty="0"/>
              <a:t>a backdoor from </a:t>
            </a:r>
            <a:r>
              <a:rPr lang="en-US" baseline="0" dirty="0"/>
              <a:t>antidepressants to or from infections.  We have blocked a common effect. Now there is a path from diabetes to antidepressants, to infection, and back to antibiotics.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aseline="0" dirty="0"/>
              <a:t>Now there is a path from diabetes to antidepressants, to infection, and back to antibiotics.  So there is a back door and the effect of antibiotics on diabetes continues to remain distorted.   Blocking obesity opened new paths that we had not anticipated.  A better place to block the backdoors is to block infections.  This is a node that points to antibiotics.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25</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One</a:t>
            </a:r>
            <a:r>
              <a:rPr lang="en-US" baseline="0" dirty="0"/>
              <a:t> way is to condition on the minimum set of nodes that block all backward paths. If all backward paths are blocked then the impact of the cause on the outcome can be assessed accurately without needing the stratification of other events in the network.  This reduces the size of combinatorial events that should be examined since the focus is on events that block the backward path and not all possible events.  This strategy makes the stratification more practical without losing accuracy.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Suppose we are interested in the relationship between D and Y in this network.  We want to estimate the</a:t>
            </a:r>
            <a:r>
              <a:rPr lang="en-US" baseline="0" dirty="0"/>
              <a:t> causal effect of D on Y.  </a:t>
            </a:r>
            <a:r>
              <a:rPr lang="en-US" dirty="0"/>
              <a:t>In this network</a:t>
            </a:r>
            <a:r>
              <a:rPr lang="en-US" baseline="0" dirty="0"/>
              <a:t> there are two hidden nodes, U and V, which are not measured or observed but are hypothesized to affect the observed variables.  Both U and V are common causes.  The observed variables include several common effects.  G and F have the common effect on Y.  A, B, and C have common effects on D.  There are also a number of causal chains such as A to D to Y.  Or from B to D to Y.  To effectively stratify these data to discover the relationship between D to Y, we need to find and block all the back doors.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There are two backdoor paths between Y and D.  The first path is</a:t>
            </a:r>
            <a:r>
              <a:rPr lang="en-US" baseline="0" dirty="0"/>
              <a:t> shown here.  Note that the path connects to Y and ends in D.  Thus the two condition for a path are met.  There is a backward association path between Y and D and the path is pointed to the cause. If we stratify A then the path is blocked, as A is not part of a collider in this path. Within this path it is a mediator.  If we stratify F this path is blocked, as F is also a mediator in this path.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This is the second pathway.  It goes through both the hidden events.  Now</a:t>
            </a:r>
            <a:r>
              <a:rPr lang="en-US" baseline="0" dirty="0"/>
              <a:t> conditioning on A is not sufficient because it is a common effect in this path.  Thus conditioning on A is not productive and does not block the path.  But conditioning on F does.  It is a mediator that blocks both the first back door path and the current back door.  Therefore, this is the most reasonable event to condition on.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Observed data also contain many correlations that are due to confounding.  Common causes produce a correlation in their effect. This correlation should not be modelled as an association between the variables but as a common cause.  Common effects are correlated when the effect is held constant. This correlation too should not be modelled as an observed association in the variables but as subgroup anomality of common effect. These correlations occur in data but should be modelled as their underlying causal structure and not as real associations. If we get the structure right we have already modelled these correlations.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513150-80A6-44FB-9640-37363AFA68D4}"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Stratifying F is sufficient to close both backward paths</a:t>
            </a:r>
            <a:r>
              <a:rPr lang="en-US" baseline="0" dirty="0"/>
              <a:t>.  Instead of conditioning on 5 possible covariates of D and Y, we have found one event, i.e. F, that is a sufficient block to all backward paths.  Therefore we can use just 1 variable for stratification.  In this network, controlling for F is sufficient to remove all distortions of causal impact of D on Y.  After F is stratified, then no node is associated with both D and Y.  There is no longer any confounding. The two hidden nodes, even though not measured, are still controlled for as they cannot affect both D and Y.  </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We can also break the backdoors at all the nodes that point to D, the treatment variable.  A and B are covariates as they are related to both D and Y and distort the effect.  C is not.  Including C as adjustment variable will make the analysis less efficient but this is a reasonable set if we cannot see the entire network.  We are not sure about U and V so we do not know how the three nodes that point to D affect the outcomes.  We can examine the correlations between A, B, C and D and Y.  Then select variables that point to D, or in other words predict D but are also correlated with Y.  These are adjustment variables.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31</a:t>
            </a:fld>
            <a:endParaRPr lang="en-US" dirty="0">
              <a:cs typeface="Arial" charset="0"/>
            </a:endParaRPr>
          </a:p>
        </p:txBody>
      </p:sp>
    </p:spTree>
    <p:extLst>
      <p:ext uri="{BB962C8B-B14F-4D97-AF65-F5344CB8AC3E}">
        <p14:creationId xmlns:p14="http://schemas.microsoft.com/office/powerpoint/2010/main" val="475620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We should stratify all adjustment variables that predict treatment and are correlated with outcome.  What does it mean to stratify.  It means that we can set the values of combination of adjustment variables and look at treatment effect in these fixed situations.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Let us look at a more complex situation.  Here we are trying to understand the effect fever on diagnosis of COVID.  We have three variables that predict fever and are correlated with COVID diagnosis.  These are fatigue, shivering and loss of taste.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33</a:t>
            </a:fld>
            <a:endParaRPr lang="en-US" dirty="0">
              <a:cs typeface="Arial" charset="0"/>
            </a:endParaRPr>
          </a:p>
        </p:txBody>
      </p:sp>
    </p:spTree>
    <p:extLst>
      <p:ext uri="{BB962C8B-B14F-4D97-AF65-F5344CB8AC3E}">
        <p14:creationId xmlns:p14="http://schemas.microsoft.com/office/powerpoint/2010/main" val="2591915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To stratify these three variables, we set the values of the combination of these three variables and then look at the effect of fever on diagnosis of COVID.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F96F25-4CE5-40E9-ADD2-5DD48168CE43}" type="slidenum">
              <a:rPr lang="en-US">
                <a:cs typeface="Arial" charset="0"/>
              </a:rPr>
              <a:pPr fontAlgn="base">
                <a:spcBef>
                  <a:spcPct val="0"/>
                </a:spcBef>
                <a:spcAft>
                  <a:spcPct val="0"/>
                </a:spcAft>
                <a:defRPr/>
              </a:pPr>
              <a:t>34</a:t>
            </a:fld>
            <a:endParaRPr lang="en-US" dirty="0">
              <a:cs typeface="Arial" charset="0"/>
            </a:endParaRPr>
          </a:p>
        </p:txBody>
      </p:sp>
    </p:spTree>
    <p:extLst>
      <p:ext uri="{BB962C8B-B14F-4D97-AF65-F5344CB8AC3E}">
        <p14:creationId xmlns:p14="http://schemas.microsoft.com/office/powerpoint/2010/main" val="807129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lecture has shown how blocking backdoor path could remove confounding and provide a way of thinking about which exogenous variable,</a:t>
            </a:r>
            <a:r>
              <a:rPr lang="en-US" baseline="0" dirty="0"/>
              <a:t> whether observed or hidden.  Blocking backdoors provides a clear criterion for making stratification computationally practical.  It solves the Achilles' heel of stratification by reducing the explosion of combinations of covariates.  </a:t>
            </a:r>
            <a:endParaRPr lang="en-US" dirty="0"/>
          </a:p>
        </p:txBody>
      </p:sp>
      <p:sp>
        <p:nvSpPr>
          <p:cNvPr id="4" name="Slide Number Placeholder 3"/>
          <p:cNvSpPr>
            <a:spLocks noGrp="1"/>
          </p:cNvSpPr>
          <p:nvPr>
            <p:ph type="sldNum" sz="quarter" idx="5"/>
          </p:nvPr>
        </p:nvSpPr>
        <p:spPr/>
        <p:txBody>
          <a:bodyPr/>
          <a:lstStyle/>
          <a:p>
            <a:pPr>
              <a:defRPr/>
            </a:pPr>
            <a:fld id="{9DF14959-A389-4FC1-AA37-9FC3D8EB2579}" type="slidenum">
              <a:rPr lang="en-US" smtClean="0"/>
              <a:pPr>
                <a:defRPr/>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These observed correlations are described in different ways.  Clinicians often use the observed association between covariates, a common cause of outcome and treatment, as reason to discard the analysis as not adjusting for their patients.  Statisticians refer to these associations as selection bias.  A vanishing correlation that exists in treatment and outcome but disappears when covariates are controlled statistically.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01F14-2542-4718-A15A-802B62BE29B0}"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498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Adjustments and statistical controls remove the effects of selection bias, reduces parsimonious correlations in observational data, and allows us to compare treatment for the same set of patients.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01F14-2542-4718-A15A-802B62BE29B0}"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The conditional probability of outcome Y given treatment X is the average treatment effect.  This conditional probability is distorted by the common causes of both X and Y, what statistician call covariates of treatment and outcome.  These distortions must be removed before examining the effect of X on Y.</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01F14-2542-4718-A15A-802B62BE29B0}" type="slidenum">
              <a:rPr lang="en-US">
                <a:cs typeface="Arial" charset="0"/>
              </a:rPr>
              <a:pPr fontAlgn="base">
                <a:spcBef>
                  <a:spcPct val="0"/>
                </a:spcBef>
                <a:spcAft>
                  <a:spcPct val="0"/>
                </a:spcAft>
                <a:defRPr/>
              </a:pPr>
              <a:t>6</a:t>
            </a:fld>
            <a:endParaRPr lang="en-US" dirty="0">
              <a:cs typeface="Arial" charset="0"/>
            </a:endParaRPr>
          </a:p>
        </p:txBody>
      </p:sp>
    </p:spTree>
    <p:extLst>
      <p:ext uri="{BB962C8B-B14F-4D97-AF65-F5344CB8AC3E}">
        <p14:creationId xmlns:p14="http://schemas.microsoft.com/office/powerpoint/2010/main" val="239291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Adjustments Remove the effects of selection bias, reduces parsimonious correlations due to common causes in observational data, and allow us to compare treatment for same set of patients. Here the variables Z is the set of adjustment variables.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01F14-2542-4718-A15A-802B62BE29B0}" type="slidenum">
              <a:rPr lang="en-US">
                <a:cs typeface="Arial" charset="0"/>
              </a:rPr>
              <a:pPr fontAlgn="base">
                <a:spcBef>
                  <a:spcPct val="0"/>
                </a:spcBef>
                <a:spcAft>
                  <a:spcPct val="0"/>
                </a:spcAft>
                <a:defRPr/>
              </a:pPr>
              <a:t>7</a:t>
            </a:fld>
            <a:endParaRPr lang="en-US" dirty="0">
              <a:cs typeface="Arial" charset="0"/>
            </a:endParaRPr>
          </a:p>
        </p:txBody>
      </p:sp>
    </p:spTree>
    <p:extLst>
      <p:ext uri="{BB962C8B-B14F-4D97-AF65-F5344CB8AC3E}">
        <p14:creationId xmlns:p14="http://schemas.microsoft.com/office/powerpoint/2010/main" val="204495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Stratification is a process of comparing two situations with one difference.  In one situation, the treatment X is present and in the other it is absent.  In stratification of observational data cases are matched on all relevant aspects</a:t>
            </a:r>
            <a:r>
              <a:rPr lang="en-US" baseline="0" dirty="0"/>
              <a:t> </a:t>
            </a:r>
            <a:r>
              <a:rPr lang="en-US" dirty="0"/>
              <a:t>except one. These matches are not only on several conditions but all combinations of these conditions. Then comparing the two strata allows us to detect difference that the treatment makes. Stratification allows us to set up the environment so that we are not comparing apples to oranges but apples to apples and oranges to oranges.  Here we see two situations. We match every fruit within the first basket with every fruit in the second situation. These matches are made on the set of variables in Z by weighting them so that treated and untreated group have the same weighted variables. Then the difference in outcomes in the two situations is attributed to the cause, present in the first but absent in the second situation.  Economists refer to this as holding all other things constant or “ceteris paribus.”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FAF4E-30BA-44D8-9A68-821E887C30E8}"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But what are the adjustment variables and how do we find me in observational data?</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FAF4E-30BA-44D8-9A68-821E887C30E8}" type="slidenum">
              <a:rPr lang="en-US">
                <a:cs typeface="Arial" charset="0"/>
              </a:rPr>
              <a:pPr fontAlgn="base">
                <a:spcBef>
                  <a:spcPct val="0"/>
                </a:spcBef>
                <a:spcAft>
                  <a:spcPct val="0"/>
                </a:spcAft>
                <a:defRPr/>
              </a:pPr>
              <a:t>9</a:t>
            </a:fld>
            <a:endParaRPr lang="en-US" dirty="0">
              <a:cs typeface="Arial" charset="0"/>
            </a:endParaRPr>
          </a:p>
        </p:txBody>
      </p:sp>
    </p:spTree>
    <p:extLst>
      <p:ext uri="{BB962C8B-B14F-4D97-AF65-F5344CB8AC3E}">
        <p14:creationId xmlns:p14="http://schemas.microsoft.com/office/powerpoint/2010/main" val="208535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B59B438-0184-4E18-8F66-B654CE74D6F4}" type="datetimeFigureOut">
              <a:rPr lang="en-US"/>
              <a:pPr>
                <a:defRPr/>
              </a:pPr>
              <a:t>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117057-67BB-4098-BA59-B2505DAB09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BC345D-3E51-4F2E-8077-16AFD0CD39AE}" type="datetimeFigureOut">
              <a:rPr lang="en-US"/>
              <a:pPr>
                <a:defRPr/>
              </a:pPr>
              <a:t>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7D3FF6-F873-4F68-958A-43783808DC2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F4856A-6949-4927-8E19-CDFE2E4E43F6}" type="datetimeFigureOut">
              <a:rPr lang="en-US"/>
              <a:pPr>
                <a:defRPr/>
              </a:pPr>
              <a:t>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99F20F-70DD-4156-9AE5-C9D5F5DE627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D98E49-2AB8-42A9-A689-A89563E10C33}" type="datetimeFigureOut">
              <a:rPr lang="en-US"/>
              <a:pPr>
                <a:defRPr/>
              </a:pPr>
              <a:t>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B4FB0A-1CA1-4537-8D9C-3402ED0CC90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CC3D2E-39E1-4103-A67F-3FE6F20BCA5B}" type="datetimeFigureOut">
              <a:rPr lang="en-US"/>
              <a:pPr>
                <a:defRPr/>
              </a:pPr>
              <a:t>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2435B3-34F4-4DFC-B6F6-59D927E274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39C8E34-0222-42B2-8DBE-F7583F6601DC}" type="datetimeFigureOut">
              <a:rPr lang="en-US"/>
              <a:pPr>
                <a:defRPr/>
              </a:pPr>
              <a:t>2/9/2024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928F7-7C38-4BCB-AD6E-2881C665CEA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85AE691-94F0-46E1-961D-D2A5AEE5ED17}" type="datetimeFigureOut">
              <a:rPr lang="en-US"/>
              <a:pPr>
                <a:defRPr/>
              </a:pPr>
              <a:t>2/9/2024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89E5A0D-5552-4684-B75E-5C5DCEFC791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2DD7A3-781C-451B-812A-BB119D36967E}" type="datetimeFigureOut">
              <a:rPr lang="en-US"/>
              <a:pPr>
                <a:defRPr/>
              </a:pPr>
              <a:t>2/9/2024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42F799-9767-414E-8F20-8EDC3D8A4A6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5F534E-6065-4FAE-B08C-3C9384ED9A18}" type="datetimeFigureOut">
              <a:rPr lang="en-US"/>
              <a:pPr>
                <a:defRPr/>
              </a:pPr>
              <a:t>2/9/2024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E806E7-9642-4D86-A907-7E774885A0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BE3B95-C175-4FB1-86E6-5428752D3C1E}" type="datetimeFigureOut">
              <a:rPr lang="en-US"/>
              <a:pPr>
                <a:defRPr/>
              </a:pPr>
              <a:t>2/9/2024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B4FE5D-46B0-422F-9F4A-DB2D41BCE7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AE088E-9543-4A61-A850-D7B8B81953F8}" type="datetimeFigureOut">
              <a:rPr lang="en-US"/>
              <a:pPr>
                <a:defRPr/>
              </a:pPr>
              <a:t>2/9/2024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EA32DE3-E5E5-4CF3-91B2-7425CA32CE6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B4D690-CFF2-4CB1-8343-EECF016DFBB9}" type="datetimeFigureOut">
              <a:rPr lang="en-US"/>
              <a:pPr>
                <a:defRPr/>
              </a:pPr>
              <a:t>2/9/2024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ECA8E7-DD57-4E20-8CA7-165FDE6DC2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b="1" dirty="0"/>
              <a:t>Do Operation, Adjustment Formula &amp; Backdoor Criterion</a:t>
            </a:r>
          </a:p>
        </p:txBody>
      </p:sp>
      <p:sp>
        <p:nvSpPr>
          <p:cNvPr id="14338" name="Subtitle 2"/>
          <p:cNvSpPr>
            <a:spLocks noGrp="1"/>
          </p:cNvSpPr>
          <p:nvPr>
            <p:ph type="subTitle" idx="1"/>
          </p:nvPr>
        </p:nvSpPr>
        <p:spPr/>
        <p:txBody>
          <a:bodyPr/>
          <a:lstStyle/>
          <a:p>
            <a:pPr eaLnBrk="1" hangingPunct="1"/>
            <a:r>
              <a:rPr lang="en-US" b="1" dirty="0">
                <a:solidFill>
                  <a:schemeClr val="tx1"/>
                </a:solidFill>
              </a:rPr>
              <a:t>Farrokh Alemi, PhD.</a:t>
            </a:r>
          </a:p>
          <a:p>
            <a:pPr eaLnBrk="1" hangingPunct="1"/>
            <a:r>
              <a:rPr lang="en-US" dirty="0">
                <a:solidFill>
                  <a:schemeClr val="tx1"/>
                </a:solidFill>
              </a:rPr>
              <a:t>2/8/2024</a:t>
            </a:r>
          </a:p>
          <a:p>
            <a:pPr eaLnBrk="1" hangingPunct="1"/>
            <a:endParaRPr lang="en-US" dirty="0">
              <a:solidFill>
                <a:schemeClr val="tx1"/>
              </a:solidFill>
            </a:endParaRPr>
          </a:p>
        </p:txBody>
      </p:sp>
      <p:sp>
        <p:nvSpPr>
          <p:cNvPr id="14339" name="Rectangle 1"/>
          <p:cNvSpPr>
            <a:spLocks noChangeArrowheads="1"/>
          </p:cNvSpPr>
          <p:nvPr/>
        </p:nvSpPr>
        <p:spPr bwMode="auto">
          <a:xfrm>
            <a:off x="152400" y="6581775"/>
            <a:ext cx="8915400" cy="338138"/>
          </a:xfrm>
          <a:prstGeom prst="rect">
            <a:avLst/>
          </a:prstGeom>
          <a:noFill/>
          <a:ln w="9525">
            <a:noFill/>
            <a:miter lim="800000"/>
            <a:headEnd/>
            <a:tailEnd/>
          </a:ln>
        </p:spPr>
        <p:txBody>
          <a:bodyPr>
            <a:spAutoFit/>
          </a:bodyPr>
          <a:lstStyle/>
          <a:p>
            <a:r>
              <a:rPr lang="en-US" sz="1600" dirty="0"/>
              <a:t>Morgan SL, Winship C.  Counterfactual and causal inference.  Cambridge University Press 2007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6"/>
          <p:cNvGrpSpPr>
            <a:grpSpLocks/>
          </p:cNvGrpSpPr>
          <p:nvPr/>
        </p:nvGrpSpPr>
        <p:grpSpPr bwMode="auto">
          <a:xfrm>
            <a:off x="838200" y="857250"/>
            <a:ext cx="7086600" cy="4552950"/>
            <a:chOff x="1600200" y="1668488"/>
            <a:chExt cx="5257800" cy="2903512"/>
          </a:xfrm>
        </p:grpSpPr>
        <p:pic>
          <p:nvPicPr>
            <p:cNvPr id="24579" name="Picture 3"/>
            <p:cNvPicPr>
              <a:picLocks noChangeAspect="1"/>
            </p:cNvPicPr>
            <p:nvPr/>
          </p:nvPicPr>
          <p:blipFill>
            <a:blip r:embed="rId3" cstate="print"/>
            <a:srcRect l="10001" b="8333"/>
            <a:stretch>
              <a:fillRect/>
            </a:stretch>
          </p:blipFill>
          <p:spPr bwMode="auto">
            <a:xfrm>
              <a:off x="2743200" y="2057400"/>
              <a:ext cx="4114800" cy="2514600"/>
            </a:xfrm>
            <a:prstGeom prst="rect">
              <a:avLst/>
            </a:prstGeom>
            <a:noFill/>
            <a:ln w="9525">
              <a:noFill/>
              <a:miter lim="800000"/>
              <a:headEnd/>
              <a:tailEnd/>
            </a:ln>
          </p:spPr>
        </p:pic>
        <p:grpSp>
          <p:nvGrpSpPr>
            <p:cNvPr id="24580" name="Group 7"/>
            <p:cNvGrpSpPr>
              <a:grpSpLocks/>
            </p:cNvGrpSpPr>
            <p:nvPr/>
          </p:nvGrpSpPr>
          <p:grpSpPr bwMode="auto">
            <a:xfrm>
              <a:off x="1600200" y="2057400"/>
              <a:ext cx="1219200" cy="2514600"/>
              <a:chOff x="2286000" y="2057400"/>
              <a:chExt cx="1219200" cy="2514600"/>
            </a:xfrm>
          </p:grpSpPr>
          <p:sp>
            <p:nvSpPr>
              <p:cNvPr id="5" name="Rectangle 4"/>
              <p:cNvSpPr/>
              <p:nvPr/>
            </p:nvSpPr>
            <p:spPr>
              <a:xfrm>
                <a:off x="2286000" y="2057242"/>
                <a:ext cx="1219046" cy="45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Impractical</a:t>
                </a:r>
              </a:p>
            </p:txBody>
          </p:sp>
          <p:sp>
            <p:nvSpPr>
              <p:cNvPr id="6" name="Rectangle 5"/>
              <p:cNvSpPr/>
              <p:nvPr/>
            </p:nvSpPr>
            <p:spPr>
              <a:xfrm>
                <a:off x="2286000" y="3657819"/>
                <a:ext cx="1219046" cy="45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Many</a:t>
                </a:r>
              </a:p>
            </p:txBody>
          </p:sp>
          <p:sp>
            <p:nvSpPr>
              <p:cNvPr id="7" name="Rectangle 6"/>
              <p:cNvSpPr/>
              <p:nvPr/>
            </p:nvSpPr>
            <p:spPr>
              <a:xfrm>
                <a:off x="2286000" y="4114403"/>
                <a:ext cx="1219046" cy="457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Few</a:t>
                </a:r>
              </a:p>
            </p:txBody>
          </p:sp>
        </p:grpSp>
        <p:cxnSp>
          <p:nvCxnSpPr>
            <p:cNvPr id="10" name="Straight Connector 9"/>
            <p:cNvCxnSpPr/>
            <p:nvPr/>
          </p:nvCxnSpPr>
          <p:spPr>
            <a:xfrm>
              <a:off x="2819247" y="1981314"/>
              <a:ext cx="0" cy="2590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819247" y="4572000"/>
              <a:ext cx="388681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Up Arrow 15"/>
            <p:cNvSpPr/>
            <p:nvPr/>
          </p:nvSpPr>
          <p:spPr>
            <a:xfrm rot="1122798">
              <a:off x="5371220" y="1668488"/>
              <a:ext cx="914400" cy="9460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t>Explosion</a:t>
              </a:r>
            </a:p>
          </p:txBody>
        </p:sp>
      </p:grpSp>
      <p:pic>
        <p:nvPicPr>
          <p:cNvPr id="24578" name="Picture 12"/>
          <p:cNvPicPr>
            <a:picLocks noChangeAspect="1" noChangeArrowheads="1"/>
          </p:cNvPicPr>
          <p:nvPr/>
        </p:nvPicPr>
        <p:blipFill>
          <a:blip r:embed="rId4" cstate="print"/>
          <a:srcRect/>
          <a:stretch>
            <a:fillRect/>
          </a:stretch>
        </p:blipFill>
        <p:spPr bwMode="auto">
          <a:xfrm>
            <a:off x="685800" y="5508625"/>
            <a:ext cx="8175625" cy="968375"/>
          </a:xfrm>
          <a:prstGeom prst="rect">
            <a:avLst/>
          </a:prstGeom>
          <a:noFill/>
          <a:ln w="9525">
            <a:noFill/>
            <a:miter lim="800000"/>
            <a:headEnd/>
            <a:tailEnd/>
          </a:ln>
        </p:spPr>
      </p:pic>
      <p:grpSp>
        <p:nvGrpSpPr>
          <p:cNvPr id="39" name="Group 38"/>
          <p:cNvGrpSpPr/>
          <p:nvPr/>
        </p:nvGrpSpPr>
        <p:grpSpPr>
          <a:xfrm>
            <a:off x="7924800" y="6096000"/>
            <a:ext cx="1676400" cy="1295400"/>
            <a:chOff x="9372600" y="4114800"/>
            <a:chExt cx="1676400" cy="1371600"/>
          </a:xfrm>
        </p:grpSpPr>
        <p:sp>
          <p:nvSpPr>
            <p:cNvPr id="18" name="Explosion 1 17"/>
            <p:cNvSpPr/>
            <p:nvPr/>
          </p:nvSpPr>
          <p:spPr>
            <a:xfrm>
              <a:off x="9753600" y="4191000"/>
              <a:ext cx="1066800" cy="1295400"/>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12" name="Explosion 1 11"/>
            <p:cNvSpPr/>
            <p:nvPr/>
          </p:nvSpPr>
          <p:spPr>
            <a:xfrm>
              <a:off x="9601200" y="4267200"/>
              <a:ext cx="1447800" cy="1066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13" name="5-Point Star 12"/>
            <p:cNvSpPr/>
            <p:nvPr/>
          </p:nvSpPr>
          <p:spPr>
            <a:xfrm>
              <a:off x="10668000" y="4114800"/>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9829800" y="4495800"/>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10591800" y="4724400"/>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9982200" y="4800600"/>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flipV="1">
              <a:off x="10363200" y="4114800"/>
              <a:ext cx="228600" cy="533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439400" y="4267200"/>
              <a:ext cx="228600" cy="381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3" idx="3"/>
            </p:cNvCxnSpPr>
            <p:nvPr/>
          </p:nvCxnSpPr>
          <p:spPr>
            <a:xfrm flipV="1">
              <a:off x="10439400" y="4343399"/>
              <a:ext cx="413541" cy="3810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9525000" y="4495800"/>
              <a:ext cx="457200" cy="3048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9448800" y="4572000"/>
              <a:ext cx="45720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372600" y="4724400"/>
              <a:ext cx="533400" cy="152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Explosion 1 36"/>
            <p:cNvSpPr/>
            <p:nvPr/>
          </p:nvSpPr>
          <p:spPr>
            <a:xfrm>
              <a:off x="9906000" y="4572000"/>
              <a:ext cx="762000" cy="457200"/>
            </a:xfrm>
            <a:prstGeom prst="irregularSeal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9906000" y="4572000"/>
              <a:ext cx="774571" cy="369332"/>
            </a:xfrm>
            <a:prstGeom prst="rect">
              <a:avLst/>
            </a:prstGeom>
          </p:spPr>
          <p:txBody>
            <a:bodyPr wrap="none">
              <a:spAutoFit/>
            </a:bodyPr>
            <a:lstStyle/>
            <a:p>
              <a:r>
                <a:rPr lang="en-US" b="1" dirty="0">
                  <a:solidFill>
                    <a:srgbClr val="FF0000"/>
                  </a:solidFill>
                </a:rPr>
                <a:t>Ouch</a:t>
              </a:r>
              <a:endParaRPr lang="en-US"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527714"/>
            <a:ext cx="883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Distortions Caused by Common Causes</a:t>
            </a:r>
          </a:p>
        </p:txBody>
      </p:sp>
      <p:pic>
        <p:nvPicPr>
          <p:cNvPr id="12" name="Picture 11">
            <a:extLst>
              <a:ext uri="{FF2B5EF4-FFF2-40B4-BE49-F238E27FC236}">
                <a16:creationId xmlns:a16="http://schemas.microsoft.com/office/drawing/2014/main" id="{D4B0583A-9C52-4715-8378-C855A0BE2686}"/>
              </a:ext>
            </a:extLst>
          </p:cNvPr>
          <p:cNvPicPr>
            <a:picLocks noChangeAspect="1"/>
          </p:cNvPicPr>
          <p:nvPr/>
        </p:nvPicPr>
        <p:blipFill>
          <a:blip r:embed="rId3"/>
          <a:stretch>
            <a:fillRect/>
          </a:stretch>
        </p:blipFill>
        <p:spPr>
          <a:xfrm>
            <a:off x="0" y="1753522"/>
            <a:ext cx="9144000" cy="3350956"/>
          </a:xfrm>
          <a:prstGeom prst="rect">
            <a:avLst/>
          </a:prstGeom>
        </p:spPr>
      </p:pic>
      <p:pic>
        <p:nvPicPr>
          <p:cNvPr id="14" name="Picture 13">
            <a:extLst>
              <a:ext uri="{FF2B5EF4-FFF2-40B4-BE49-F238E27FC236}">
                <a16:creationId xmlns:a16="http://schemas.microsoft.com/office/drawing/2014/main" id="{52819B7D-7314-499B-B844-ED89735B41B9}"/>
              </a:ext>
            </a:extLst>
          </p:cNvPr>
          <p:cNvPicPr>
            <a:picLocks noChangeAspect="1"/>
          </p:cNvPicPr>
          <p:nvPr/>
        </p:nvPicPr>
        <p:blipFill rotWithShape="1">
          <a:blip r:embed="rId4"/>
          <a:srcRect t="20371" r="75000" b="66296"/>
          <a:stretch/>
        </p:blipFill>
        <p:spPr>
          <a:xfrm>
            <a:off x="304799" y="4572000"/>
            <a:ext cx="3828953" cy="1148686"/>
          </a:xfrm>
          <a:prstGeom prst="rect">
            <a:avLst/>
          </a:prstGeom>
        </p:spPr>
      </p:pic>
      <p:pic>
        <p:nvPicPr>
          <p:cNvPr id="16" name="Picture 15">
            <a:extLst>
              <a:ext uri="{FF2B5EF4-FFF2-40B4-BE49-F238E27FC236}">
                <a16:creationId xmlns:a16="http://schemas.microsoft.com/office/drawing/2014/main" id="{4946AB0A-B9BD-4A18-9242-3335475667FE}"/>
              </a:ext>
            </a:extLst>
          </p:cNvPr>
          <p:cNvPicPr>
            <a:picLocks noChangeAspect="1"/>
          </p:cNvPicPr>
          <p:nvPr/>
        </p:nvPicPr>
        <p:blipFill rotWithShape="1">
          <a:blip r:embed="rId5"/>
          <a:srcRect t="20371" r="69167" b="60370"/>
          <a:stretch/>
        </p:blipFill>
        <p:spPr>
          <a:xfrm>
            <a:off x="4349262" y="4572000"/>
            <a:ext cx="4337538" cy="1524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527714"/>
            <a:ext cx="883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Distortions Caused by Common Causes</a:t>
            </a:r>
          </a:p>
        </p:txBody>
      </p:sp>
      <p:pic>
        <p:nvPicPr>
          <p:cNvPr id="12" name="Picture 11">
            <a:extLst>
              <a:ext uri="{FF2B5EF4-FFF2-40B4-BE49-F238E27FC236}">
                <a16:creationId xmlns:a16="http://schemas.microsoft.com/office/drawing/2014/main" id="{D4B0583A-9C52-4715-8378-C855A0BE2686}"/>
              </a:ext>
            </a:extLst>
          </p:cNvPr>
          <p:cNvPicPr>
            <a:picLocks noChangeAspect="1"/>
          </p:cNvPicPr>
          <p:nvPr/>
        </p:nvPicPr>
        <p:blipFill>
          <a:blip r:embed="rId3"/>
          <a:stretch>
            <a:fillRect/>
          </a:stretch>
        </p:blipFill>
        <p:spPr>
          <a:xfrm>
            <a:off x="0" y="1753522"/>
            <a:ext cx="9144000" cy="3350956"/>
          </a:xfrm>
          <a:prstGeom prst="rect">
            <a:avLst/>
          </a:prstGeom>
        </p:spPr>
      </p:pic>
      <p:pic>
        <p:nvPicPr>
          <p:cNvPr id="14" name="Picture 13">
            <a:extLst>
              <a:ext uri="{FF2B5EF4-FFF2-40B4-BE49-F238E27FC236}">
                <a16:creationId xmlns:a16="http://schemas.microsoft.com/office/drawing/2014/main" id="{52819B7D-7314-499B-B844-ED89735B41B9}"/>
              </a:ext>
            </a:extLst>
          </p:cNvPr>
          <p:cNvPicPr>
            <a:picLocks noChangeAspect="1"/>
          </p:cNvPicPr>
          <p:nvPr/>
        </p:nvPicPr>
        <p:blipFill rotWithShape="1">
          <a:blip r:embed="rId4"/>
          <a:srcRect t="20371" r="75000" b="66296"/>
          <a:stretch/>
        </p:blipFill>
        <p:spPr>
          <a:xfrm>
            <a:off x="304799" y="4572000"/>
            <a:ext cx="3828953" cy="1148686"/>
          </a:xfrm>
          <a:prstGeom prst="rect">
            <a:avLst/>
          </a:prstGeom>
        </p:spPr>
      </p:pic>
      <p:pic>
        <p:nvPicPr>
          <p:cNvPr id="16" name="Picture 15">
            <a:extLst>
              <a:ext uri="{FF2B5EF4-FFF2-40B4-BE49-F238E27FC236}">
                <a16:creationId xmlns:a16="http://schemas.microsoft.com/office/drawing/2014/main" id="{4946AB0A-B9BD-4A18-9242-3335475667FE}"/>
              </a:ext>
            </a:extLst>
          </p:cNvPr>
          <p:cNvPicPr>
            <a:picLocks noChangeAspect="1"/>
          </p:cNvPicPr>
          <p:nvPr/>
        </p:nvPicPr>
        <p:blipFill rotWithShape="1">
          <a:blip r:embed="rId5"/>
          <a:srcRect t="20371" r="69167" b="60370"/>
          <a:stretch/>
        </p:blipFill>
        <p:spPr>
          <a:xfrm>
            <a:off x="4349262" y="4572000"/>
            <a:ext cx="4337538" cy="1524000"/>
          </a:xfrm>
          <a:prstGeom prst="rect">
            <a:avLst/>
          </a:prstGeom>
        </p:spPr>
      </p:pic>
      <p:sp>
        <p:nvSpPr>
          <p:cNvPr id="17" name="Explosion: 14 Points 16">
            <a:extLst>
              <a:ext uri="{FF2B5EF4-FFF2-40B4-BE49-F238E27FC236}">
                <a16:creationId xmlns:a16="http://schemas.microsoft.com/office/drawing/2014/main" id="{99ADAE5E-A461-4941-8C3B-9F874571FBD2}"/>
              </a:ext>
            </a:extLst>
          </p:cNvPr>
          <p:cNvSpPr/>
          <p:nvPr/>
        </p:nvSpPr>
        <p:spPr>
          <a:xfrm>
            <a:off x="6096000" y="1524000"/>
            <a:ext cx="3352800" cy="21336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Sicker patients  visit Smith</a:t>
            </a:r>
          </a:p>
        </p:txBody>
      </p:sp>
    </p:spTree>
    <p:extLst>
      <p:ext uri="{BB962C8B-B14F-4D97-AF65-F5344CB8AC3E}">
        <p14:creationId xmlns:p14="http://schemas.microsoft.com/office/powerpoint/2010/main" val="306811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527714"/>
            <a:ext cx="883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Distortions Caused by Common Causes</a:t>
            </a:r>
          </a:p>
        </p:txBody>
      </p:sp>
      <p:pic>
        <p:nvPicPr>
          <p:cNvPr id="7" name="Picture 6">
            <a:extLst>
              <a:ext uri="{FF2B5EF4-FFF2-40B4-BE49-F238E27FC236}">
                <a16:creationId xmlns:a16="http://schemas.microsoft.com/office/drawing/2014/main" id="{E01A0306-652A-4478-A751-7CE418F625EF}"/>
              </a:ext>
            </a:extLst>
          </p:cNvPr>
          <p:cNvPicPr>
            <a:picLocks noChangeAspect="1"/>
          </p:cNvPicPr>
          <p:nvPr/>
        </p:nvPicPr>
        <p:blipFill>
          <a:blip r:embed="rId3"/>
          <a:stretch>
            <a:fillRect/>
          </a:stretch>
        </p:blipFill>
        <p:spPr>
          <a:xfrm>
            <a:off x="148988" y="3964244"/>
            <a:ext cx="9144000" cy="3350956"/>
          </a:xfrm>
          <a:prstGeom prst="rect">
            <a:avLst/>
          </a:prstGeom>
        </p:spPr>
      </p:pic>
      <p:pic>
        <p:nvPicPr>
          <p:cNvPr id="10" name="Picture 9">
            <a:extLst>
              <a:ext uri="{FF2B5EF4-FFF2-40B4-BE49-F238E27FC236}">
                <a16:creationId xmlns:a16="http://schemas.microsoft.com/office/drawing/2014/main" id="{1DE3ACB6-CA0B-4513-83C2-0A07B221B21C}"/>
              </a:ext>
            </a:extLst>
          </p:cNvPr>
          <p:cNvPicPr>
            <a:picLocks noChangeAspect="1"/>
          </p:cNvPicPr>
          <p:nvPr/>
        </p:nvPicPr>
        <p:blipFill>
          <a:blip r:embed="rId4"/>
          <a:stretch>
            <a:fillRect/>
          </a:stretch>
        </p:blipFill>
        <p:spPr>
          <a:xfrm>
            <a:off x="148988" y="1371600"/>
            <a:ext cx="9144000" cy="3350956"/>
          </a:xfrm>
          <a:prstGeom prst="rect">
            <a:avLst/>
          </a:prstGeom>
        </p:spPr>
      </p:pic>
    </p:spTree>
    <p:extLst>
      <p:ext uri="{BB962C8B-B14F-4D97-AF65-F5344CB8AC3E}">
        <p14:creationId xmlns:p14="http://schemas.microsoft.com/office/powerpoint/2010/main" val="354581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527714"/>
            <a:ext cx="883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Distortions Caused by Common Causes</a:t>
            </a:r>
          </a:p>
        </p:txBody>
      </p:sp>
      <p:pic>
        <p:nvPicPr>
          <p:cNvPr id="7" name="Picture 6">
            <a:extLst>
              <a:ext uri="{FF2B5EF4-FFF2-40B4-BE49-F238E27FC236}">
                <a16:creationId xmlns:a16="http://schemas.microsoft.com/office/drawing/2014/main" id="{E01A0306-652A-4478-A751-7CE418F625EF}"/>
              </a:ext>
            </a:extLst>
          </p:cNvPr>
          <p:cNvPicPr>
            <a:picLocks noChangeAspect="1"/>
          </p:cNvPicPr>
          <p:nvPr/>
        </p:nvPicPr>
        <p:blipFill>
          <a:blip r:embed="rId3"/>
          <a:stretch>
            <a:fillRect/>
          </a:stretch>
        </p:blipFill>
        <p:spPr>
          <a:xfrm>
            <a:off x="148988" y="3964244"/>
            <a:ext cx="9144000" cy="3350956"/>
          </a:xfrm>
          <a:prstGeom prst="rect">
            <a:avLst/>
          </a:prstGeom>
        </p:spPr>
      </p:pic>
      <p:pic>
        <p:nvPicPr>
          <p:cNvPr id="10" name="Picture 9">
            <a:extLst>
              <a:ext uri="{FF2B5EF4-FFF2-40B4-BE49-F238E27FC236}">
                <a16:creationId xmlns:a16="http://schemas.microsoft.com/office/drawing/2014/main" id="{1DE3ACB6-CA0B-4513-83C2-0A07B221B21C}"/>
              </a:ext>
            </a:extLst>
          </p:cNvPr>
          <p:cNvPicPr>
            <a:picLocks noChangeAspect="1"/>
          </p:cNvPicPr>
          <p:nvPr/>
        </p:nvPicPr>
        <p:blipFill>
          <a:blip r:embed="rId4"/>
          <a:stretch>
            <a:fillRect/>
          </a:stretch>
        </p:blipFill>
        <p:spPr>
          <a:xfrm>
            <a:off x="148988" y="1371600"/>
            <a:ext cx="9144000" cy="3350956"/>
          </a:xfrm>
          <a:prstGeom prst="rect">
            <a:avLst/>
          </a:prstGeom>
        </p:spPr>
      </p:pic>
      <p:sp>
        <p:nvSpPr>
          <p:cNvPr id="5" name="Explosion: 14 Points 4">
            <a:extLst>
              <a:ext uri="{FF2B5EF4-FFF2-40B4-BE49-F238E27FC236}">
                <a16:creationId xmlns:a16="http://schemas.microsoft.com/office/drawing/2014/main" id="{C7641806-EEA1-4693-A0F1-4E825DF4C859}"/>
              </a:ext>
            </a:extLst>
          </p:cNvPr>
          <p:cNvSpPr/>
          <p:nvPr/>
        </p:nvSpPr>
        <p:spPr>
          <a:xfrm>
            <a:off x="6096000" y="1524000"/>
            <a:ext cx="3352800" cy="21336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Blaming firemen for the fire</a:t>
            </a:r>
          </a:p>
        </p:txBody>
      </p:sp>
    </p:spTree>
    <p:extLst>
      <p:ext uri="{BB962C8B-B14F-4D97-AF65-F5344CB8AC3E}">
        <p14:creationId xmlns:p14="http://schemas.microsoft.com/office/powerpoint/2010/main" val="124643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527714"/>
            <a:ext cx="883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In Severe Strata, Smith is </a:t>
            </a:r>
            <a:r>
              <a:rPr lang="en-US" sz="3600" dirty="0">
                <a:solidFill>
                  <a:schemeClr val="accent5">
                    <a:lumMod val="50000"/>
                  </a:schemeClr>
                </a:solidFill>
                <a:highlight>
                  <a:srgbClr val="FFFF00"/>
                </a:highlight>
              </a:rPr>
              <a:t>Better</a:t>
            </a:r>
          </a:p>
        </p:txBody>
      </p:sp>
      <p:pic>
        <p:nvPicPr>
          <p:cNvPr id="3" name="Picture 2">
            <a:extLst>
              <a:ext uri="{FF2B5EF4-FFF2-40B4-BE49-F238E27FC236}">
                <a16:creationId xmlns:a16="http://schemas.microsoft.com/office/drawing/2014/main" id="{DF402A3E-5A14-4D3F-A17A-2CD35D2C1845}"/>
              </a:ext>
            </a:extLst>
          </p:cNvPr>
          <p:cNvPicPr>
            <a:picLocks noChangeAspect="1"/>
          </p:cNvPicPr>
          <p:nvPr/>
        </p:nvPicPr>
        <p:blipFill>
          <a:blip r:embed="rId3"/>
          <a:stretch>
            <a:fillRect/>
          </a:stretch>
        </p:blipFill>
        <p:spPr>
          <a:xfrm>
            <a:off x="0" y="1753522"/>
            <a:ext cx="9144000" cy="3350956"/>
          </a:xfrm>
          <a:prstGeom prst="rect">
            <a:avLst/>
          </a:prstGeom>
        </p:spPr>
      </p:pic>
      <p:pic>
        <p:nvPicPr>
          <p:cNvPr id="6" name="Picture 5">
            <a:extLst>
              <a:ext uri="{FF2B5EF4-FFF2-40B4-BE49-F238E27FC236}">
                <a16:creationId xmlns:a16="http://schemas.microsoft.com/office/drawing/2014/main" id="{0FEBAB52-B6F1-4406-B77D-C5CCD375FF99}"/>
              </a:ext>
            </a:extLst>
          </p:cNvPr>
          <p:cNvPicPr>
            <a:picLocks noChangeAspect="1"/>
          </p:cNvPicPr>
          <p:nvPr/>
        </p:nvPicPr>
        <p:blipFill>
          <a:blip r:embed="rId4"/>
          <a:stretch>
            <a:fillRect/>
          </a:stretch>
        </p:blipFill>
        <p:spPr>
          <a:xfrm>
            <a:off x="0" y="4045208"/>
            <a:ext cx="9144000" cy="3350956"/>
          </a:xfrm>
          <a:prstGeom prst="rect">
            <a:avLst/>
          </a:prstGeom>
        </p:spPr>
      </p:pic>
    </p:spTree>
    <p:extLst>
      <p:ext uri="{BB962C8B-B14F-4D97-AF65-F5344CB8AC3E}">
        <p14:creationId xmlns:p14="http://schemas.microsoft.com/office/powerpoint/2010/main" val="110976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527714"/>
            <a:ext cx="883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In Not Severe Strata, Smith Is </a:t>
            </a:r>
            <a:r>
              <a:rPr lang="en-US" sz="3600" dirty="0">
                <a:solidFill>
                  <a:srgbClr val="C00000"/>
                </a:solidFill>
                <a:highlight>
                  <a:srgbClr val="FFFF00"/>
                </a:highlight>
              </a:rPr>
              <a:t>Worse</a:t>
            </a:r>
          </a:p>
        </p:txBody>
      </p:sp>
      <p:pic>
        <p:nvPicPr>
          <p:cNvPr id="4" name="Picture 3">
            <a:extLst>
              <a:ext uri="{FF2B5EF4-FFF2-40B4-BE49-F238E27FC236}">
                <a16:creationId xmlns:a16="http://schemas.microsoft.com/office/drawing/2014/main" id="{FF6F183A-AE4C-4563-B953-70F228B0E00C}"/>
              </a:ext>
            </a:extLst>
          </p:cNvPr>
          <p:cNvPicPr>
            <a:picLocks noChangeAspect="1"/>
          </p:cNvPicPr>
          <p:nvPr/>
        </p:nvPicPr>
        <p:blipFill>
          <a:blip r:embed="rId3"/>
          <a:stretch>
            <a:fillRect/>
          </a:stretch>
        </p:blipFill>
        <p:spPr>
          <a:xfrm>
            <a:off x="162636" y="4343400"/>
            <a:ext cx="9144000" cy="3350956"/>
          </a:xfrm>
          <a:prstGeom prst="rect">
            <a:avLst/>
          </a:prstGeom>
        </p:spPr>
      </p:pic>
      <p:pic>
        <p:nvPicPr>
          <p:cNvPr id="7" name="Picture 6">
            <a:extLst>
              <a:ext uri="{FF2B5EF4-FFF2-40B4-BE49-F238E27FC236}">
                <a16:creationId xmlns:a16="http://schemas.microsoft.com/office/drawing/2014/main" id="{7F9F0FD4-FE14-489F-9092-84B2BEC64DA9}"/>
              </a:ext>
            </a:extLst>
          </p:cNvPr>
          <p:cNvPicPr>
            <a:picLocks noChangeAspect="1"/>
          </p:cNvPicPr>
          <p:nvPr/>
        </p:nvPicPr>
        <p:blipFill>
          <a:blip r:embed="rId4"/>
          <a:stretch>
            <a:fillRect/>
          </a:stretch>
        </p:blipFill>
        <p:spPr>
          <a:xfrm>
            <a:off x="0" y="1753522"/>
            <a:ext cx="9144000" cy="3350956"/>
          </a:xfrm>
          <a:prstGeom prst="rect">
            <a:avLst/>
          </a:prstGeom>
        </p:spPr>
      </p:pic>
    </p:spTree>
    <p:extLst>
      <p:ext uri="{BB962C8B-B14F-4D97-AF65-F5344CB8AC3E}">
        <p14:creationId xmlns:p14="http://schemas.microsoft.com/office/powerpoint/2010/main" val="190642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527714"/>
            <a:ext cx="883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Adjustment Formula is Expected Strata Impact</a:t>
            </a:r>
            <a:endParaRPr lang="en-US" sz="3600" dirty="0">
              <a:solidFill>
                <a:srgbClr val="C00000"/>
              </a:solidFill>
              <a:highlight>
                <a:srgbClr val="FFFF00"/>
              </a:highligh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8A5B9C-2ABF-4F78-8EDB-EAD69799F1A8}"/>
                  </a:ext>
                </a:extLst>
              </p:cNvPr>
              <p:cNvSpPr txBox="1"/>
              <p:nvPr/>
            </p:nvSpPr>
            <p:spPr>
              <a:xfrm>
                <a:off x="609600" y="4662338"/>
                <a:ext cx="8001000" cy="14336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3600" i="1" smtClean="0">
                              <a:latin typeface="Cambria Math" panose="02040503050406030204" pitchFamily="18" charset="0"/>
                            </a:rPr>
                          </m:ctrlPr>
                        </m:dPr>
                        <m:e>
                          <m:r>
                            <a:rPr lang="en-US" sz="3600" i="1">
                              <a:latin typeface="Cambria Math" panose="02040503050406030204" pitchFamily="18" charset="0"/>
                            </a:rPr>
                            <m:t>𝑝</m:t>
                          </m:r>
                          <m:d>
                            <m:dPr>
                              <m:endChr m:val="|"/>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d>
                          <m:r>
                            <a:rPr lang="en-US" sz="3600" i="1">
                              <a:latin typeface="Cambria Math" panose="02040503050406030204" pitchFamily="18" charset="0"/>
                            </a:rPr>
                            <m:t>𝐷𝑜</m:t>
                          </m:r>
                          <m:r>
                            <a:rPr lang="en-US" sz="3600" i="0">
                              <a:latin typeface="Cambria Math" panose="02040503050406030204" pitchFamily="18" charset="0"/>
                            </a:rPr>
                            <m:t> </m:t>
                          </m:r>
                          <m:r>
                            <a:rPr lang="en-US" sz="3600" i="1">
                              <a:latin typeface="Cambria Math" panose="02040503050406030204" pitchFamily="18" charset="0"/>
                            </a:rPr>
                            <m:t>𝑋</m:t>
                          </m:r>
                        </m:e>
                      </m:d>
                      <m:r>
                        <a:rPr lang="en-US" sz="3600" i="0">
                          <a:latin typeface="Cambria Math" panose="02040503050406030204" pitchFamily="18" charset="0"/>
                        </a:rPr>
                        <m:t>= </m:t>
                      </m:r>
                      <m:nary>
                        <m:naryPr>
                          <m:chr m:val="∑"/>
                          <m:limLoc m:val="undOvr"/>
                          <m:supHide m:val="on"/>
                          <m:ctrlPr>
                            <a:rPr lang="en-US" sz="3600" i="1">
                              <a:latin typeface="Cambria Math" panose="02040503050406030204" pitchFamily="18" charset="0"/>
                            </a:rPr>
                          </m:ctrlPr>
                        </m:naryPr>
                        <m:sub>
                          <m:r>
                            <a:rPr lang="en-US" sz="3600" i="1">
                              <a:latin typeface="Cambria Math" panose="02040503050406030204" pitchFamily="18" charset="0"/>
                            </a:rPr>
                            <m:t>𝑧</m:t>
                          </m:r>
                        </m:sub>
                        <m:sup/>
                        <m:e>
                          <m:r>
                            <a:rPr lang="en-US" sz="3600" i="1">
                              <a:latin typeface="Cambria Math" panose="02040503050406030204" pitchFamily="18" charset="0"/>
                            </a:rPr>
                            <m:t>𝑝</m:t>
                          </m:r>
                          <m:d>
                            <m:dPr>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e>
                              <m:r>
                                <a:rPr lang="en-US" sz="3600" i="1">
                                  <a:latin typeface="Cambria Math" panose="02040503050406030204" pitchFamily="18" charset="0"/>
                                </a:rPr>
                                <m:t>𝑋</m:t>
                              </m:r>
                              <m:r>
                                <a:rPr lang="en-US" sz="3600" i="0">
                                  <a:latin typeface="Cambria Math" panose="02040503050406030204" pitchFamily="18" charset="0"/>
                                </a:rPr>
                                <m:t>,</m:t>
                              </m:r>
                              <m:r>
                                <a:rPr lang="en-US" sz="3600" i="1">
                                  <a:latin typeface="Cambria Math" panose="02040503050406030204" pitchFamily="18" charset="0"/>
                                </a:rPr>
                                <m:t>𝑍</m:t>
                              </m:r>
                            </m:e>
                          </m:d>
                          <m:r>
                            <a:rPr lang="en-US" sz="3600" i="1">
                              <a:latin typeface="Cambria Math" panose="02040503050406030204" pitchFamily="18" charset="0"/>
                            </a:rPr>
                            <m:t>𝑝</m:t>
                          </m:r>
                          <m:d>
                            <m:dPr>
                              <m:ctrlPr>
                                <a:rPr lang="en-US" sz="3600" i="1">
                                  <a:latin typeface="Cambria Math" panose="02040503050406030204" pitchFamily="18" charset="0"/>
                                </a:rPr>
                              </m:ctrlPr>
                            </m:dPr>
                            <m:e>
                              <m:r>
                                <a:rPr lang="en-US" sz="3600" i="1">
                                  <a:latin typeface="Cambria Math" panose="02040503050406030204" pitchFamily="18" charset="0"/>
                                </a:rPr>
                                <m:t>𝑍</m:t>
                              </m:r>
                            </m:e>
                          </m:d>
                        </m:e>
                      </m:nary>
                    </m:oMath>
                  </m:oMathPara>
                </a14:m>
                <a:endParaRPr lang="en-US" sz="3600" dirty="0"/>
              </a:p>
            </p:txBody>
          </p:sp>
        </mc:Choice>
        <mc:Fallback xmlns="">
          <p:sp>
            <p:nvSpPr>
              <p:cNvPr id="8" name="TextBox 7">
                <a:extLst>
                  <a:ext uri="{FF2B5EF4-FFF2-40B4-BE49-F238E27FC236}">
                    <a16:creationId xmlns:a16="http://schemas.microsoft.com/office/drawing/2014/main" id="{048A5B9C-2ABF-4F78-8EDB-EAD69799F1A8}"/>
                  </a:ext>
                </a:extLst>
              </p:cNvPr>
              <p:cNvSpPr txBox="1">
                <a:spLocks noRot="1" noChangeAspect="1" noMove="1" noResize="1" noEditPoints="1" noAdjustHandles="1" noChangeArrowheads="1" noChangeShapeType="1" noTextEdit="1"/>
              </p:cNvSpPr>
              <p:nvPr/>
            </p:nvSpPr>
            <p:spPr>
              <a:xfrm>
                <a:off x="609600" y="4662338"/>
                <a:ext cx="8001000" cy="1433662"/>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6C307E6-00C2-4C6C-BFF8-C68C5C166309}"/>
              </a:ext>
            </a:extLst>
          </p:cNvPr>
          <p:cNvPicPr>
            <a:picLocks noChangeAspect="1"/>
          </p:cNvPicPr>
          <p:nvPr/>
        </p:nvPicPr>
        <p:blipFill rotWithShape="1">
          <a:blip r:embed="rId4"/>
          <a:srcRect l="1666" t="36031" r="1666" b="18044"/>
          <a:stretch/>
        </p:blipFill>
        <p:spPr>
          <a:xfrm>
            <a:off x="152400" y="1981200"/>
            <a:ext cx="8839200" cy="2362200"/>
          </a:xfrm>
          <a:prstGeom prst="rect">
            <a:avLst/>
          </a:prstGeom>
        </p:spPr>
      </p:pic>
    </p:spTree>
    <p:extLst>
      <p:ext uri="{BB962C8B-B14F-4D97-AF65-F5344CB8AC3E}">
        <p14:creationId xmlns:p14="http://schemas.microsoft.com/office/powerpoint/2010/main" val="49104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133600"/>
            <a:ext cx="8839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What if we have more </a:t>
            </a:r>
            <a:br>
              <a:rPr lang="en-US" sz="3600" dirty="0"/>
            </a:br>
            <a:r>
              <a:rPr lang="en-US" sz="3600" dirty="0"/>
              <a:t>complicated networks? </a:t>
            </a:r>
          </a:p>
          <a:p>
            <a:pPr algn="ctr">
              <a:defRPr/>
            </a:pPr>
            <a:r>
              <a:rPr lang="en-US" sz="3600" dirty="0">
                <a:solidFill>
                  <a:srgbClr val="C00000"/>
                </a:solidFill>
                <a:highlight>
                  <a:srgbClr val="FFFF00"/>
                </a:highlight>
              </a:rPr>
              <a:t>How do we know what to adjust?</a:t>
            </a:r>
          </a:p>
        </p:txBody>
      </p:sp>
    </p:spTree>
    <p:extLst>
      <p:ext uri="{BB962C8B-B14F-4D97-AF65-F5344CB8AC3E}">
        <p14:creationId xmlns:p14="http://schemas.microsoft.com/office/powerpoint/2010/main" val="366685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133600"/>
            <a:ext cx="8839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Block all backdoors from </a:t>
            </a:r>
          </a:p>
          <a:p>
            <a:pPr algn="ctr">
              <a:defRPr/>
            </a:pPr>
            <a:r>
              <a:rPr lang="en-US" sz="3600" dirty="0"/>
              <a:t>outcome to treatment </a:t>
            </a:r>
          </a:p>
          <a:p>
            <a:pPr algn="ctr">
              <a:defRPr/>
            </a:pPr>
            <a:r>
              <a:rPr lang="en-US" sz="3600" dirty="0">
                <a:solidFill>
                  <a:srgbClr val="C00000"/>
                </a:solidFill>
                <a:highlight>
                  <a:srgbClr val="FFFF00"/>
                </a:highlight>
              </a:rPr>
              <a:t>How do we know what to adjust?</a:t>
            </a:r>
          </a:p>
        </p:txBody>
      </p:sp>
    </p:spTree>
    <p:extLst>
      <p:ext uri="{BB962C8B-B14F-4D97-AF65-F5344CB8AC3E}">
        <p14:creationId xmlns:p14="http://schemas.microsoft.com/office/powerpoint/2010/main" val="124506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0"/>
            <a:ext cx="9144000" cy="769938"/>
          </a:xfrm>
          <a:prstGeom prst="rect">
            <a:avLst/>
          </a:prstGeom>
          <a:noFill/>
        </p:spPr>
        <p:txBody>
          <a:bodyPr>
            <a:spAutoFit/>
          </a:bodyPr>
          <a:lstStyle/>
          <a:p>
            <a:pPr algn="ctr">
              <a:defRPr/>
            </a:pPr>
            <a:r>
              <a:rPr lang="en-US" sz="4400" dirty="0">
                <a:latin typeface="+mn-lt"/>
              </a:rPr>
              <a:t>Observational Data </a:t>
            </a:r>
          </a:p>
        </p:txBody>
      </p:sp>
      <p:pic>
        <p:nvPicPr>
          <p:cNvPr id="16389" name="Picture 4" descr="http://3.bp.blogspot.com/-Si0iyOcglFQ/UDoyLh0x5HI/AAAAAAAAAFc/rwVfQb9t6AI/s320/apple_orange.jpg"/>
          <p:cNvPicPr>
            <a:picLocks noChangeAspect="1" noChangeArrowheads="1"/>
          </p:cNvPicPr>
          <p:nvPr/>
        </p:nvPicPr>
        <p:blipFill>
          <a:blip r:embed="rId3" cstate="print"/>
          <a:srcRect/>
          <a:stretch>
            <a:fillRect/>
          </a:stretch>
        </p:blipFill>
        <p:spPr bwMode="auto">
          <a:xfrm>
            <a:off x="3891231" y="1828800"/>
            <a:ext cx="3047732" cy="1571626"/>
          </a:xfrm>
          <a:prstGeom prst="rect">
            <a:avLst/>
          </a:prstGeom>
          <a:noFill/>
          <a:ln w="9525">
            <a:noFill/>
            <a:miter lim="800000"/>
            <a:headEnd/>
            <a:tailEnd/>
          </a:ln>
        </p:spPr>
      </p:pic>
      <p:sp>
        <p:nvSpPr>
          <p:cNvPr id="33" name="Right Arrow 32"/>
          <p:cNvSpPr/>
          <p:nvPr/>
        </p:nvSpPr>
        <p:spPr bwMode="auto">
          <a:xfrm>
            <a:off x="1403350" y="1979613"/>
            <a:ext cx="2514600" cy="1335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Misleading Comparisons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1336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Definition of Backward Path</a:t>
            </a:r>
          </a:p>
        </p:txBody>
      </p:sp>
      <p:sp>
        <p:nvSpPr>
          <p:cNvPr id="43" name="Rectangle 42"/>
          <p:cNvSpPr/>
          <p:nvPr/>
        </p:nvSpPr>
        <p:spPr>
          <a:xfrm>
            <a:off x="990600" y="2743200"/>
            <a:ext cx="7239000" cy="1600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Backdoors are arcs that start from outcome and at last node point to treatment. Include arcs between variables and in subgroups of common effects.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133600"/>
            <a:ext cx="8839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Backdoors are blocked if all nodes that point to treatment are stratified</a:t>
            </a:r>
          </a:p>
          <a:p>
            <a:pPr algn="ctr">
              <a:defRPr/>
            </a:pPr>
            <a:r>
              <a:rPr lang="en-US" sz="3600" dirty="0">
                <a:solidFill>
                  <a:srgbClr val="C00000"/>
                </a:solidFill>
                <a:highlight>
                  <a:srgbClr val="FFFF00"/>
                </a:highlight>
              </a:rPr>
              <a:t>Blocking backdoors remove selection bias</a:t>
            </a:r>
          </a:p>
        </p:txBody>
      </p:sp>
    </p:spTree>
    <p:extLst>
      <p:ext uri="{BB962C8B-B14F-4D97-AF65-F5344CB8AC3E}">
        <p14:creationId xmlns:p14="http://schemas.microsoft.com/office/powerpoint/2010/main" val="73514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371600" y="1524000"/>
            <a:ext cx="6553200" cy="3429000"/>
            <a:chOff x="990600" y="609600"/>
            <a:chExt cx="6553200" cy="3429000"/>
          </a:xfrm>
        </p:grpSpPr>
        <p:sp>
          <p:nvSpPr>
            <p:cNvPr id="5" name="Rounded Rectangle 4"/>
            <p:cNvSpPr/>
            <p:nvPr/>
          </p:nvSpPr>
          <p:spPr>
            <a:xfrm>
              <a:off x="990600" y="609600"/>
              <a:ext cx="1447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Obesogenic Anti-Depressant</a:t>
              </a:r>
            </a:p>
          </p:txBody>
        </p:sp>
        <p:sp>
          <p:nvSpPr>
            <p:cNvPr id="7" name="Rounded Rectangle 6"/>
            <p:cNvSpPr/>
            <p:nvPr/>
          </p:nvSpPr>
          <p:spPr>
            <a:xfrm>
              <a:off x="3048000" y="22860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Obesity</a:t>
              </a:r>
            </a:p>
          </p:txBody>
        </p:sp>
        <p:sp>
          <p:nvSpPr>
            <p:cNvPr id="8" name="Rounded Rectangle 7"/>
            <p:cNvSpPr/>
            <p:nvPr/>
          </p:nvSpPr>
          <p:spPr>
            <a:xfrm>
              <a:off x="5943600" y="3352800"/>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Diabetes</a:t>
              </a:r>
            </a:p>
          </p:txBody>
        </p:sp>
        <p:sp>
          <p:nvSpPr>
            <p:cNvPr id="9" name="Rounded Rectangle 8"/>
            <p:cNvSpPr/>
            <p:nvPr/>
          </p:nvSpPr>
          <p:spPr>
            <a:xfrm>
              <a:off x="990600" y="3352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Infection</a:t>
              </a:r>
            </a:p>
          </p:txBody>
        </p:sp>
        <p:cxnSp>
          <p:nvCxnSpPr>
            <p:cNvPr id="11" name="Straight Arrow Connector 10"/>
            <p:cNvCxnSpPr>
              <a:stCxn id="5" idx="3"/>
              <a:endCxn id="8" idx="0"/>
            </p:cNvCxnSpPr>
            <p:nvPr/>
          </p:nvCxnSpPr>
          <p:spPr>
            <a:xfrm>
              <a:off x="2438400" y="1104900"/>
              <a:ext cx="4305300" cy="2247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7" idx="1"/>
            </p:cNvCxnSpPr>
            <p:nvPr/>
          </p:nvCxnSpPr>
          <p:spPr>
            <a:xfrm>
              <a:off x="1714500" y="1600200"/>
              <a:ext cx="1333500" cy="10287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0"/>
              <a:endCxn id="7" idx="1"/>
            </p:cNvCxnSpPr>
            <p:nvPr/>
          </p:nvCxnSpPr>
          <p:spPr>
            <a:xfrm flipV="1">
              <a:off x="1676400" y="2628900"/>
              <a:ext cx="1371600" cy="723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9" idx="1"/>
            </p:cNvCxnSpPr>
            <p:nvPr/>
          </p:nvCxnSpPr>
          <p:spPr>
            <a:xfrm>
              <a:off x="2362200" y="36957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048000" y="3352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Antibiotic Treatment</a:t>
              </a:r>
            </a:p>
          </p:txBody>
        </p:sp>
        <p:cxnSp>
          <p:nvCxnSpPr>
            <p:cNvPr id="26" name="Straight Arrow Connector 25"/>
            <p:cNvCxnSpPr>
              <a:stCxn id="19" idx="3"/>
              <a:endCxn id="8" idx="1"/>
            </p:cNvCxnSpPr>
            <p:nvPr/>
          </p:nvCxnSpPr>
          <p:spPr>
            <a:xfrm>
              <a:off x="4419600" y="3695700"/>
              <a:ext cx="15240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3"/>
              <a:endCxn id="8" idx="1"/>
            </p:cNvCxnSpPr>
            <p:nvPr/>
          </p:nvCxnSpPr>
          <p:spPr>
            <a:xfrm>
              <a:off x="4419600" y="2628900"/>
              <a:ext cx="1524000" cy="1066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876800" y="3505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grpSp>
      <p:sp>
        <p:nvSpPr>
          <p:cNvPr id="16" name="Oval 15"/>
          <p:cNvSpPr/>
          <p:nvPr/>
        </p:nvSpPr>
        <p:spPr>
          <a:xfrm>
            <a:off x="3048000" y="4724400"/>
            <a:ext cx="4953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Does Antibiotic Use </a:t>
            </a:r>
            <a:br>
              <a:rPr lang="en-US" sz="1200" b="1" dirty="0">
                <a:solidFill>
                  <a:srgbClr val="C00000"/>
                </a:solidFill>
              </a:rPr>
            </a:br>
            <a:r>
              <a:rPr lang="en-US" sz="1200" b="1" dirty="0">
                <a:solidFill>
                  <a:srgbClr val="C00000"/>
                </a:solidFill>
              </a:rPr>
              <a:t>Increase Diabetes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371600" y="1524000"/>
            <a:ext cx="6553200" cy="3429000"/>
            <a:chOff x="990600" y="609600"/>
            <a:chExt cx="6553200" cy="3429000"/>
          </a:xfrm>
        </p:grpSpPr>
        <p:sp>
          <p:nvSpPr>
            <p:cNvPr id="5" name="Rounded Rectangle 4"/>
            <p:cNvSpPr/>
            <p:nvPr/>
          </p:nvSpPr>
          <p:spPr>
            <a:xfrm>
              <a:off x="990600" y="609600"/>
              <a:ext cx="1447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Obesogenic Anti-Depressant</a:t>
              </a:r>
            </a:p>
          </p:txBody>
        </p:sp>
        <p:sp>
          <p:nvSpPr>
            <p:cNvPr id="7" name="Rounded Rectangle 6"/>
            <p:cNvSpPr/>
            <p:nvPr/>
          </p:nvSpPr>
          <p:spPr>
            <a:xfrm>
              <a:off x="3048000" y="22860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Obesity</a:t>
              </a:r>
            </a:p>
          </p:txBody>
        </p:sp>
        <p:sp>
          <p:nvSpPr>
            <p:cNvPr id="8" name="Rounded Rectangle 7"/>
            <p:cNvSpPr/>
            <p:nvPr/>
          </p:nvSpPr>
          <p:spPr>
            <a:xfrm>
              <a:off x="5943600" y="3352800"/>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Diabetes</a:t>
              </a:r>
            </a:p>
          </p:txBody>
        </p:sp>
        <p:sp>
          <p:nvSpPr>
            <p:cNvPr id="9" name="Rounded Rectangle 8"/>
            <p:cNvSpPr/>
            <p:nvPr/>
          </p:nvSpPr>
          <p:spPr>
            <a:xfrm>
              <a:off x="990600" y="3352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Infection</a:t>
              </a:r>
            </a:p>
          </p:txBody>
        </p:sp>
        <p:cxnSp>
          <p:nvCxnSpPr>
            <p:cNvPr id="11" name="Straight Arrow Connector 10"/>
            <p:cNvCxnSpPr>
              <a:stCxn id="5" idx="3"/>
              <a:endCxn id="8" idx="0"/>
            </p:cNvCxnSpPr>
            <p:nvPr/>
          </p:nvCxnSpPr>
          <p:spPr>
            <a:xfrm>
              <a:off x="2438400" y="1104900"/>
              <a:ext cx="4305300" cy="2247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7" idx="1"/>
            </p:cNvCxnSpPr>
            <p:nvPr/>
          </p:nvCxnSpPr>
          <p:spPr>
            <a:xfrm>
              <a:off x="1714500" y="1600200"/>
              <a:ext cx="1333500" cy="10287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0"/>
              <a:endCxn id="7" idx="1"/>
            </p:cNvCxnSpPr>
            <p:nvPr/>
          </p:nvCxnSpPr>
          <p:spPr>
            <a:xfrm flipV="1">
              <a:off x="1676400" y="2628900"/>
              <a:ext cx="1371600" cy="723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9" idx="1"/>
            </p:cNvCxnSpPr>
            <p:nvPr/>
          </p:nvCxnSpPr>
          <p:spPr>
            <a:xfrm>
              <a:off x="2362200" y="36957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048000" y="3352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Antibiotic Treatment</a:t>
              </a:r>
            </a:p>
          </p:txBody>
        </p:sp>
        <p:cxnSp>
          <p:nvCxnSpPr>
            <p:cNvPr id="26" name="Straight Arrow Connector 25"/>
            <p:cNvCxnSpPr>
              <a:stCxn id="19" idx="3"/>
              <a:endCxn id="8" idx="1"/>
            </p:cNvCxnSpPr>
            <p:nvPr/>
          </p:nvCxnSpPr>
          <p:spPr>
            <a:xfrm>
              <a:off x="4419600" y="3695700"/>
              <a:ext cx="15240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3"/>
              <a:endCxn id="8" idx="1"/>
            </p:cNvCxnSpPr>
            <p:nvPr/>
          </p:nvCxnSpPr>
          <p:spPr>
            <a:xfrm>
              <a:off x="4419600" y="2628900"/>
              <a:ext cx="1524000" cy="1066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876800" y="3505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grpSp>
      <p:sp>
        <p:nvSpPr>
          <p:cNvPr id="16" name="Oval 15"/>
          <p:cNvSpPr/>
          <p:nvPr/>
        </p:nvSpPr>
        <p:spPr>
          <a:xfrm>
            <a:off x="3048000" y="4724400"/>
            <a:ext cx="4953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Does Antibiotic Use </a:t>
            </a:r>
            <a:br>
              <a:rPr lang="en-US" sz="1200" b="1" dirty="0">
                <a:solidFill>
                  <a:srgbClr val="C00000"/>
                </a:solidFill>
              </a:rPr>
            </a:br>
            <a:r>
              <a:rPr lang="en-US" sz="1200" b="1" dirty="0">
                <a:solidFill>
                  <a:srgbClr val="C00000"/>
                </a:solidFill>
              </a:rPr>
              <a:t>Increase Diabetes</a:t>
            </a:r>
          </a:p>
        </p:txBody>
      </p:sp>
      <p:pic>
        <p:nvPicPr>
          <p:cNvPr id="17" name="Picture 10" descr="C:\Users\Farrokh\AppData\Local\Microsoft\Windows\Temporary Internet Files\Content.IE5\VXFPS3ML\1024px-Emergency_door_icon.svg[1].png">
            <a:extLst>
              <a:ext uri="{FF2B5EF4-FFF2-40B4-BE49-F238E27FC236}">
                <a16:creationId xmlns:a16="http://schemas.microsoft.com/office/drawing/2014/main" id="{0A5BEF31-20E0-4DAF-B935-E7ABD1607763}"/>
              </a:ext>
            </a:extLst>
          </p:cNvPr>
          <p:cNvPicPr>
            <a:picLocks noChangeAspect="1" noChangeArrowheads="1"/>
          </p:cNvPicPr>
          <p:nvPr/>
        </p:nvPicPr>
        <p:blipFill>
          <a:blip r:embed="rId3" cstate="print"/>
          <a:srcRect/>
          <a:stretch>
            <a:fillRect/>
          </a:stretch>
        </p:blipFill>
        <p:spPr bwMode="auto">
          <a:xfrm rot="2210306" flipH="1">
            <a:off x="4802764" y="2624812"/>
            <a:ext cx="473913" cy="533400"/>
          </a:xfrm>
          <a:prstGeom prst="rect">
            <a:avLst/>
          </a:prstGeom>
          <a:noFill/>
        </p:spPr>
      </p:pic>
      <p:pic>
        <p:nvPicPr>
          <p:cNvPr id="20" name="Picture 10" descr="C:\Users\Farrokh\AppData\Local\Microsoft\Windows\Temporary Internet Files\Content.IE5\VXFPS3ML\1024px-Emergency_door_icon.svg[1].png">
            <a:extLst>
              <a:ext uri="{FF2B5EF4-FFF2-40B4-BE49-F238E27FC236}">
                <a16:creationId xmlns:a16="http://schemas.microsoft.com/office/drawing/2014/main" id="{F18F7AE6-B913-4060-B0AB-1A0E44435F51}"/>
              </a:ext>
            </a:extLst>
          </p:cNvPr>
          <p:cNvPicPr>
            <a:picLocks noChangeAspect="1" noChangeArrowheads="1"/>
          </p:cNvPicPr>
          <p:nvPr/>
        </p:nvPicPr>
        <p:blipFill>
          <a:blip r:embed="rId3" cstate="print"/>
          <a:srcRect/>
          <a:stretch>
            <a:fillRect/>
          </a:stretch>
        </p:blipFill>
        <p:spPr bwMode="auto">
          <a:xfrm rot="2294299" flipH="1">
            <a:off x="2773006" y="2607421"/>
            <a:ext cx="473913" cy="533400"/>
          </a:xfrm>
          <a:prstGeom prst="rect">
            <a:avLst/>
          </a:prstGeom>
          <a:noFill/>
        </p:spPr>
      </p:pic>
      <p:pic>
        <p:nvPicPr>
          <p:cNvPr id="21" name="Picture 10" descr="C:\Users\Farrokh\AppData\Local\Microsoft\Windows\Temporary Internet Files\Content.IE5\VXFPS3ML\1024px-Emergency_door_icon.svg[1].png">
            <a:extLst>
              <a:ext uri="{FF2B5EF4-FFF2-40B4-BE49-F238E27FC236}">
                <a16:creationId xmlns:a16="http://schemas.microsoft.com/office/drawing/2014/main" id="{75127164-98D0-4468-959C-BE20F5632A47}"/>
              </a:ext>
            </a:extLst>
          </p:cNvPr>
          <p:cNvPicPr>
            <a:picLocks noChangeAspect="1" noChangeArrowheads="1"/>
          </p:cNvPicPr>
          <p:nvPr/>
        </p:nvPicPr>
        <p:blipFill>
          <a:blip r:embed="rId3" cstate="print"/>
          <a:srcRect/>
          <a:stretch>
            <a:fillRect/>
          </a:stretch>
        </p:blipFill>
        <p:spPr bwMode="auto">
          <a:xfrm rot="19792765" flipH="1">
            <a:off x="2260722" y="3472754"/>
            <a:ext cx="473913" cy="533400"/>
          </a:xfrm>
          <a:prstGeom prst="rect">
            <a:avLst/>
          </a:prstGeom>
          <a:noFill/>
        </p:spPr>
      </p:pic>
      <p:pic>
        <p:nvPicPr>
          <p:cNvPr id="22" name="Picture 10" descr="C:\Users\Farrokh\AppData\Local\Microsoft\Windows\Temporary Internet Files\Content.IE5\VXFPS3ML\1024px-Emergency_door_icon.svg[1].png">
            <a:extLst>
              <a:ext uri="{FF2B5EF4-FFF2-40B4-BE49-F238E27FC236}">
                <a16:creationId xmlns:a16="http://schemas.microsoft.com/office/drawing/2014/main" id="{1E68E40A-224A-4313-8ACC-D66E7B203995}"/>
              </a:ext>
            </a:extLst>
          </p:cNvPr>
          <p:cNvPicPr>
            <a:picLocks noChangeAspect="1" noChangeArrowheads="1"/>
          </p:cNvPicPr>
          <p:nvPr/>
        </p:nvPicPr>
        <p:blipFill>
          <a:blip r:embed="rId3" cstate="print"/>
          <a:srcRect/>
          <a:stretch>
            <a:fillRect/>
          </a:stretch>
        </p:blipFill>
        <p:spPr bwMode="auto">
          <a:xfrm flipH="1">
            <a:off x="2825054" y="4095750"/>
            <a:ext cx="473913" cy="533400"/>
          </a:xfrm>
          <a:prstGeom prst="rect">
            <a:avLst/>
          </a:prstGeom>
          <a:noFill/>
        </p:spPr>
      </p:pic>
    </p:spTree>
    <p:extLst>
      <p:ext uri="{BB962C8B-B14F-4D97-AF65-F5344CB8AC3E}">
        <p14:creationId xmlns:p14="http://schemas.microsoft.com/office/powerpoint/2010/main" val="96766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95400" y="1447800"/>
            <a:ext cx="6553200" cy="3429000"/>
            <a:chOff x="990600" y="609600"/>
            <a:chExt cx="6553200" cy="3429000"/>
          </a:xfrm>
        </p:grpSpPr>
        <p:sp>
          <p:nvSpPr>
            <p:cNvPr id="5" name="Rounded Rectangle 4"/>
            <p:cNvSpPr/>
            <p:nvPr/>
          </p:nvSpPr>
          <p:spPr>
            <a:xfrm>
              <a:off x="990600" y="609600"/>
              <a:ext cx="1447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Obesogenic Anti-Depressant</a:t>
              </a:r>
            </a:p>
          </p:txBody>
        </p:sp>
        <p:sp>
          <p:nvSpPr>
            <p:cNvPr id="7" name="Rounded Rectangle 6"/>
            <p:cNvSpPr/>
            <p:nvPr/>
          </p:nvSpPr>
          <p:spPr>
            <a:xfrm>
              <a:off x="3048000" y="2286000"/>
              <a:ext cx="1371600" cy="685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Obese Patients</a:t>
              </a:r>
            </a:p>
          </p:txBody>
        </p:sp>
        <p:sp>
          <p:nvSpPr>
            <p:cNvPr id="8" name="Rounded Rectangle 7"/>
            <p:cNvSpPr/>
            <p:nvPr/>
          </p:nvSpPr>
          <p:spPr>
            <a:xfrm>
              <a:off x="5943600" y="3352800"/>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Diabetes</a:t>
              </a:r>
            </a:p>
          </p:txBody>
        </p:sp>
        <p:sp>
          <p:nvSpPr>
            <p:cNvPr id="9" name="Rounded Rectangle 8"/>
            <p:cNvSpPr/>
            <p:nvPr/>
          </p:nvSpPr>
          <p:spPr>
            <a:xfrm>
              <a:off x="1066800" y="3352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Infection</a:t>
              </a:r>
            </a:p>
          </p:txBody>
        </p:sp>
        <p:cxnSp>
          <p:nvCxnSpPr>
            <p:cNvPr id="11" name="Straight Arrow Connector 10"/>
            <p:cNvCxnSpPr>
              <a:stCxn id="5" idx="3"/>
              <a:endCxn id="8" idx="0"/>
            </p:cNvCxnSpPr>
            <p:nvPr/>
          </p:nvCxnSpPr>
          <p:spPr>
            <a:xfrm>
              <a:off x="2438400" y="1104900"/>
              <a:ext cx="4305300" cy="2247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9" idx="0"/>
            </p:cNvCxnSpPr>
            <p:nvPr/>
          </p:nvCxnSpPr>
          <p:spPr>
            <a:xfrm>
              <a:off x="1714500" y="1600200"/>
              <a:ext cx="38100" cy="1752600"/>
            </a:xfrm>
            <a:prstGeom prst="straightConnector1">
              <a:avLst/>
            </a:prstGeom>
            <a:ln w="571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9" idx="1"/>
            </p:cNvCxnSpPr>
            <p:nvPr/>
          </p:nvCxnSpPr>
          <p:spPr>
            <a:xfrm>
              <a:off x="2438400" y="3695700"/>
              <a:ext cx="6096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048000" y="3352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Antibiotic Treatment</a:t>
              </a:r>
            </a:p>
          </p:txBody>
        </p:sp>
        <p:cxnSp>
          <p:nvCxnSpPr>
            <p:cNvPr id="26" name="Straight Arrow Connector 25"/>
            <p:cNvCxnSpPr>
              <a:stCxn id="19" idx="3"/>
              <a:endCxn id="8" idx="1"/>
            </p:cNvCxnSpPr>
            <p:nvPr/>
          </p:nvCxnSpPr>
          <p:spPr>
            <a:xfrm>
              <a:off x="4419600" y="3695700"/>
              <a:ext cx="15240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3"/>
              <a:endCxn id="8" idx="1"/>
            </p:cNvCxnSpPr>
            <p:nvPr/>
          </p:nvCxnSpPr>
          <p:spPr>
            <a:xfrm>
              <a:off x="4419600" y="2628900"/>
              <a:ext cx="1524000" cy="1066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7" idx="1"/>
            </p:cNvCxnSpPr>
            <p:nvPr/>
          </p:nvCxnSpPr>
          <p:spPr>
            <a:xfrm>
              <a:off x="1714500" y="1600200"/>
              <a:ext cx="1333500" cy="102870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a:endCxn id="7" idx="1"/>
            </p:cNvCxnSpPr>
            <p:nvPr/>
          </p:nvCxnSpPr>
          <p:spPr>
            <a:xfrm flipV="1">
              <a:off x="1752600" y="2628900"/>
              <a:ext cx="1295400" cy="72390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4" name="Picture 10" descr="C:\Users\Farrokh\AppData\Local\Microsoft\Windows\Temporary Internet Files\Content.IE5\VXFPS3ML\1024px-Emergency_door_icon.svg[1].png"/>
            <p:cNvPicPr>
              <a:picLocks noChangeAspect="1" noChangeArrowheads="1"/>
            </p:cNvPicPr>
            <p:nvPr/>
          </p:nvPicPr>
          <p:blipFill>
            <a:blip r:embed="rId3" cstate="print"/>
            <a:srcRect/>
            <a:stretch>
              <a:fillRect/>
            </a:stretch>
          </p:blipFill>
          <p:spPr bwMode="auto">
            <a:xfrm rot="16200000">
              <a:off x="1295399" y="2226513"/>
              <a:ext cx="533400" cy="533400"/>
            </a:xfrm>
            <a:prstGeom prst="rect">
              <a:avLst/>
            </a:prstGeom>
            <a:noFill/>
          </p:spPr>
        </p:pic>
        <p:sp>
          <p:nvSpPr>
            <p:cNvPr id="25" name="Oval 24"/>
            <p:cNvSpPr/>
            <p:nvPr/>
          </p:nvSpPr>
          <p:spPr>
            <a:xfrm>
              <a:off x="4876800" y="3505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95400" y="1752600"/>
            <a:ext cx="1447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Obesogenic Anti-Depressant</a:t>
            </a:r>
          </a:p>
        </p:txBody>
      </p:sp>
      <p:sp>
        <p:nvSpPr>
          <p:cNvPr id="7" name="Rounded Rectangle 6"/>
          <p:cNvSpPr/>
          <p:nvPr/>
        </p:nvSpPr>
        <p:spPr>
          <a:xfrm>
            <a:off x="3352800" y="3429000"/>
            <a:ext cx="1371600" cy="685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Obese Patients</a:t>
            </a:r>
          </a:p>
        </p:txBody>
      </p:sp>
      <p:sp>
        <p:nvSpPr>
          <p:cNvPr id="8" name="Rounded Rectangle 7"/>
          <p:cNvSpPr/>
          <p:nvPr/>
        </p:nvSpPr>
        <p:spPr>
          <a:xfrm>
            <a:off x="6248400" y="4495800"/>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Diabetes</a:t>
            </a:r>
          </a:p>
        </p:txBody>
      </p:sp>
      <p:sp>
        <p:nvSpPr>
          <p:cNvPr id="9" name="Rounded Rectangle 8"/>
          <p:cNvSpPr/>
          <p:nvPr/>
        </p:nvSpPr>
        <p:spPr>
          <a:xfrm>
            <a:off x="1371600" y="4495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Infection</a:t>
            </a:r>
          </a:p>
        </p:txBody>
      </p:sp>
      <p:cxnSp>
        <p:nvCxnSpPr>
          <p:cNvPr id="11" name="Straight Arrow Connector 10"/>
          <p:cNvCxnSpPr>
            <a:stCxn id="5" idx="3"/>
            <a:endCxn id="8" idx="0"/>
          </p:cNvCxnSpPr>
          <p:nvPr/>
        </p:nvCxnSpPr>
        <p:spPr>
          <a:xfrm>
            <a:off x="2743200" y="2247900"/>
            <a:ext cx="4305300" cy="2247900"/>
          </a:xfrm>
          <a:prstGeom prst="straightConnector1">
            <a:avLst/>
          </a:prstGeom>
          <a:ln w="5715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9" idx="0"/>
          </p:cNvCxnSpPr>
          <p:nvPr/>
        </p:nvCxnSpPr>
        <p:spPr>
          <a:xfrm>
            <a:off x="2019300" y="2743200"/>
            <a:ext cx="38100" cy="1752600"/>
          </a:xfrm>
          <a:prstGeom prst="straightConnector1">
            <a:avLst/>
          </a:prstGeom>
          <a:ln w="57150">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9" idx="1"/>
          </p:cNvCxnSpPr>
          <p:nvPr/>
        </p:nvCxnSpPr>
        <p:spPr>
          <a:xfrm>
            <a:off x="2743200" y="4838700"/>
            <a:ext cx="609600" cy="0"/>
          </a:xfrm>
          <a:prstGeom prst="straightConnector1">
            <a:avLst/>
          </a:prstGeom>
          <a:ln w="57150">
            <a:solidFill>
              <a:schemeClr val="accent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52800" y="44958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Antibiotic Treatment</a:t>
            </a:r>
          </a:p>
        </p:txBody>
      </p:sp>
      <p:cxnSp>
        <p:nvCxnSpPr>
          <p:cNvPr id="26" name="Straight Arrow Connector 25"/>
          <p:cNvCxnSpPr>
            <a:stCxn id="19" idx="3"/>
            <a:endCxn id="8" idx="1"/>
          </p:cNvCxnSpPr>
          <p:nvPr/>
        </p:nvCxnSpPr>
        <p:spPr>
          <a:xfrm>
            <a:off x="4724400" y="4838700"/>
            <a:ext cx="15240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3"/>
            <a:endCxn id="8" idx="1"/>
          </p:cNvCxnSpPr>
          <p:nvPr/>
        </p:nvCxnSpPr>
        <p:spPr>
          <a:xfrm>
            <a:off x="4724400" y="3771900"/>
            <a:ext cx="1524000" cy="1066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181600" y="4648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cxnSp>
        <p:nvCxnSpPr>
          <p:cNvPr id="16" name="Straight Arrow Connector 15"/>
          <p:cNvCxnSpPr>
            <a:stCxn id="5" idx="2"/>
            <a:endCxn id="7" idx="1"/>
          </p:cNvCxnSpPr>
          <p:nvPr/>
        </p:nvCxnSpPr>
        <p:spPr>
          <a:xfrm>
            <a:off x="2019300" y="2743200"/>
            <a:ext cx="1333500" cy="102870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a:endCxn id="7" idx="1"/>
          </p:cNvCxnSpPr>
          <p:nvPr/>
        </p:nvCxnSpPr>
        <p:spPr>
          <a:xfrm flipV="1">
            <a:off x="2057400" y="3771900"/>
            <a:ext cx="1295400" cy="72390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4" name="Picture 10" descr="C:\Users\Farrokh\AppData\Local\Microsoft\Windows\Temporary Internet Files\Content.IE5\VXFPS3ML\1024px-Emergency_door_icon.svg[1].png"/>
          <p:cNvPicPr>
            <a:picLocks noChangeAspect="1" noChangeArrowheads="1"/>
          </p:cNvPicPr>
          <p:nvPr/>
        </p:nvPicPr>
        <p:blipFill>
          <a:blip r:embed="rId3" cstate="print"/>
          <a:srcRect/>
          <a:stretch>
            <a:fillRect/>
          </a:stretch>
        </p:blipFill>
        <p:spPr bwMode="auto">
          <a:xfrm rot="16200000" flipH="1">
            <a:off x="1598101" y="3399259"/>
            <a:ext cx="473913" cy="533400"/>
          </a:xfrm>
          <a:prstGeom prst="rect">
            <a:avLst/>
          </a:prstGeom>
          <a:noFill/>
        </p:spPr>
      </p:pic>
      <p:pic>
        <p:nvPicPr>
          <p:cNvPr id="22" name="Picture 10" descr="C:\Users\Farrokh\AppData\Local\Microsoft\Windows\Temporary Internet Files\Content.IE5\VXFPS3ML\1024px-Emergency_door_icon.svg[1].png">
            <a:extLst>
              <a:ext uri="{FF2B5EF4-FFF2-40B4-BE49-F238E27FC236}">
                <a16:creationId xmlns:a16="http://schemas.microsoft.com/office/drawing/2014/main" id="{6A5DC166-4206-4E74-BA2F-3244ABD8C4E4}"/>
              </a:ext>
            </a:extLst>
          </p:cNvPr>
          <p:cNvPicPr>
            <a:picLocks noChangeAspect="1" noChangeArrowheads="1"/>
          </p:cNvPicPr>
          <p:nvPr/>
        </p:nvPicPr>
        <p:blipFill>
          <a:blip r:embed="rId3" cstate="print"/>
          <a:srcRect/>
          <a:stretch>
            <a:fillRect/>
          </a:stretch>
        </p:blipFill>
        <p:spPr bwMode="auto">
          <a:xfrm flipH="1">
            <a:off x="2802687" y="4267200"/>
            <a:ext cx="473913" cy="533400"/>
          </a:xfrm>
          <a:prstGeom prst="rect">
            <a:avLst/>
          </a:prstGeom>
          <a:noFill/>
        </p:spPr>
      </p:pic>
      <p:pic>
        <p:nvPicPr>
          <p:cNvPr id="23" name="Picture 10" descr="C:\Users\Farrokh\AppData\Local\Microsoft\Windows\Temporary Internet Files\Content.IE5\VXFPS3ML\1024px-Emergency_door_icon.svg[1].png">
            <a:extLst>
              <a:ext uri="{FF2B5EF4-FFF2-40B4-BE49-F238E27FC236}">
                <a16:creationId xmlns:a16="http://schemas.microsoft.com/office/drawing/2014/main" id="{F2EC4550-2772-4D0F-8778-AD328497511D}"/>
              </a:ext>
            </a:extLst>
          </p:cNvPr>
          <p:cNvPicPr>
            <a:picLocks noChangeAspect="1" noChangeArrowheads="1"/>
          </p:cNvPicPr>
          <p:nvPr/>
        </p:nvPicPr>
        <p:blipFill>
          <a:blip r:embed="rId3" cstate="print"/>
          <a:srcRect/>
          <a:stretch>
            <a:fillRect/>
          </a:stretch>
        </p:blipFill>
        <p:spPr bwMode="auto">
          <a:xfrm rot="2051681" flipH="1">
            <a:off x="4985726" y="2982668"/>
            <a:ext cx="473913" cy="533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574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Reduce Combinatorial Explosion</a:t>
            </a:r>
          </a:p>
        </p:txBody>
      </p:sp>
      <p:sp>
        <p:nvSpPr>
          <p:cNvPr id="42" name="Rectangle 41"/>
          <p:cNvSpPr/>
          <p:nvPr/>
        </p:nvSpPr>
        <p:spPr>
          <a:xfrm>
            <a:off x="838200" y="2667000"/>
            <a:ext cx="7239000" cy="1905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Block All Backward Paths by Stratifying All Variables that Point to Treatment/Exposure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981200" y="1219200"/>
            <a:ext cx="4800600" cy="3429000"/>
            <a:chOff x="304800" y="381000"/>
            <a:chExt cx="4800600" cy="3429000"/>
          </a:xfrm>
        </p:grpSpPr>
        <p:sp>
          <p:nvSpPr>
            <p:cNvPr id="5" name="Oval 4"/>
            <p:cNvSpPr/>
            <p:nvPr/>
          </p:nvSpPr>
          <p:spPr>
            <a:xfrm>
              <a:off x="1371600" y="12954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p>
          </p:txBody>
        </p:sp>
        <p:sp>
          <p:nvSpPr>
            <p:cNvPr id="7" name="Oval 6"/>
            <p:cNvSpPr/>
            <p:nvPr/>
          </p:nvSpPr>
          <p:spPr>
            <a:xfrm>
              <a:off x="13716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8" name="Oval 7"/>
            <p:cNvSpPr/>
            <p:nvPr/>
          </p:nvSpPr>
          <p:spPr>
            <a:xfrm>
              <a:off x="1371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p>
          </p:txBody>
        </p:sp>
        <p:sp>
          <p:nvSpPr>
            <p:cNvPr id="9" name="Oval 8"/>
            <p:cNvSpPr/>
            <p:nvPr/>
          </p:nvSpPr>
          <p:spPr>
            <a:xfrm>
              <a:off x="3352800" y="19812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t>
              </a:r>
            </a:p>
          </p:txBody>
        </p:sp>
        <p:sp>
          <p:nvSpPr>
            <p:cNvPr id="10" name="Oval 9"/>
            <p:cNvSpPr/>
            <p:nvPr/>
          </p:nvSpPr>
          <p:spPr>
            <a:xfrm>
              <a:off x="2895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
              </a:r>
            </a:p>
          </p:txBody>
        </p:sp>
        <p:sp>
          <p:nvSpPr>
            <p:cNvPr id="11" name="Oval 10"/>
            <p:cNvSpPr/>
            <p:nvPr/>
          </p:nvSpPr>
          <p:spPr>
            <a:xfrm>
              <a:off x="45720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a:t>
              </a:r>
            </a:p>
          </p:txBody>
        </p:sp>
        <p:sp>
          <p:nvSpPr>
            <p:cNvPr id="12" name="Oval 11"/>
            <p:cNvSpPr/>
            <p:nvPr/>
          </p:nvSpPr>
          <p:spPr>
            <a:xfrm>
              <a:off x="45720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13" name="Oval 12"/>
            <p:cNvSpPr/>
            <p:nvPr/>
          </p:nvSpPr>
          <p:spPr>
            <a:xfrm>
              <a:off x="304800" y="1676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U</a:t>
              </a:r>
            </a:p>
          </p:txBody>
        </p:sp>
        <p:sp>
          <p:nvSpPr>
            <p:cNvPr id="14" name="Oval 13"/>
            <p:cNvSpPr/>
            <p:nvPr/>
          </p:nvSpPr>
          <p:spPr>
            <a:xfrm>
              <a:off x="2438400" y="381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V</a:t>
              </a:r>
            </a:p>
          </p:txBody>
        </p:sp>
        <p:cxnSp>
          <p:nvCxnSpPr>
            <p:cNvPr id="16" name="Straight Arrow Connector 15"/>
            <p:cNvCxnSpPr>
              <a:stCxn id="5" idx="5"/>
              <a:endCxn id="10" idx="0"/>
            </p:cNvCxnSpPr>
            <p:nvPr/>
          </p:nvCxnSpPr>
          <p:spPr>
            <a:xfrm>
              <a:off x="1826885" y="1620604"/>
              <a:ext cx="1335415" cy="18083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5"/>
              <a:endCxn id="10" idx="1"/>
            </p:cNvCxnSpPr>
            <p:nvPr/>
          </p:nvCxnSpPr>
          <p:spPr>
            <a:xfrm>
              <a:off x="1826885" y="2535004"/>
              <a:ext cx="1146830" cy="9497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6"/>
              <a:endCxn id="10" idx="2"/>
            </p:cNvCxnSpPr>
            <p:nvPr/>
          </p:nvCxnSpPr>
          <p:spPr>
            <a:xfrm>
              <a:off x="1905000" y="36195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7"/>
              <a:endCxn id="5" idx="2"/>
            </p:cNvCxnSpPr>
            <p:nvPr/>
          </p:nvCxnSpPr>
          <p:spPr>
            <a:xfrm flipV="1">
              <a:off x="760085" y="1485900"/>
              <a:ext cx="611515" cy="246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5"/>
              <a:endCxn id="7" idx="2"/>
            </p:cNvCxnSpPr>
            <p:nvPr/>
          </p:nvCxnSpPr>
          <p:spPr>
            <a:xfrm>
              <a:off x="760085" y="2001604"/>
              <a:ext cx="611515" cy="398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5" idx="7"/>
            </p:cNvCxnSpPr>
            <p:nvPr/>
          </p:nvCxnSpPr>
          <p:spPr>
            <a:xfrm flipH="1">
              <a:off x="1826885" y="706204"/>
              <a:ext cx="689630" cy="644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4"/>
              <a:endCxn id="9" idx="0"/>
            </p:cNvCxnSpPr>
            <p:nvPr/>
          </p:nvCxnSpPr>
          <p:spPr>
            <a:xfrm>
              <a:off x="2705100" y="762000"/>
              <a:ext cx="9144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5"/>
              <a:endCxn id="12" idx="1"/>
            </p:cNvCxnSpPr>
            <p:nvPr/>
          </p:nvCxnSpPr>
          <p:spPr>
            <a:xfrm>
              <a:off x="3808085" y="2306404"/>
              <a:ext cx="842030" cy="1178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6"/>
              <a:endCxn id="12" idx="2"/>
            </p:cNvCxnSpPr>
            <p:nvPr/>
          </p:nvCxnSpPr>
          <p:spPr>
            <a:xfrm>
              <a:off x="3429000" y="3619500"/>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4"/>
              <a:endCxn id="12" idx="0"/>
            </p:cNvCxnSpPr>
            <p:nvPr/>
          </p:nvCxnSpPr>
          <p:spPr>
            <a:xfrm>
              <a:off x="4838700" y="2590800"/>
              <a:ext cx="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5410200" y="4267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sp>
        <p:nvSpPr>
          <p:cNvPr id="23" name="Rectangle 22"/>
          <p:cNvSpPr/>
          <p:nvPr/>
        </p:nvSpPr>
        <p:spPr>
          <a:xfrm>
            <a:off x="914400" y="3048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Can You Find the Backdoor Paths?</a:t>
            </a:r>
          </a:p>
        </p:txBody>
      </p:sp>
      <p:sp>
        <p:nvSpPr>
          <p:cNvPr id="24" name="Rectangle 23"/>
          <p:cNvSpPr/>
          <p:nvPr/>
        </p:nvSpPr>
        <p:spPr>
          <a:xfrm>
            <a:off x="3352800" y="4567535"/>
            <a:ext cx="4572000" cy="461665"/>
          </a:xfrm>
          <a:prstGeom prst="rect">
            <a:avLst/>
          </a:prstGeom>
        </p:spPr>
        <p:txBody>
          <a:bodyPr>
            <a:spAutoFit/>
          </a:bodyPr>
          <a:lstStyle/>
          <a:p>
            <a:pPr algn="ctr"/>
            <a:r>
              <a:rPr lang="en-US" sz="1200" b="1" dirty="0">
                <a:solidFill>
                  <a:srgbClr val="C00000"/>
                </a:solidFill>
              </a:rPr>
              <a:t>What is causal </a:t>
            </a:r>
            <a:br>
              <a:rPr lang="en-US" sz="1200" b="1" dirty="0">
                <a:solidFill>
                  <a:srgbClr val="C00000"/>
                </a:solidFill>
              </a:rPr>
            </a:br>
            <a:r>
              <a:rPr lang="en-US" sz="1200" b="1" dirty="0">
                <a:solidFill>
                  <a:srgbClr val="C00000"/>
                </a:solidFill>
              </a:rPr>
              <a:t>impact of D on 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1981200" y="1219200"/>
            <a:ext cx="4800600" cy="3429000"/>
            <a:chOff x="304800" y="381000"/>
            <a:chExt cx="4800600" cy="3429000"/>
          </a:xfrm>
        </p:grpSpPr>
        <p:sp>
          <p:nvSpPr>
            <p:cNvPr id="5" name="Oval 4"/>
            <p:cNvSpPr/>
            <p:nvPr/>
          </p:nvSpPr>
          <p:spPr>
            <a:xfrm>
              <a:off x="1371600" y="12954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p>
          </p:txBody>
        </p:sp>
        <p:sp>
          <p:nvSpPr>
            <p:cNvPr id="7" name="Oval 6"/>
            <p:cNvSpPr/>
            <p:nvPr/>
          </p:nvSpPr>
          <p:spPr>
            <a:xfrm>
              <a:off x="13716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8" name="Oval 7"/>
            <p:cNvSpPr/>
            <p:nvPr/>
          </p:nvSpPr>
          <p:spPr>
            <a:xfrm>
              <a:off x="1371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p>
          </p:txBody>
        </p:sp>
        <p:sp>
          <p:nvSpPr>
            <p:cNvPr id="9" name="Oval 8"/>
            <p:cNvSpPr/>
            <p:nvPr/>
          </p:nvSpPr>
          <p:spPr>
            <a:xfrm>
              <a:off x="3352800" y="19812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t>
              </a:r>
            </a:p>
          </p:txBody>
        </p:sp>
        <p:sp>
          <p:nvSpPr>
            <p:cNvPr id="10" name="Oval 9"/>
            <p:cNvSpPr/>
            <p:nvPr/>
          </p:nvSpPr>
          <p:spPr>
            <a:xfrm>
              <a:off x="2895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
              </a:r>
            </a:p>
          </p:txBody>
        </p:sp>
        <p:sp>
          <p:nvSpPr>
            <p:cNvPr id="11" name="Oval 10"/>
            <p:cNvSpPr/>
            <p:nvPr/>
          </p:nvSpPr>
          <p:spPr>
            <a:xfrm>
              <a:off x="45720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a:t>
              </a:r>
            </a:p>
          </p:txBody>
        </p:sp>
        <p:sp>
          <p:nvSpPr>
            <p:cNvPr id="12" name="Oval 11"/>
            <p:cNvSpPr/>
            <p:nvPr/>
          </p:nvSpPr>
          <p:spPr>
            <a:xfrm>
              <a:off x="45720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13" name="Oval 12"/>
            <p:cNvSpPr/>
            <p:nvPr/>
          </p:nvSpPr>
          <p:spPr>
            <a:xfrm>
              <a:off x="304800" y="1676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U</a:t>
              </a:r>
            </a:p>
          </p:txBody>
        </p:sp>
        <p:sp>
          <p:nvSpPr>
            <p:cNvPr id="14" name="Oval 13"/>
            <p:cNvSpPr/>
            <p:nvPr/>
          </p:nvSpPr>
          <p:spPr>
            <a:xfrm>
              <a:off x="2438400" y="381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V</a:t>
              </a:r>
            </a:p>
          </p:txBody>
        </p:sp>
        <p:cxnSp>
          <p:nvCxnSpPr>
            <p:cNvPr id="16" name="Straight Arrow Connector 15"/>
            <p:cNvCxnSpPr>
              <a:stCxn id="5" idx="5"/>
              <a:endCxn id="10" idx="0"/>
            </p:cNvCxnSpPr>
            <p:nvPr/>
          </p:nvCxnSpPr>
          <p:spPr>
            <a:xfrm>
              <a:off x="1826885" y="1620604"/>
              <a:ext cx="1335415" cy="18083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5"/>
              <a:endCxn id="10" idx="1"/>
            </p:cNvCxnSpPr>
            <p:nvPr/>
          </p:nvCxnSpPr>
          <p:spPr>
            <a:xfrm>
              <a:off x="1826885" y="2535004"/>
              <a:ext cx="1146830" cy="9497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6"/>
              <a:endCxn id="10" idx="2"/>
            </p:cNvCxnSpPr>
            <p:nvPr/>
          </p:nvCxnSpPr>
          <p:spPr>
            <a:xfrm>
              <a:off x="1905000" y="36195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7"/>
              <a:endCxn id="5" idx="2"/>
            </p:cNvCxnSpPr>
            <p:nvPr/>
          </p:nvCxnSpPr>
          <p:spPr>
            <a:xfrm flipV="1">
              <a:off x="760085" y="1485900"/>
              <a:ext cx="611515" cy="246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5"/>
              <a:endCxn id="7" idx="2"/>
            </p:cNvCxnSpPr>
            <p:nvPr/>
          </p:nvCxnSpPr>
          <p:spPr>
            <a:xfrm>
              <a:off x="760085" y="2001604"/>
              <a:ext cx="611515" cy="398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5" idx="7"/>
            </p:cNvCxnSpPr>
            <p:nvPr/>
          </p:nvCxnSpPr>
          <p:spPr>
            <a:xfrm flipH="1">
              <a:off x="1826885" y="706204"/>
              <a:ext cx="689630" cy="644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4"/>
              <a:endCxn id="9" idx="0"/>
            </p:cNvCxnSpPr>
            <p:nvPr/>
          </p:nvCxnSpPr>
          <p:spPr>
            <a:xfrm>
              <a:off x="2705100" y="762000"/>
              <a:ext cx="9144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5"/>
              <a:endCxn id="12" idx="1"/>
            </p:cNvCxnSpPr>
            <p:nvPr/>
          </p:nvCxnSpPr>
          <p:spPr>
            <a:xfrm>
              <a:off x="3808085" y="2306404"/>
              <a:ext cx="842030" cy="1178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6"/>
              <a:endCxn id="12" idx="2"/>
            </p:cNvCxnSpPr>
            <p:nvPr/>
          </p:nvCxnSpPr>
          <p:spPr>
            <a:xfrm>
              <a:off x="3429000" y="3619500"/>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4"/>
              <a:endCxn id="12" idx="0"/>
            </p:cNvCxnSpPr>
            <p:nvPr/>
          </p:nvCxnSpPr>
          <p:spPr>
            <a:xfrm>
              <a:off x="4838700" y="2590800"/>
              <a:ext cx="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5410200" y="4267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sp>
        <p:nvSpPr>
          <p:cNvPr id="23" name="Oval 22"/>
          <p:cNvSpPr/>
          <p:nvPr/>
        </p:nvSpPr>
        <p:spPr>
          <a:xfrm>
            <a:off x="5562600" y="3048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3246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334000" y="2743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495800" y="1524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191000" y="1600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581400" y="22098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8768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3505200" y="2362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914400" y="3048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First Backdoor Path</a:t>
            </a:r>
          </a:p>
        </p:txBody>
      </p:sp>
      <p:pic>
        <p:nvPicPr>
          <p:cNvPr id="36"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3233008">
            <a:off x="5614278" y="3364938"/>
            <a:ext cx="762000" cy="326571"/>
          </a:xfrm>
          <a:prstGeom prst="rect">
            <a:avLst/>
          </a:prstGeom>
          <a:noFill/>
        </p:spPr>
      </p:pic>
      <p:pic>
        <p:nvPicPr>
          <p:cNvPr id="37"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3133173">
            <a:off x="4640003" y="1952262"/>
            <a:ext cx="762000" cy="326571"/>
          </a:xfrm>
          <a:prstGeom prst="rect">
            <a:avLst/>
          </a:prstGeom>
          <a:noFill/>
        </p:spPr>
      </p:pic>
      <p:pic>
        <p:nvPicPr>
          <p:cNvPr id="39"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18906744">
            <a:off x="3356970" y="1585749"/>
            <a:ext cx="762000" cy="326571"/>
          </a:xfrm>
          <a:prstGeom prst="rect">
            <a:avLst/>
          </a:prstGeom>
          <a:noFill/>
        </p:spPr>
      </p:pic>
      <p:pic>
        <p:nvPicPr>
          <p:cNvPr id="40"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3293938">
            <a:off x="3857873" y="2985517"/>
            <a:ext cx="762000" cy="32657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1981200" y="1219200"/>
            <a:ext cx="4800600" cy="3429000"/>
            <a:chOff x="304800" y="381000"/>
            <a:chExt cx="4800600" cy="3429000"/>
          </a:xfrm>
        </p:grpSpPr>
        <p:sp>
          <p:nvSpPr>
            <p:cNvPr id="5" name="Oval 4"/>
            <p:cNvSpPr/>
            <p:nvPr/>
          </p:nvSpPr>
          <p:spPr>
            <a:xfrm>
              <a:off x="1371600" y="12954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p>
          </p:txBody>
        </p:sp>
        <p:sp>
          <p:nvSpPr>
            <p:cNvPr id="7" name="Oval 6"/>
            <p:cNvSpPr/>
            <p:nvPr/>
          </p:nvSpPr>
          <p:spPr>
            <a:xfrm>
              <a:off x="13716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8" name="Oval 7"/>
            <p:cNvSpPr/>
            <p:nvPr/>
          </p:nvSpPr>
          <p:spPr>
            <a:xfrm>
              <a:off x="1371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p>
          </p:txBody>
        </p:sp>
        <p:sp>
          <p:nvSpPr>
            <p:cNvPr id="9" name="Oval 8"/>
            <p:cNvSpPr/>
            <p:nvPr/>
          </p:nvSpPr>
          <p:spPr>
            <a:xfrm>
              <a:off x="3352800" y="19812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t>
              </a:r>
            </a:p>
          </p:txBody>
        </p:sp>
        <p:sp>
          <p:nvSpPr>
            <p:cNvPr id="10" name="Oval 9"/>
            <p:cNvSpPr/>
            <p:nvPr/>
          </p:nvSpPr>
          <p:spPr>
            <a:xfrm>
              <a:off x="2895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
              </a:r>
            </a:p>
          </p:txBody>
        </p:sp>
        <p:sp>
          <p:nvSpPr>
            <p:cNvPr id="11" name="Oval 10"/>
            <p:cNvSpPr/>
            <p:nvPr/>
          </p:nvSpPr>
          <p:spPr>
            <a:xfrm>
              <a:off x="45720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a:t>
              </a:r>
            </a:p>
          </p:txBody>
        </p:sp>
        <p:sp>
          <p:nvSpPr>
            <p:cNvPr id="12" name="Oval 11"/>
            <p:cNvSpPr/>
            <p:nvPr/>
          </p:nvSpPr>
          <p:spPr>
            <a:xfrm>
              <a:off x="45720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13" name="Oval 12"/>
            <p:cNvSpPr/>
            <p:nvPr/>
          </p:nvSpPr>
          <p:spPr>
            <a:xfrm>
              <a:off x="304800" y="1676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U</a:t>
              </a:r>
            </a:p>
          </p:txBody>
        </p:sp>
        <p:sp>
          <p:nvSpPr>
            <p:cNvPr id="14" name="Oval 13"/>
            <p:cNvSpPr/>
            <p:nvPr/>
          </p:nvSpPr>
          <p:spPr>
            <a:xfrm>
              <a:off x="2438400" y="381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V</a:t>
              </a:r>
            </a:p>
          </p:txBody>
        </p:sp>
        <p:cxnSp>
          <p:nvCxnSpPr>
            <p:cNvPr id="16" name="Straight Arrow Connector 15"/>
            <p:cNvCxnSpPr>
              <a:stCxn id="5" idx="5"/>
              <a:endCxn id="10" idx="0"/>
            </p:cNvCxnSpPr>
            <p:nvPr/>
          </p:nvCxnSpPr>
          <p:spPr>
            <a:xfrm>
              <a:off x="1826885" y="1620604"/>
              <a:ext cx="1335415" cy="18083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5"/>
              <a:endCxn id="10" idx="1"/>
            </p:cNvCxnSpPr>
            <p:nvPr/>
          </p:nvCxnSpPr>
          <p:spPr>
            <a:xfrm>
              <a:off x="1826885" y="2535004"/>
              <a:ext cx="1146830" cy="9497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6"/>
              <a:endCxn id="10" idx="2"/>
            </p:cNvCxnSpPr>
            <p:nvPr/>
          </p:nvCxnSpPr>
          <p:spPr>
            <a:xfrm>
              <a:off x="1905000" y="36195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7"/>
              <a:endCxn id="5" idx="2"/>
            </p:cNvCxnSpPr>
            <p:nvPr/>
          </p:nvCxnSpPr>
          <p:spPr>
            <a:xfrm flipV="1">
              <a:off x="760085" y="1485900"/>
              <a:ext cx="611515" cy="246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5"/>
              <a:endCxn id="7" idx="2"/>
            </p:cNvCxnSpPr>
            <p:nvPr/>
          </p:nvCxnSpPr>
          <p:spPr>
            <a:xfrm>
              <a:off x="760085" y="2001604"/>
              <a:ext cx="611515" cy="398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5" idx="7"/>
            </p:cNvCxnSpPr>
            <p:nvPr/>
          </p:nvCxnSpPr>
          <p:spPr>
            <a:xfrm flipH="1">
              <a:off x="1826885" y="706204"/>
              <a:ext cx="689630" cy="644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4"/>
              <a:endCxn id="9" idx="0"/>
            </p:cNvCxnSpPr>
            <p:nvPr/>
          </p:nvCxnSpPr>
          <p:spPr>
            <a:xfrm>
              <a:off x="2705100" y="762000"/>
              <a:ext cx="9144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5"/>
              <a:endCxn id="12" idx="1"/>
            </p:cNvCxnSpPr>
            <p:nvPr/>
          </p:nvCxnSpPr>
          <p:spPr>
            <a:xfrm>
              <a:off x="3808085" y="2306404"/>
              <a:ext cx="842030" cy="1178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6"/>
              <a:endCxn id="12" idx="2"/>
            </p:cNvCxnSpPr>
            <p:nvPr/>
          </p:nvCxnSpPr>
          <p:spPr>
            <a:xfrm>
              <a:off x="3429000" y="3619500"/>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4"/>
              <a:endCxn id="12" idx="0"/>
            </p:cNvCxnSpPr>
            <p:nvPr/>
          </p:nvCxnSpPr>
          <p:spPr>
            <a:xfrm>
              <a:off x="4838700" y="2590800"/>
              <a:ext cx="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5410200" y="4267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sp>
        <p:nvSpPr>
          <p:cNvPr id="23" name="Oval 22"/>
          <p:cNvSpPr/>
          <p:nvPr/>
        </p:nvSpPr>
        <p:spPr>
          <a:xfrm>
            <a:off x="5562600" y="3048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3246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334000" y="2743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495800" y="1524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191000" y="1600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581400" y="22098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8768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3505200" y="2362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914400" y="3048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Second Backdoor Path</a:t>
            </a:r>
          </a:p>
        </p:txBody>
      </p:sp>
      <p:pic>
        <p:nvPicPr>
          <p:cNvPr id="39"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3333950">
            <a:off x="5607912" y="3367486"/>
            <a:ext cx="762000" cy="326571"/>
          </a:xfrm>
          <a:prstGeom prst="rect">
            <a:avLst/>
          </a:prstGeom>
          <a:noFill/>
        </p:spPr>
      </p:pic>
      <p:pic>
        <p:nvPicPr>
          <p:cNvPr id="40"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2271580">
            <a:off x="3408981" y="3730703"/>
            <a:ext cx="762000" cy="326571"/>
          </a:xfrm>
          <a:prstGeom prst="rect">
            <a:avLst/>
          </a:prstGeom>
          <a:noFill/>
        </p:spPr>
      </p:pic>
      <p:pic>
        <p:nvPicPr>
          <p:cNvPr id="42"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1791472">
            <a:off x="2218194" y="3036098"/>
            <a:ext cx="762000" cy="326571"/>
          </a:xfrm>
          <a:prstGeom prst="rect">
            <a:avLst/>
          </a:prstGeom>
          <a:noFill/>
        </p:spPr>
      </p:pic>
      <p:pic>
        <p:nvPicPr>
          <p:cNvPr id="43"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20283200">
            <a:off x="2243217" y="2035564"/>
            <a:ext cx="762000" cy="326571"/>
          </a:xfrm>
          <a:prstGeom prst="rect">
            <a:avLst/>
          </a:prstGeom>
          <a:noFill/>
        </p:spPr>
      </p:pic>
      <p:pic>
        <p:nvPicPr>
          <p:cNvPr id="45"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19002077">
            <a:off x="3344531" y="1590186"/>
            <a:ext cx="762000" cy="326571"/>
          </a:xfrm>
          <a:prstGeom prst="rect">
            <a:avLst/>
          </a:prstGeom>
          <a:noFill/>
        </p:spPr>
      </p:pic>
      <p:pic>
        <p:nvPicPr>
          <p:cNvPr id="46" name="Picture 4" descr="C:\Users\Farrokh\AppData\Local\Microsoft\Windows\Temporary Internet Files\Content.IE5\CUR8MB8J\PATH_Foundation_Atlanta_%28logo%29[1].jpg"/>
          <p:cNvPicPr>
            <a:picLocks noChangeAspect="1" noChangeArrowheads="1"/>
          </p:cNvPicPr>
          <p:nvPr/>
        </p:nvPicPr>
        <p:blipFill>
          <a:blip r:embed="rId3" cstate="print"/>
          <a:srcRect l="10667" t="70466" r="14667" b="4663"/>
          <a:stretch>
            <a:fillRect/>
          </a:stretch>
        </p:blipFill>
        <p:spPr bwMode="auto">
          <a:xfrm rot="3267946">
            <a:off x="4621509" y="1918060"/>
            <a:ext cx="762000" cy="32657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301901671"/>
              </p:ext>
            </p:extLst>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55B75F4-92E2-4E8C-A653-D5614F6FF961}"/>
              </a:ext>
            </a:extLst>
          </p:cNvPr>
          <p:cNvSpPr txBox="1"/>
          <p:nvPr/>
        </p:nvSpPr>
        <p:spPr>
          <a:xfrm>
            <a:off x="304800" y="268069"/>
            <a:ext cx="8534400" cy="646331"/>
          </a:xfrm>
          <a:prstGeom prst="rect">
            <a:avLst/>
          </a:prstGeom>
          <a:noFill/>
        </p:spPr>
        <p:txBody>
          <a:bodyPr wrap="square">
            <a:spAutoFit/>
          </a:bodyPr>
          <a:lstStyle/>
          <a:p>
            <a:pPr algn="ctr">
              <a:defRPr/>
            </a:pPr>
            <a:r>
              <a:rPr lang="en-US" sz="3600" b="1" dirty="0">
                <a:latin typeface="+mn-lt"/>
              </a:rPr>
              <a:t>Model Away Some Observed Correlations</a:t>
            </a:r>
          </a:p>
        </p:txBody>
      </p:sp>
      <p:graphicFrame>
        <p:nvGraphicFramePr>
          <p:cNvPr id="3" name="Diagram 2">
            <a:extLst>
              <a:ext uri="{FF2B5EF4-FFF2-40B4-BE49-F238E27FC236}">
                <a16:creationId xmlns:a16="http://schemas.microsoft.com/office/drawing/2014/main" id="{7007791D-60F0-461D-A0B2-03BE135487BC}"/>
              </a:ext>
            </a:extLst>
          </p:cNvPr>
          <p:cNvGraphicFramePr/>
          <p:nvPr>
            <p:extLst>
              <p:ext uri="{D42A27DB-BD31-4B8C-83A1-F6EECF244321}">
                <p14:modId xmlns:p14="http://schemas.microsoft.com/office/powerpoint/2010/main" val="433861527"/>
              </p:ext>
            </p:extLst>
          </p:nvPr>
        </p:nvGraphicFramePr>
        <p:xfrm>
          <a:off x="723900" y="1153570"/>
          <a:ext cx="7696200"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1981200" y="1219200"/>
            <a:ext cx="4800600" cy="3429000"/>
            <a:chOff x="304800" y="381000"/>
            <a:chExt cx="4800600" cy="3429000"/>
          </a:xfrm>
        </p:grpSpPr>
        <p:sp>
          <p:nvSpPr>
            <p:cNvPr id="5" name="Oval 4"/>
            <p:cNvSpPr/>
            <p:nvPr/>
          </p:nvSpPr>
          <p:spPr>
            <a:xfrm>
              <a:off x="1371600" y="12954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p>
          </p:txBody>
        </p:sp>
        <p:sp>
          <p:nvSpPr>
            <p:cNvPr id="7" name="Oval 6"/>
            <p:cNvSpPr/>
            <p:nvPr/>
          </p:nvSpPr>
          <p:spPr>
            <a:xfrm>
              <a:off x="13716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8" name="Oval 7"/>
            <p:cNvSpPr/>
            <p:nvPr/>
          </p:nvSpPr>
          <p:spPr>
            <a:xfrm>
              <a:off x="1371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p>
          </p:txBody>
        </p:sp>
        <p:sp>
          <p:nvSpPr>
            <p:cNvPr id="9" name="Oval 8"/>
            <p:cNvSpPr/>
            <p:nvPr/>
          </p:nvSpPr>
          <p:spPr>
            <a:xfrm>
              <a:off x="3352800" y="1981200"/>
              <a:ext cx="533400" cy="381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t>
              </a:r>
            </a:p>
          </p:txBody>
        </p:sp>
        <p:sp>
          <p:nvSpPr>
            <p:cNvPr id="10" name="Oval 9"/>
            <p:cNvSpPr/>
            <p:nvPr/>
          </p:nvSpPr>
          <p:spPr>
            <a:xfrm>
              <a:off x="2895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
              </a:r>
            </a:p>
          </p:txBody>
        </p:sp>
        <p:sp>
          <p:nvSpPr>
            <p:cNvPr id="11" name="Oval 10"/>
            <p:cNvSpPr/>
            <p:nvPr/>
          </p:nvSpPr>
          <p:spPr>
            <a:xfrm>
              <a:off x="45720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a:t>
              </a:r>
            </a:p>
          </p:txBody>
        </p:sp>
        <p:sp>
          <p:nvSpPr>
            <p:cNvPr id="12" name="Oval 11"/>
            <p:cNvSpPr/>
            <p:nvPr/>
          </p:nvSpPr>
          <p:spPr>
            <a:xfrm>
              <a:off x="45720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13" name="Oval 12"/>
            <p:cNvSpPr/>
            <p:nvPr/>
          </p:nvSpPr>
          <p:spPr>
            <a:xfrm>
              <a:off x="304800" y="1676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U</a:t>
              </a:r>
            </a:p>
          </p:txBody>
        </p:sp>
        <p:sp>
          <p:nvSpPr>
            <p:cNvPr id="14" name="Oval 13"/>
            <p:cNvSpPr/>
            <p:nvPr/>
          </p:nvSpPr>
          <p:spPr>
            <a:xfrm>
              <a:off x="2438400" y="381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V</a:t>
              </a:r>
            </a:p>
          </p:txBody>
        </p:sp>
        <p:cxnSp>
          <p:nvCxnSpPr>
            <p:cNvPr id="16" name="Straight Arrow Connector 15"/>
            <p:cNvCxnSpPr>
              <a:stCxn id="5" idx="5"/>
              <a:endCxn id="10" idx="0"/>
            </p:cNvCxnSpPr>
            <p:nvPr/>
          </p:nvCxnSpPr>
          <p:spPr>
            <a:xfrm>
              <a:off x="1826885" y="1620604"/>
              <a:ext cx="1335415" cy="18083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5"/>
              <a:endCxn id="10" idx="1"/>
            </p:cNvCxnSpPr>
            <p:nvPr/>
          </p:nvCxnSpPr>
          <p:spPr>
            <a:xfrm>
              <a:off x="1826885" y="2535004"/>
              <a:ext cx="1146830" cy="9497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6"/>
              <a:endCxn id="10" idx="2"/>
            </p:cNvCxnSpPr>
            <p:nvPr/>
          </p:nvCxnSpPr>
          <p:spPr>
            <a:xfrm>
              <a:off x="1905000" y="36195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7"/>
              <a:endCxn id="5" idx="2"/>
            </p:cNvCxnSpPr>
            <p:nvPr/>
          </p:nvCxnSpPr>
          <p:spPr>
            <a:xfrm flipV="1">
              <a:off x="760085" y="1485900"/>
              <a:ext cx="611515" cy="246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5"/>
              <a:endCxn id="7" idx="2"/>
            </p:cNvCxnSpPr>
            <p:nvPr/>
          </p:nvCxnSpPr>
          <p:spPr>
            <a:xfrm>
              <a:off x="760085" y="2001604"/>
              <a:ext cx="611515" cy="398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5" idx="7"/>
            </p:cNvCxnSpPr>
            <p:nvPr/>
          </p:nvCxnSpPr>
          <p:spPr>
            <a:xfrm flipH="1">
              <a:off x="1826885" y="706204"/>
              <a:ext cx="689630" cy="644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4"/>
              <a:endCxn id="9" idx="0"/>
            </p:cNvCxnSpPr>
            <p:nvPr/>
          </p:nvCxnSpPr>
          <p:spPr>
            <a:xfrm>
              <a:off x="2705100" y="762000"/>
              <a:ext cx="9144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5"/>
              <a:endCxn id="12" idx="1"/>
            </p:cNvCxnSpPr>
            <p:nvPr/>
          </p:nvCxnSpPr>
          <p:spPr>
            <a:xfrm>
              <a:off x="3808085" y="2306404"/>
              <a:ext cx="842030" cy="1178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6"/>
              <a:endCxn id="12" idx="2"/>
            </p:cNvCxnSpPr>
            <p:nvPr/>
          </p:nvCxnSpPr>
          <p:spPr>
            <a:xfrm>
              <a:off x="3429000" y="3619500"/>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4"/>
              <a:endCxn id="12" idx="0"/>
            </p:cNvCxnSpPr>
            <p:nvPr/>
          </p:nvCxnSpPr>
          <p:spPr>
            <a:xfrm>
              <a:off x="4838700" y="2590800"/>
              <a:ext cx="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5410200" y="4267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sp>
        <p:nvSpPr>
          <p:cNvPr id="23" name="Oval 22"/>
          <p:cNvSpPr/>
          <p:nvPr/>
        </p:nvSpPr>
        <p:spPr>
          <a:xfrm>
            <a:off x="5562600" y="3048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3246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334000" y="2743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495800" y="1524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191000" y="1600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581400" y="22098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8768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3505200" y="2362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914400" y="3048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Minimal Block Set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1981200" y="1219200"/>
            <a:ext cx="4800600" cy="3429000"/>
            <a:chOff x="304800" y="381000"/>
            <a:chExt cx="4800600" cy="3429000"/>
          </a:xfrm>
        </p:grpSpPr>
        <p:sp>
          <p:nvSpPr>
            <p:cNvPr id="5" name="Oval 4"/>
            <p:cNvSpPr/>
            <p:nvPr/>
          </p:nvSpPr>
          <p:spPr>
            <a:xfrm>
              <a:off x="1371600" y="1295400"/>
              <a:ext cx="533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a:t>
              </a:r>
            </a:p>
          </p:txBody>
        </p:sp>
        <p:sp>
          <p:nvSpPr>
            <p:cNvPr id="7" name="Oval 6"/>
            <p:cNvSpPr/>
            <p:nvPr/>
          </p:nvSpPr>
          <p:spPr>
            <a:xfrm>
              <a:off x="1371600" y="2209800"/>
              <a:ext cx="533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a:t>
              </a:r>
            </a:p>
          </p:txBody>
        </p:sp>
        <p:sp>
          <p:nvSpPr>
            <p:cNvPr id="8" name="Oval 7"/>
            <p:cNvSpPr/>
            <p:nvPr/>
          </p:nvSpPr>
          <p:spPr>
            <a:xfrm>
              <a:off x="1371600" y="3429000"/>
              <a:ext cx="533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a:t>
              </a:r>
            </a:p>
          </p:txBody>
        </p:sp>
        <p:sp>
          <p:nvSpPr>
            <p:cNvPr id="9" name="Oval 8"/>
            <p:cNvSpPr/>
            <p:nvPr/>
          </p:nvSpPr>
          <p:spPr>
            <a:xfrm>
              <a:off x="3352800" y="1981200"/>
              <a:ext cx="533400" cy="381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t>
              </a:r>
            </a:p>
          </p:txBody>
        </p:sp>
        <p:sp>
          <p:nvSpPr>
            <p:cNvPr id="10" name="Oval 9"/>
            <p:cNvSpPr/>
            <p:nvPr/>
          </p:nvSpPr>
          <p:spPr>
            <a:xfrm>
              <a:off x="28956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
              </a:r>
            </a:p>
          </p:txBody>
        </p:sp>
        <p:sp>
          <p:nvSpPr>
            <p:cNvPr id="11" name="Oval 10"/>
            <p:cNvSpPr/>
            <p:nvPr/>
          </p:nvSpPr>
          <p:spPr>
            <a:xfrm>
              <a:off x="4572000" y="2209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a:t>
              </a:r>
            </a:p>
          </p:txBody>
        </p:sp>
        <p:sp>
          <p:nvSpPr>
            <p:cNvPr id="12" name="Oval 11"/>
            <p:cNvSpPr/>
            <p:nvPr/>
          </p:nvSpPr>
          <p:spPr>
            <a:xfrm>
              <a:off x="4572000" y="3429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13" name="Oval 12"/>
            <p:cNvSpPr/>
            <p:nvPr/>
          </p:nvSpPr>
          <p:spPr>
            <a:xfrm>
              <a:off x="304800" y="1676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U</a:t>
              </a:r>
            </a:p>
          </p:txBody>
        </p:sp>
        <p:sp>
          <p:nvSpPr>
            <p:cNvPr id="14" name="Oval 13"/>
            <p:cNvSpPr/>
            <p:nvPr/>
          </p:nvSpPr>
          <p:spPr>
            <a:xfrm>
              <a:off x="2438400" y="381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V</a:t>
              </a:r>
            </a:p>
          </p:txBody>
        </p:sp>
        <p:cxnSp>
          <p:nvCxnSpPr>
            <p:cNvPr id="16" name="Straight Arrow Connector 15"/>
            <p:cNvCxnSpPr>
              <a:stCxn id="5" idx="5"/>
              <a:endCxn id="10" idx="0"/>
            </p:cNvCxnSpPr>
            <p:nvPr/>
          </p:nvCxnSpPr>
          <p:spPr>
            <a:xfrm>
              <a:off x="1826885" y="1620604"/>
              <a:ext cx="1335415" cy="18083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5"/>
              <a:endCxn id="10" idx="1"/>
            </p:cNvCxnSpPr>
            <p:nvPr/>
          </p:nvCxnSpPr>
          <p:spPr>
            <a:xfrm>
              <a:off x="1826885" y="2535004"/>
              <a:ext cx="1146830" cy="9497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6"/>
              <a:endCxn id="10" idx="2"/>
            </p:cNvCxnSpPr>
            <p:nvPr/>
          </p:nvCxnSpPr>
          <p:spPr>
            <a:xfrm>
              <a:off x="1905000" y="36195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7"/>
              <a:endCxn id="5" idx="2"/>
            </p:cNvCxnSpPr>
            <p:nvPr/>
          </p:nvCxnSpPr>
          <p:spPr>
            <a:xfrm flipV="1">
              <a:off x="760085" y="1485900"/>
              <a:ext cx="611515" cy="246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5"/>
              <a:endCxn id="7" idx="2"/>
            </p:cNvCxnSpPr>
            <p:nvPr/>
          </p:nvCxnSpPr>
          <p:spPr>
            <a:xfrm>
              <a:off x="760085" y="2001604"/>
              <a:ext cx="611515" cy="398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5" idx="7"/>
            </p:cNvCxnSpPr>
            <p:nvPr/>
          </p:nvCxnSpPr>
          <p:spPr>
            <a:xfrm flipH="1">
              <a:off x="1826885" y="706204"/>
              <a:ext cx="689630" cy="644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4"/>
              <a:endCxn id="9" idx="0"/>
            </p:cNvCxnSpPr>
            <p:nvPr/>
          </p:nvCxnSpPr>
          <p:spPr>
            <a:xfrm>
              <a:off x="2705100" y="762000"/>
              <a:ext cx="9144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5"/>
              <a:endCxn id="12" idx="1"/>
            </p:cNvCxnSpPr>
            <p:nvPr/>
          </p:nvCxnSpPr>
          <p:spPr>
            <a:xfrm>
              <a:off x="3808085" y="2306404"/>
              <a:ext cx="842030" cy="1178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6"/>
              <a:endCxn id="12" idx="2"/>
            </p:cNvCxnSpPr>
            <p:nvPr/>
          </p:nvCxnSpPr>
          <p:spPr>
            <a:xfrm>
              <a:off x="3429000" y="3619500"/>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4"/>
              <a:endCxn id="12" idx="0"/>
            </p:cNvCxnSpPr>
            <p:nvPr/>
          </p:nvCxnSpPr>
          <p:spPr>
            <a:xfrm>
              <a:off x="4838700" y="2590800"/>
              <a:ext cx="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5410200" y="4267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a:t>
            </a:r>
          </a:p>
        </p:txBody>
      </p:sp>
      <p:sp>
        <p:nvSpPr>
          <p:cNvPr id="23" name="Oval 22"/>
          <p:cNvSpPr/>
          <p:nvPr/>
        </p:nvSpPr>
        <p:spPr>
          <a:xfrm>
            <a:off x="5562600" y="3048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3246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334000" y="2743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495800" y="1524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191000" y="1600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581400" y="22098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876800" y="41910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3505200" y="236220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914400" y="3048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Blocking at Treatment</a:t>
            </a:r>
          </a:p>
        </p:txBody>
      </p:sp>
    </p:spTree>
    <p:extLst>
      <p:ext uri="{BB962C8B-B14F-4D97-AF65-F5344CB8AC3E}">
        <p14:creationId xmlns:p14="http://schemas.microsoft.com/office/powerpoint/2010/main" val="3685427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Stratifying Several Variables</a:t>
            </a:r>
          </a:p>
        </p:txBody>
      </p:sp>
      <p:sp>
        <p:nvSpPr>
          <p:cNvPr id="6" name="Rectangle 5"/>
          <p:cNvSpPr/>
          <p:nvPr/>
        </p:nvSpPr>
        <p:spPr>
          <a:xfrm>
            <a:off x="838200" y="2895600"/>
            <a:ext cx="72390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a:solidFill>
                  <a:srgbClr val="C00000"/>
                </a:solidFill>
              </a:rPr>
              <a:t>Set values for all possible combinations of variables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4119"/>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Stratifying Several Variables</a:t>
            </a:r>
          </a:p>
        </p:txBody>
      </p:sp>
      <p:pic>
        <p:nvPicPr>
          <p:cNvPr id="3" name="Picture 2">
            <a:extLst>
              <a:ext uri="{FF2B5EF4-FFF2-40B4-BE49-F238E27FC236}">
                <a16:creationId xmlns:a16="http://schemas.microsoft.com/office/drawing/2014/main" id="{F6A49856-707F-42FE-B0EB-3CB3E6846DE5}"/>
              </a:ext>
            </a:extLst>
          </p:cNvPr>
          <p:cNvPicPr>
            <a:picLocks noChangeAspect="1"/>
          </p:cNvPicPr>
          <p:nvPr/>
        </p:nvPicPr>
        <p:blipFill rotWithShape="1">
          <a:blip r:embed="rId3"/>
          <a:srcRect l="14166" t="12963" r="11667" b="11481"/>
          <a:stretch/>
        </p:blipFill>
        <p:spPr>
          <a:xfrm>
            <a:off x="228600" y="1422971"/>
            <a:ext cx="8686800" cy="4977829"/>
          </a:xfrm>
          <a:prstGeom prst="rect">
            <a:avLst/>
          </a:prstGeom>
        </p:spPr>
      </p:pic>
    </p:spTree>
    <p:extLst>
      <p:ext uri="{BB962C8B-B14F-4D97-AF65-F5344CB8AC3E}">
        <p14:creationId xmlns:p14="http://schemas.microsoft.com/office/powerpoint/2010/main" val="3890543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4119"/>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Stratifying Several Variables</a:t>
            </a:r>
          </a:p>
        </p:txBody>
      </p:sp>
      <p:pic>
        <p:nvPicPr>
          <p:cNvPr id="3" name="Picture 2">
            <a:extLst>
              <a:ext uri="{FF2B5EF4-FFF2-40B4-BE49-F238E27FC236}">
                <a16:creationId xmlns:a16="http://schemas.microsoft.com/office/drawing/2014/main" id="{F6A49856-707F-42FE-B0EB-3CB3E6846DE5}"/>
              </a:ext>
            </a:extLst>
          </p:cNvPr>
          <p:cNvPicPr>
            <a:picLocks noChangeAspect="1"/>
          </p:cNvPicPr>
          <p:nvPr/>
        </p:nvPicPr>
        <p:blipFill rotWithShape="1">
          <a:blip r:embed="rId3"/>
          <a:srcRect l="14166" t="12963" r="11667" b="11481"/>
          <a:stretch/>
        </p:blipFill>
        <p:spPr>
          <a:xfrm>
            <a:off x="228600" y="1422971"/>
            <a:ext cx="8686800" cy="4977829"/>
          </a:xfrm>
          <a:prstGeom prst="rect">
            <a:avLst/>
          </a:prstGeom>
        </p:spPr>
      </p:pic>
      <p:pic>
        <p:nvPicPr>
          <p:cNvPr id="5" name="Picture 4">
            <a:extLst>
              <a:ext uri="{FF2B5EF4-FFF2-40B4-BE49-F238E27FC236}">
                <a16:creationId xmlns:a16="http://schemas.microsoft.com/office/drawing/2014/main" id="{66AD9F33-ED1F-43CA-B644-EECC2351F36A}"/>
              </a:ext>
            </a:extLst>
          </p:cNvPr>
          <p:cNvPicPr>
            <a:picLocks noChangeAspect="1"/>
          </p:cNvPicPr>
          <p:nvPr/>
        </p:nvPicPr>
        <p:blipFill rotWithShape="1">
          <a:blip r:embed="rId4"/>
          <a:srcRect t="30741" r="40833" b="24814"/>
          <a:stretch/>
        </p:blipFill>
        <p:spPr>
          <a:xfrm>
            <a:off x="228600" y="2028350"/>
            <a:ext cx="8915400" cy="3767070"/>
          </a:xfrm>
          <a:prstGeom prst="rect">
            <a:avLst/>
          </a:prstGeom>
        </p:spPr>
      </p:pic>
    </p:spTree>
    <p:extLst>
      <p:ext uri="{BB962C8B-B14F-4D97-AF65-F5344CB8AC3E}">
        <p14:creationId xmlns:p14="http://schemas.microsoft.com/office/powerpoint/2010/main" val="1889390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47832" y="3467100"/>
            <a:ext cx="6743768" cy="3398676"/>
            <a:chOff x="2247832" y="3314700"/>
            <a:chExt cx="6743768" cy="3398676"/>
          </a:xfrm>
        </p:grpSpPr>
        <p:pic>
          <p:nvPicPr>
            <p:cNvPr id="9" name="Picture 4" descr="Image result for achilles heel"/>
            <p:cNvPicPr>
              <a:picLocks noChangeAspect="1" noChangeArrowheads="1"/>
            </p:cNvPicPr>
            <p:nvPr/>
          </p:nvPicPr>
          <p:blipFill>
            <a:blip r:embed="rId3" cstate="print"/>
            <a:srcRect l="41667"/>
            <a:stretch>
              <a:fillRect/>
            </a:stretch>
          </p:blipFill>
          <p:spPr bwMode="auto">
            <a:xfrm>
              <a:off x="5410200" y="3314700"/>
              <a:ext cx="3581400" cy="3398676"/>
            </a:xfrm>
            <a:prstGeom prst="rect">
              <a:avLst/>
            </a:prstGeom>
            <a:noFill/>
          </p:spPr>
        </p:pic>
        <p:pic>
          <p:nvPicPr>
            <p:cNvPr id="65541" name="Picture 5"/>
            <p:cNvPicPr>
              <a:picLocks noChangeAspect="1" noChangeArrowheads="1"/>
            </p:cNvPicPr>
            <p:nvPr/>
          </p:nvPicPr>
          <p:blipFill>
            <a:blip r:embed="rId4" cstate="print"/>
            <a:srcRect r="54872" b="53864"/>
            <a:stretch>
              <a:fillRect/>
            </a:stretch>
          </p:blipFill>
          <p:spPr bwMode="auto">
            <a:xfrm rot="19216432">
              <a:off x="2247832" y="4349676"/>
              <a:ext cx="2895736" cy="1642051"/>
            </a:xfrm>
            <a:prstGeom prst="rect">
              <a:avLst/>
            </a:prstGeom>
            <a:noFill/>
            <a:ln w="9525">
              <a:noFill/>
              <a:miter lim="800000"/>
              <a:headEnd/>
              <a:tailEnd/>
            </a:ln>
            <a:effectLst/>
          </p:spPr>
        </p:pic>
      </p:grpSp>
      <p:sp>
        <p:nvSpPr>
          <p:cNvPr id="65537" name="Title 1"/>
          <p:cNvSpPr>
            <a:spLocks noGrp="1"/>
          </p:cNvSpPr>
          <p:nvPr>
            <p:ph type="ctrTitle"/>
          </p:nvPr>
        </p:nvSpPr>
        <p:spPr/>
        <p:txBody>
          <a:bodyPr/>
          <a:lstStyle/>
          <a:p>
            <a:pPr eaLnBrk="1" hangingPunct="1"/>
            <a:r>
              <a:rPr lang="en-US" b="1" dirty="0"/>
              <a:t>Take Home Lessons</a:t>
            </a:r>
          </a:p>
        </p:txBody>
      </p:sp>
      <p:sp>
        <p:nvSpPr>
          <p:cNvPr id="6" name="Subtitle 2"/>
          <p:cNvSpPr>
            <a:spLocks noGrp="1"/>
          </p:cNvSpPr>
          <p:nvPr>
            <p:ph type="subTitle" idx="1"/>
          </p:nvPr>
        </p:nvSpPr>
        <p:spPr>
          <a:xfrm>
            <a:off x="1371600" y="3886200"/>
            <a:ext cx="6400800" cy="1752600"/>
          </a:xfrm>
        </p:spPr>
        <p:txBody>
          <a:bodyPr/>
          <a:lstStyle/>
          <a:p>
            <a:pPr eaLnBrk="1" hangingPunct="1"/>
            <a:r>
              <a:rPr lang="en-US" b="1" dirty="0">
                <a:solidFill>
                  <a:schemeClr val="tx1"/>
                </a:solidFill>
              </a:rPr>
              <a:t>Block Back Door Path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0"/>
            <a:ext cx="9144000" cy="769938"/>
          </a:xfrm>
          <a:prstGeom prst="rect">
            <a:avLst/>
          </a:prstGeom>
          <a:noFill/>
        </p:spPr>
        <p:txBody>
          <a:bodyPr>
            <a:spAutoFit/>
          </a:bodyPr>
          <a:lstStyle/>
          <a:p>
            <a:pPr algn="ctr">
              <a:defRPr/>
            </a:pPr>
            <a:r>
              <a:rPr lang="en-US" sz="4400" dirty="0">
                <a:latin typeface="+mn-lt"/>
              </a:rPr>
              <a:t>Observational Data </a:t>
            </a:r>
          </a:p>
        </p:txBody>
      </p:sp>
      <p:pic>
        <p:nvPicPr>
          <p:cNvPr id="16389" name="Picture 4" descr="http://3.bp.blogspot.com/-Si0iyOcglFQ/UDoyLh0x5HI/AAAAAAAAAFc/rwVfQb9t6AI/s320/apple_orange.jpg"/>
          <p:cNvPicPr>
            <a:picLocks noChangeAspect="1" noChangeArrowheads="1"/>
          </p:cNvPicPr>
          <p:nvPr/>
        </p:nvPicPr>
        <p:blipFill>
          <a:blip r:embed="rId3" cstate="print"/>
          <a:srcRect/>
          <a:stretch>
            <a:fillRect/>
          </a:stretch>
        </p:blipFill>
        <p:spPr bwMode="auto">
          <a:xfrm>
            <a:off x="3891231" y="1828800"/>
            <a:ext cx="3047732" cy="1571626"/>
          </a:xfrm>
          <a:prstGeom prst="rect">
            <a:avLst/>
          </a:prstGeom>
          <a:noFill/>
          <a:ln w="9525">
            <a:noFill/>
            <a:miter lim="800000"/>
            <a:headEnd/>
            <a:tailEnd/>
          </a:ln>
        </p:spPr>
      </p:pic>
      <p:sp>
        <p:nvSpPr>
          <p:cNvPr id="33" name="Right Arrow 32"/>
          <p:cNvSpPr/>
          <p:nvPr/>
        </p:nvSpPr>
        <p:spPr bwMode="auto">
          <a:xfrm>
            <a:off x="1403350" y="1979613"/>
            <a:ext cx="2514600" cy="1335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Misleading Comparisons</a:t>
            </a:r>
          </a:p>
        </p:txBody>
      </p:sp>
      <p:sp>
        <p:nvSpPr>
          <p:cNvPr id="3" name="Thought Bubble: Cloud 2">
            <a:extLst>
              <a:ext uri="{FF2B5EF4-FFF2-40B4-BE49-F238E27FC236}">
                <a16:creationId xmlns:a16="http://schemas.microsoft.com/office/drawing/2014/main" id="{A39505E2-F962-4043-9BAD-BD1A3DE72F91}"/>
              </a:ext>
            </a:extLst>
          </p:cNvPr>
          <p:cNvSpPr/>
          <p:nvPr/>
        </p:nvSpPr>
        <p:spPr>
          <a:xfrm>
            <a:off x="762000" y="4357048"/>
            <a:ext cx="2209800" cy="2057400"/>
          </a:xfrm>
          <a:prstGeom prst="cloudCallout">
            <a:avLst>
              <a:gd name="adj1" fmla="val -77035"/>
              <a:gd name="adj2" fmla="val 76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Sicker Patients</a:t>
            </a:r>
          </a:p>
        </p:txBody>
      </p:sp>
      <p:sp>
        <p:nvSpPr>
          <p:cNvPr id="7" name="Thought Bubble: Cloud 6">
            <a:extLst>
              <a:ext uri="{FF2B5EF4-FFF2-40B4-BE49-F238E27FC236}">
                <a16:creationId xmlns:a16="http://schemas.microsoft.com/office/drawing/2014/main" id="{2A573897-5C50-4931-BCC9-5C1E90CC9CA8}"/>
              </a:ext>
            </a:extLst>
          </p:cNvPr>
          <p:cNvSpPr/>
          <p:nvPr/>
        </p:nvSpPr>
        <p:spPr>
          <a:xfrm>
            <a:off x="3352800" y="3476909"/>
            <a:ext cx="2209800" cy="2057400"/>
          </a:xfrm>
          <a:prstGeom prst="cloudCallout">
            <a:avLst>
              <a:gd name="adj1" fmla="val 30427"/>
              <a:gd name="adj2" fmla="val 100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Selection Bias</a:t>
            </a:r>
          </a:p>
        </p:txBody>
      </p:sp>
      <p:sp>
        <p:nvSpPr>
          <p:cNvPr id="8" name="Thought Bubble: Cloud 7">
            <a:extLst>
              <a:ext uri="{FF2B5EF4-FFF2-40B4-BE49-F238E27FC236}">
                <a16:creationId xmlns:a16="http://schemas.microsoft.com/office/drawing/2014/main" id="{DDD055AB-A395-4FEC-A2F1-2A0CCF048093}"/>
              </a:ext>
            </a:extLst>
          </p:cNvPr>
          <p:cNvSpPr/>
          <p:nvPr/>
        </p:nvSpPr>
        <p:spPr>
          <a:xfrm>
            <a:off x="5943600" y="3697288"/>
            <a:ext cx="2590800" cy="2057400"/>
          </a:xfrm>
          <a:prstGeom prst="cloudCallout">
            <a:avLst>
              <a:gd name="adj1" fmla="val 9429"/>
              <a:gd name="adj2" fmla="val 120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Vanishing Association</a:t>
            </a:r>
          </a:p>
        </p:txBody>
      </p:sp>
    </p:spTree>
    <p:extLst>
      <p:ext uri="{BB962C8B-B14F-4D97-AF65-F5344CB8AC3E}">
        <p14:creationId xmlns:p14="http://schemas.microsoft.com/office/powerpoint/2010/main" val="208388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0"/>
            <a:ext cx="9144000" cy="769938"/>
          </a:xfrm>
          <a:prstGeom prst="rect">
            <a:avLst/>
          </a:prstGeom>
          <a:noFill/>
        </p:spPr>
        <p:txBody>
          <a:bodyPr>
            <a:spAutoFit/>
          </a:bodyPr>
          <a:lstStyle/>
          <a:p>
            <a:pPr algn="ctr">
              <a:defRPr/>
            </a:pPr>
            <a:r>
              <a:rPr lang="en-US" sz="4400" dirty="0">
                <a:latin typeface="+mn-lt"/>
              </a:rPr>
              <a:t>Adjustment Formula</a:t>
            </a:r>
          </a:p>
        </p:txBody>
      </p:sp>
      <p:pic>
        <p:nvPicPr>
          <p:cNvPr id="16389" name="Picture 4" descr="http://3.bp.blogspot.com/-Si0iyOcglFQ/UDoyLh0x5HI/AAAAAAAAAFc/rwVfQb9t6AI/s320/apple_orange.jpg"/>
          <p:cNvPicPr>
            <a:picLocks noChangeAspect="1" noChangeArrowheads="1"/>
          </p:cNvPicPr>
          <p:nvPr/>
        </p:nvPicPr>
        <p:blipFill>
          <a:blip r:embed="rId3" cstate="print"/>
          <a:srcRect/>
          <a:stretch>
            <a:fillRect/>
          </a:stretch>
        </p:blipFill>
        <p:spPr bwMode="auto">
          <a:xfrm>
            <a:off x="3891231" y="1828800"/>
            <a:ext cx="3047732" cy="1571626"/>
          </a:xfrm>
          <a:prstGeom prst="rect">
            <a:avLst/>
          </a:prstGeom>
          <a:noFill/>
          <a:ln w="9525">
            <a:noFill/>
            <a:miter lim="800000"/>
            <a:headEnd/>
            <a:tailEnd/>
          </a:ln>
        </p:spPr>
      </p:pic>
      <p:grpSp>
        <p:nvGrpSpPr>
          <p:cNvPr id="6" name="Group 2"/>
          <p:cNvGrpSpPr>
            <a:grpSpLocks/>
          </p:cNvGrpSpPr>
          <p:nvPr/>
        </p:nvGrpSpPr>
        <p:grpSpPr bwMode="auto">
          <a:xfrm>
            <a:off x="1371600" y="3200400"/>
            <a:ext cx="5363970" cy="1792785"/>
            <a:chOff x="1975948" y="3733799"/>
            <a:chExt cx="5364441" cy="1792785"/>
          </a:xfrm>
        </p:grpSpPr>
        <p:pic>
          <p:nvPicPr>
            <p:cNvPr id="16392" name="Picture 6" descr="http://aircleansystems.ca/wp-content/uploads/2014/05/apples.png"/>
            <p:cNvPicPr>
              <a:picLocks noChangeAspect="1" noChangeArrowheads="1"/>
            </p:cNvPicPr>
            <p:nvPr/>
          </p:nvPicPr>
          <p:blipFill>
            <a:blip r:embed="rId4" cstate="print"/>
            <a:srcRect/>
            <a:stretch>
              <a:fillRect/>
            </a:stretch>
          </p:blipFill>
          <p:spPr bwMode="auto">
            <a:xfrm>
              <a:off x="4490548" y="3733799"/>
              <a:ext cx="2849841" cy="1792785"/>
            </a:xfrm>
            <a:prstGeom prst="rect">
              <a:avLst/>
            </a:prstGeom>
            <a:noFill/>
            <a:ln w="9525">
              <a:noFill/>
              <a:miter lim="800000"/>
              <a:headEnd/>
              <a:tailEnd/>
            </a:ln>
          </p:spPr>
        </p:pic>
        <p:sp>
          <p:nvSpPr>
            <p:cNvPr id="29" name="Right Arrow 28"/>
            <p:cNvSpPr/>
            <p:nvPr/>
          </p:nvSpPr>
          <p:spPr>
            <a:xfrm>
              <a:off x="1975948" y="3962399"/>
              <a:ext cx="2514821" cy="1335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Potential Outcomes</a:t>
              </a:r>
            </a:p>
          </p:txBody>
        </p:sp>
      </p:grpSp>
      <p:sp>
        <p:nvSpPr>
          <p:cNvPr id="33" name="Right Arrow 32"/>
          <p:cNvSpPr/>
          <p:nvPr/>
        </p:nvSpPr>
        <p:spPr bwMode="auto">
          <a:xfrm>
            <a:off x="1403350" y="1979613"/>
            <a:ext cx="2514600" cy="1335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Misleading Comparisons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0"/>
            <a:ext cx="9144000" cy="769938"/>
          </a:xfrm>
          <a:prstGeom prst="rect">
            <a:avLst/>
          </a:prstGeom>
          <a:noFill/>
        </p:spPr>
        <p:txBody>
          <a:bodyPr>
            <a:spAutoFit/>
          </a:bodyPr>
          <a:lstStyle/>
          <a:p>
            <a:pPr algn="ctr">
              <a:defRPr/>
            </a:pPr>
            <a:r>
              <a:rPr lang="en-US" sz="4400" dirty="0">
                <a:latin typeface="+mn-lt"/>
              </a:rPr>
              <a:t>Adjustment Formula</a:t>
            </a:r>
          </a:p>
        </p:txBody>
      </p:sp>
      <p:grpSp>
        <p:nvGrpSpPr>
          <p:cNvPr id="6" name="Group 2"/>
          <p:cNvGrpSpPr>
            <a:grpSpLocks/>
          </p:cNvGrpSpPr>
          <p:nvPr/>
        </p:nvGrpSpPr>
        <p:grpSpPr bwMode="auto">
          <a:xfrm>
            <a:off x="1371600" y="3200400"/>
            <a:ext cx="5363970" cy="1792785"/>
            <a:chOff x="1975948" y="3733799"/>
            <a:chExt cx="5364441" cy="1792785"/>
          </a:xfrm>
        </p:grpSpPr>
        <p:pic>
          <p:nvPicPr>
            <p:cNvPr id="16392" name="Picture 6" descr="http://aircleansystems.ca/wp-content/uploads/2014/05/apples.png"/>
            <p:cNvPicPr>
              <a:picLocks noChangeAspect="1" noChangeArrowheads="1"/>
            </p:cNvPicPr>
            <p:nvPr/>
          </p:nvPicPr>
          <p:blipFill>
            <a:blip r:embed="rId3" cstate="print"/>
            <a:srcRect/>
            <a:stretch>
              <a:fillRect/>
            </a:stretch>
          </p:blipFill>
          <p:spPr bwMode="auto">
            <a:xfrm>
              <a:off x="4490548" y="3733799"/>
              <a:ext cx="2849841" cy="1792785"/>
            </a:xfrm>
            <a:prstGeom prst="rect">
              <a:avLst/>
            </a:prstGeom>
            <a:noFill/>
            <a:ln w="9525">
              <a:noFill/>
              <a:miter lim="800000"/>
              <a:headEnd/>
              <a:tailEnd/>
            </a:ln>
          </p:spPr>
        </p:pic>
        <p:sp>
          <p:nvSpPr>
            <p:cNvPr id="29" name="Right Arrow 28"/>
            <p:cNvSpPr/>
            <p:nvPr/>
          </p:nvSpPr>
          <p:spPr>
            <a:xfrm>
              <a:off x="1975948" y="3962399"/>
              <a:ext cx="2514821" cy="1335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Potential Outcomes</a:t>
              </a:r>
            </a:p>
          </p:txBody>
        </p:sp>
      </p:grpSp>
      <p:sp>
        <p:nvSpPr>
          <p:cNvPr id="33" name="Right Arrow 32"/>
          <p:cNvSpPr/>
          <p:nvPr/>
        </p:nvSpPr>
        <p:spPr bwMode="auto">
          <a:xfrm>
            <a:off x="1372737" y="1902844"/>
            <a:ext cx="2514600" cy="1335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Misleading Comparisons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52A5CF-2258-447B-9075-3B8BA69B0861}"/>
                  </a:ext>
                </a:extLst>
              </p:cNvPr>
              <p:cNvSpPr txBox="1"/>
              <p:nvPr/>
            </p:nvSpPr>
            <p:spPr>
              <a:xfrm>
                <a:off x="2656196" y="2118796"/>
                <a:ext cx="45720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𝑝</m:t>
                      </m:r>
                      <m:d>
                        <m:dPr>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e>
                          <m:r>
                            <a:rPr lang="en-US" sz="3600" i="1">
                              <a:latin typeface="Cambria Math" panose="02040503050406030204" pitchFamily="18" charset="0"/>
                            </a:rPr>
                            <m:t>𝑋</m:t>
                          </m:r>
                        </m:e>
                      </m:d>
                    </m:oMath>
                  </m:oMathPara>
                </a14:m>
                <a:endParaRPr lang="en-US" sz="3600" dirty="0"/>
              </a:p>
            </p:txBody>
          </p:sp>
        </mc:Choice>
        <mc:Fallback xmlns="">
          <p:sp>
            <p:nvSpPr>
              <p:cNvPr id="9" name="TextBox 8">
                <a:extLst>
                  <a:ext uri="{FF2B5EF4-FFF2-40B4-BE49-F238E27FC236}">
                    <a16:creationId xmlns:a16="http://schemas.microsoft.com/office/drawing/2014/main" id="{9D52A5CF-2258-447B-9075-3B8BA69B0861}"/>
                  </a:ext>
                </a:extLst>
              </p:cNvPr>
              <p:cNvSpPr txBox="1">
                <a:spLocks noRot="1" noChangeAspect="1" noMove="1" noResize="1" noEditPoints="1" noAdjustHandles="1" noChangeArrowheads="1" noChangeShapeType="1" noTextEdit="1"/>
              </p:cNvSpPr>
              <p:nvPr/>
            </p:nvSpPr>
            <p:spPr>
              <a:xfrm>
                <a:off x="2656196" y="2118796"/>
                <a:ext cx="4572000" cy="6463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62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0"/>
            <a:ext cx="9144000" cy="769938"/>
          </a:xfrm>
          <a:prstGeom prst="rect">
            <a:avLst/>
          </a:prstGeom>
          <a:noFill/>
        </p:spPr>
        <p:txBody>
          <a:bodyPr>
            <a:spAutoFit/>
          </a:bodyPr>
          <a:lstStyle/>
          <a:p>
            <a:pPr algn="ctr">
              <a:defRPr/>
            </a:pPr>
            <a:r>
              <a:rPr lang="en-US" sz="4400" dirty="0">
                <a:latin typeface="+mn-lt"/>
              </a:rPr>
              <a:t>Adjustment Formula</a:t>
            </a:r>
          </a:p>
        </p:txBody>
      </p:sp>
      <p:sp>
        <p:nvSpPr>
          <p:cNvPr id="29" name="Right Arrow 28"/>
          <p:cNvSpPr/>
          <p:nvPr/>
        </p:nvSpPr>
        <p:spPr bwMode="auto">
          <a:xfrm>
            <a:off x="1371600" y="3429000"/>
            <a:ext cx="2514600" cy="1335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Potential Outcomes</a:t>
            </a:r>
          </a:p>
        </p:txBody>
      </p:sp>
      <p:sp>
        <p:nvSpPr>
          <p:cNvPr id="33" name="Right Arrow 32"/>
          <p:cNvSpPr/>
          <p:nvPr/>
        </p:nvSpPr>
        <p:spPr bwMode="auto">
          <a:xfrm>
            <a:off x="1372737" y="1902844"/>
            <a:ext cx="2514600" cy="1335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Misleading Comparisons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52A5CF-2258-447B-9075-3B8BA69B0861}"/>
                  </a:ext>
                </a:extLst>
              </p:cNvPr>
              <p:cNvSpPr txBox="1"/>
              <p:nvPr/>
            </p:nvSpPr>
            <p:spPr>
              <a:xfrm>
                <a:off x="2656196" y="2118796"/>
                <a:ext cx="45720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𝑝</m:t>
                      </m:r>
                      <m:d>
                        <m:dPr>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e>
                          <m:r>
                            <a:rPr lang="en-US" sz="3600" i="1">
                              <a:latin typeface="Cambria Math" panose="02040503050406030204" pitchFamily="18" charset="0"/>
                            </a:rPr>
                            <m:t>𝑋</m:t>
                          </m:r>
                        </m:e>
                      </m:d>
                    </m:oMath>
                  </m:oMathPara>
                </a14:m>
                <a:endParaRPr lang="en-US" sz="3600" dirty="0"/>
              </a:p>
            </p:txBody>
          </p:sp>
        </mc:Choice>
        <mc:Fallback xmlns="">
          <p:sp>
            <p:nvSpPr>
              <p:cNvPr id="9" name="TextBox 8">
                <a:extLst>
                  <a:ext uri="{FF2B5EF4-FFF2-40B4-BE49-F238E27FC236}">
                    <a16:creationId xmlns:a16="http://schemas.microsoft.com/office/drawing/2014/main" id="{9D52A5CF-2258-447B-9075-3B8BA69B0861}"/>
                  </a:ext>
                </a:extLst>
              </p:cNvPr>
              <p:cNvSpPr txBox="1">
                <a:spLocks noRot="1" noChangeAspect="1" noMove="1" noResize="1" noEditPoints="1" noAdjustHandles="1" noChangeArrowheads="1" noChangeShapeType="1" noTextEdit="1"/>
              </p:cNvSpPr>
              <p:nvPr/>
            </p:nvSpPr>
            <p:spPr>
              <a:xfrm>
                <a:off x="2656196" y="2118796"/>
                <a:ext cx="4572000"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AC9CD1A-ED48-4F62-A6C6-C2EFEA9BAFD1}"/>
                  </a:ext>
                </a:extLst>
              </p:cNvPr>
              <p:cNvSpPr txBox="1"/>
              <p:nvPr/>
            </p:nvSpPr>
            <p:spPr>
              <a:xfrm>
                <a:off x="4038600" y="3657600"/>
                <a:ext cx="4572000" cy="19749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3600" i="1" smtClean="0">
                              <a:latin typeface="Cambria Math" panose="02040503050406030204" pitchFamily="18" charset="0"/>
                            </a:rPr>
                          </m:ctrlPr>
                        </m:dPr>
                        <m:e>
                          <m:r>
                            <a:rPr lang="en-US" sz="3600" i="1">
                              <a:latin typeface="Cambria Math" panose="02040503050406030204" pitchFamily="18" charset="0"/>
                            </a:rPr>
                            <m:t>𝑝</m:t>
                          </m:r>
                          <m:d>
                            <m:dPr>
                              <m:endChr m:val="|"/>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d>
                          <m:r>
                            <a:rPr lang="en-US" sz="3600" i="1">
                              <a:latin typeface="Cambria Math" panose="02040503050406030204" pitchFamily="18" charset="0"/>
                            </a:rPr>
                            <m:t>𝐷𝑜</m:t>
                          </m:r>
                          <m:r>
                            <a:rPr lang="en-US" sz="3600" i="0">
                              <a:latin typeface="Cambria Math" panose="02040503050406030204" pitchFamily="18" charset="0"/>
                            </a:rPr>
                            <m:t> </m:t>
                          </m:r>
                          <m:r>
                            <a:rPr lang="en-US" sz="3600" i="1">
                              <a:latin typeface="Cambria Math" panose="02040503050406030204" pitchFamily="18" charset="0"/>
                            </a:rPr>
                            <m:t>𝑋</m:t>
                          </m:r>
                        </m:e>
                      </m:d>
                      <m:r>
                        <a:rPr lang="en-US" sz="3600" i="0">
                          <a:latin typeface="Cambria Math" panose="02040503050406030204" pitchFamily="18" charset="0"/>
                        </a:rPr>
                        <m:t>= </m:t>
                      </m:r>
                      <m:nary>
                        <m:naryPr>
                          <m:chr m:val="∑"/>
                          <m:limLoc m:val="undOvr"/>
                          <m:supHide m:val="on"/>
                          <m:ctrlPr>
                            <a:rPr lang="en-US" sz="3600" i="1">
                              <a:latin typeface="Cambria Math" panose="02040503050406030204" pitchFamily="18" charset="0"/>
                            </a:rPr>
                          </m:ctrlPr>
                        </m:naryPr>
                        <m:sub>
                          <m:r>
                            <a:rPr lang="en-US" sz="3600" i="1">
                              <a:latin typeface="Cambria Math" panose="02040503050406030204" pitchFamily="18" charset="0"/>
                            </a:rPr>
                            <m:t>𝑧</m:t>
                          </m:r>
                        </m:sub>
                        <m:sup/>
                        <m:e>
                          <m:r>
                            <a:rPr lang="en-US" sz="3600" i="1">
                              <a:latin typeface="Cambria Math" panose="02040503050406030204" pitchFamily="18" charset="0"/>
                            </a:rPr>
                            <m:t>𝑝</m:t>
                          </m:r>
                          <m:d>
                            <m:dPr>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e>
                              <m:r>
                                <a:rPr lang="en-US" sz="3600" i="1">
                                  <a:latin typeface="Cambria Math" panose="02040503050406030204" pitchFamily="18" charset="0"/>
                                </a:rPr>
                                <m:t>𝑋</m:t>
                              </m:r>
                              <m:r>
                                <a:rPr lang="en-US" sz="3600" i="0">
                                  <a:latin typeface="Cambria Math" panose="02040503050406030204" pitchFamily="18" charset="0"/>
                                </a:rPr>
                                <m:t>,</m:t>
                              </m:r>
                              <m:r>
                                <a:rPr lang="en-US" sz="3600" i="1">
                                  <a:latin typeface="Cambria Math" panose="02040503050406030204" pitchFamily="18" charset="0"/>
                                </a:rPr>
                                <m:t>𝑍</m:t>
                              </m:r>
                            </m:e>
                          </m:d>
                          <m:r>
                            <a:rPr lang="en-US" sz="3600" i="1">
                              <a:latin typeface="Cambria Math" panose="02040503050406030204" pitchFamily="18" charset="0"/>
                            </a:rPr>
                            <m:t>𝑝</m:t>
                          </m:r>
                          <m:d>
                            <m:dPr>
                              <m:ctrlPr>
                                <a:rPr lang="en-US" sz="3600" i="1">
                                  <a:latin typeface="Cambria Math" panose="02040503050406030204" pitchFamily="18" charset="0"/>
                                </a:rPr>
                              </m:ctrlPr>
                            </m:dPr>
                            <m:e>
                              <m:r>
                                <a:rPr lang="en-US" sz="3600" i="1">
                                  <a:latin typeface="Cambria Math" panose="02040503050406030204" pitchFamily="18" charset="0"/>
                                </a:rPr>
                                <m:t>𝑍</m:t>
                              </m:r>
                            </m:e>
                          </m:d>
                        </m:e>
                      </m:nary>
                    </m:oMath>
                  </m:oMathPara>
                </a14:m>
                <a:endParaRPr lang="en-US" sz="3600" dirty="0"/>
              </a:p>
            </p:txBody>
          </p:sp>
        </mc:Choice>
        <mc:Fallback xmlns="">
          <p:sp>
            <p:nvSpPr>
              <p:cNvPr id="10" name="TextBox 9">
                <a:extLst>
                  <a:ext uri="{FF2B5EF4-FFF2-40B4-BE49-F238E27FC236}">
                    <a16:creationId xmlns:a16="http://schemas.microsoft.com/office/drawing/2014/main" id="{6AC9CD1A-ED48-4F62-A6C6-C2EFEA9BAFD1}"/>
                  </a:ext>
                </a:extLst>
              </p:cNvPr>
              <p:cNvSpPr txBox="1">
                <a:spLocks noRot="1" noChangeAspect="1" noMove="1" noResize="1" noEditPoints="1" noAdjustHandles="1" noChangeArrowheads="1" noChangeShapeType="1" noTextEdit="1"/>
              </p:cNvSpPr>
              <p:nvPr/>
            </p:nvSpPr>
            <p:spPr>
              <a:xfrm>
                <a:off x="4038600" y="3657600"/>
                <a:ext cx="4572000" cy="1974900"/>
              </a:xfrm>
              <a:prstGeom prst="rect">
                <a:avLst/>
              </a:prstGeom>
              <a:blipFill>
                <a:blip r:embed="rId4"/>
                <a:stretch>
                  <a:fillRect t="-47531" b="-4012"/>
                </a:stretch>
              </a:blipFill>
            </p:spPr>
            <p:txBody>
              <a:bodyPr/>
              <a:lstStyle/>
              <a:p>
                <a:r>
                  <a:rPr lang="en-US">
                    <a:noFill/>
                  </a:rPr>
                  <a:t> </a:t>
                </a:r>
              </a:p>
            </p:txBody>
          </p:sp>
        </mc:Fallback>
      </mc:AlternateContent>
    </p:spTree>
    <p:extLst>
      <p:ext uri="{BB962C8B-B14F-4D97-AF65-F5344CB8AC3E}">
        <p14:creationId xmlns:p14="http://schemas.microsoft.com/office/powerpoint/2010/main" val="56307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
          <p:cNvGrpSpPr>
            <a:grpSpLocks/>
          </p:cNvGrpSpPr>
          <p:nvPr/>
        </p:nvGrpSpPr>
        <p:grpSpPr bwMode="auto">
          <a:xfrm>
            <a:off x="2304976" y="1905000"/>
            <a:ext cx="4668720" cy="4785467"/>
            <a:chOff x="2781300" y="2450068"/>
            <a:chExt cx="3581400" cy="3469150"/>
          </a:xfrm>
        </p:grpSpPr>
        <p:grpSp>
          <p:nvGrpSpPr>
            <p:cNvPr id="18435" name="Group 26"/>
            <p:cNvGrpSpPr>
              <a:grpSpLocks/>
            </p:cNvGrpSpPr>
            <p:nvPr/>
          </p:nvGrpSpPr>
          <p:grpSpPr bwMode="auto">
            <a:xfrm>
              <a:off x="2781300" y="2450068"/>
              <a:ext cx="3581400" cy="2660229"/>
              <a:chOff x="1066800" y="2450068"/>
              <a:chExt cx="3581400" cy="2660229"/>
            </a:xfrm>
          </p:grpSpPr>
          <p:sp>
            <p:nvSpPr>
              <p:cNvPr id="3" name="TextBox 2"/>
              <p:cNvSpPr txBox="1">
                <a:spLocks noRot="1" noChangeAspect="1" noMove="1" noResize="1" noEditPoints="1" noAdjustHandles="1" noChangeArrowheads="1" noChangeShapeType="1" noTextEdit="1"/>
              </p:cNvSpPr>
              <p:nvPr/>
            </p:nvSpPr>
            <p:spPr>
              <a:xfrm>
                <a:off x="2568158" y="4164712"/>
                <a:ext cx="578685" cy="677108"/>
              </a:xfrm>
              <a:prstGeom prst="rect">
                <a:avLst/>
              </a:prstGeom>
              <a:blipFill rotWithShape="0">
                <a:blip r:embed="rId3" cstate="print"/>
                <a:stretch>
                  <a:fillRect/>
                </a:stretch>
              </a:blipFill>
            </p:spPr>
            <p:txBody>
              <a:bodyPr/>
              <a:lstStyle/>
              <a:p>
                <a:pPr>
                  <a:defRPr/>
                </a:pPr>
                <a:r>
                  <a:rPr lang="en-US" dirty="0">
                    <a:noFill/>
                  </a:rPr>
                  <a:t> </a:t>
                </a:r>
              </a:p>
            </p:txBody>
          </p:sp>
          <p:sp>
            <p:nvSpPr>
              <p:cNvPr id="10" name="TextBox 9"/>
              <p:cNvSpPr txBox="1">
                <a:spLocks noRot="1" noChangeAspect="1" noMove="1" noResize="1" noEditPoints="1" noAdjustHandles="1" noChangeArrowheads="1" noChangeShapeType="1" noTextEdit="1"/>
              </p:cNvSpPr>
              <p:nvPr/>
            </p:nvSpPr>
            <p:spPr>
              <a:xfrm>
                <a:off x="2545515" y="3056692"/>
                <a:ext cx="578685" cy="677108"/>
              </a:xfrm>
              <a:prstGeom prst="rect">
                <a:avLst/>
              </a:prstGeom>
              <a:blipFill rotWithShape="0">
                <a:blip r:embed="rId4" cstate="print"/>
                <a:stretch>
                  <a:fillRect/>
                </a:stretch>
              </a:blipFill>
            </p:spPr>
            <p:txBody>
              <a:bodyPr/>
              <a:lstStyle/>
              <a:p>
                <a:pPr>
                  <a:defRPr/>
                </a:pPr>
                <a:r>
                  <a:rPr lang="en-US" dirty="0">
                    <a:noFill/>
                  </a:rPr>
                  <a:t> </a:t>
                </a:r>
              </a:p>
            </p:txBody>
          </p:sp>
          <p:grpSp>
            <p:nvGrpSpPr>
              <p:cNvPr id="18440" name="Group 13"/>
              <p:cNvGrpSpPr>
                <a:grpSpLocks/>
              </p:cNvGrpSpPr>
              <p:nvPr/>
            </p:nvGrpSpPr>
            <p:grpSpPr bwMode="auto">
              <a:xfrm>
                <a:off x="1066800" y="2819400"/>
                <a:ext cx="1447800" cy="2290897"/>
                <a:chOff x="1219200" y="2819400"/>
                <a:chExt cx="1447800" cy="2290897"/>
              </a:xfrm>
            </p:grpSpPr>
            <p:pic>
              <p:nvPicPr>
                <p:cNvPr id="18447" name="Picture 2" descr="Fruit Basket for Hotel"/>
                <p:cNvPicPr>
                  <a:picLocks noChangeAspect="1" noChangeArrowheads="1"/>
                </p:cNvPicPr>
                <p:nvPr/>
              </p:nvPicPr>
              <p:blipFill>
                <a:blip r:embed="rId5" cstate="print"/>
                <a:srcRect l="36734" t="6400" b="37601"/>
                <a:stretch>
                  <a:fillRect/>
                </a:stretch>
              </p:blipFill>
              <p:spPr bwMode="auto">
                <a:xfrm>
                  <a:off x="1295400" y="3896236"/>
                  <a:ext cx="1371600" cy="1214061"/>
                </a:xfrm>
                <a:prstGeom prst="rect">
                  <a:avLst/>
                </a:prstGeom>
                <a:noFill/>
                <a:ln w="9525">
                  <a:noFill/>
                  <a:miter lim="800000"/>
                  <a:headEnd/>
                  <a:tailEnd/>
                </a:ln>
              </p:spPr>
            </p:pic>
            <p:sp>
              <p:nvSpPr>
                <p:cNvPr id="8" name="Oval 7"/>
                <p:cNvSpPr/>
                <p:nvPr/>
              </p:nvSpPr>
              <p:spPr>
                <a:xfrm>
                  <a:off x="1752645" y="3200412"/>
                  <a:ext cx="457885" cy="4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X</a:t>
                  </a:r>
                </a:p>
              </p:txBody>
            </p:sp>
            <p:sp>
              <p:nvSpPr>
                <p:cNvPr id="13" name="Rectangle 12"/>
                <p:cNvSpPr/>
                <p:nvPr/>
              </p:nvSpPr>
              <p:spPr>
                <a:xfrm>
                  <a:off x="1219258" y="2819486"/>
                  <a:ext cx="1447940" cy="2291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8441" name="Group 16"/>
              <p:cNvGrpSpPr>
                <a:grpSpLocks/>
              </p:cNvGrpSpPr>
              <p:nvPr/>
            </p:nvGrpSpPr>
            <p:grpSpPr bwMode="auto">
              <a:xfrm>
                <a:off x="3200400" y="2819400"/>
                <a:ext cx="1447800" cy="2290897"/>
                <a:chOff x="1219200" y="2819400"/>
                <a:chExt cx="1447800" cy="2290897"/>
              </a:xfrm>
            </p:grpSpPr>
            <p:pic>
              <p:nvPicPr>
                <p:cNvPr id="18444" name="Picture 2" descr="Fruit Basket for Hotel"/>
                <p:cNvPicPr>
                  <a:picLocks noChangeAspect="1" noChangeArrowheads="1"/>
                </p:cNvPicPr>
                <p:nvPr/>
              </p:nvPicPr>
              <p:blipFill>
                <a:blip r:embed="rId5" cstate="print"/>
                <a:srcRect l="36734" t="6400" b="37601"/>
                <a:stretch>
                  <a:fillRect/>
                </a:stretch>
              </p:blipFill>
              <p:spPr bwMode="auto">
                <a:xfrm>
                  <a:off x="1295400" y="3896236"/>
                  <a:ext cx="1371600" cy="1214061"/>
                </a:xfrm>
                <a:prstGeom prst="rect">
                  <a:avLst/>
                </a:prstGeom>
                <a:noFill/>
                <a:ln w="9525">
                  <a:noFill/>
                  <a:miter lim="800000"/>
                  <a:headEnd/>
                  <a:tailEnd/>
                </a:ln>
              </p:spPr>
            </p:pic>
            <p:sp>
              <p:nvSpPr>
                <p:cNvPr id="19" name="Oval 18"/>
                <p:cNvSpPr/>
                <p:nvPr/>
              </p:nvSpPr>
              <p:spPr>
                <a:xfrm>
                  <a:off x="1752595" y="3200412"/>
                  <a:ext cx="457885" cy="4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p>
              </p:txBody>
            </p:sp>
            <p:sp>
              <p:nvSpPr>
                <p:cNvPr id="20" name="Rectangle 19"/>
                <p:cNvSpPr/>
                <p:nvPr/>
              </p:nvSpPr>
              <p:spPr>
                <a:xfrm>
                  <a:off x="1219208" y="2819486"/>
                  <a:ext cx="1447940" cy="2291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442" name="Rectangle 21"/>
              <p:cNvSpPr>
                <a:spLocks noChangeArrowheads="1"/>
              </p:cNvSpPr>
              <p:nvPr/>
            </p:nvSpPr>
            <p:spPr bwMode="auto">
              <a:xfrm>
                <a:off x="3464896" y="2450068"/>
                <a:ext cx="918812" cy="267742"/>
              </a:xfrm>
              <a:prstGeom prst="rect">
                <a:avLst/>
              </a:prstGeom>
              <a:noFill/>
              <a:ln w="9525">
                <a:noFill/>
                <a:miter lim="800000"/>
                <a:headEnd/>
                <a:tailEnd/>
              </a:ln>
            </p:spPr>
            <p:txBody>
              <a:bodyPr wrap="none">
                <a:spAutoFit/>
              </a:bodyPr>
              <a:lstStyle/>
              <a:p>
                <a:pPr algn="ctr"/>
                <a:r>
                  <a:rPr lang="en-US" dirty="0"/>
                  <a:t>Untreated</a:t>
                </a:r>
              </a:p>
            </p:txBody>
          </p:sp>
          <p:sp>
            <p:nvSpPr>
              <p:cNvPr id="18443" name="Rectangle 23"/>
              <p:cNvSpPr>
                <a:spLocks noChangeArrowheads="1"/>
              </p:cNvSpPr>
              <p:nvPr/>
            </p:nvSpPr>
            <p:spPr bwMode="auto">
              <a:xfrm>
                <a:off x="1418207" y="2450068"/>
                <a:ext cx="744985" cy="267742"/>
              </a:xfrm>
              <a:prstGeom prst="rect">
                <a:avLst/>
              </a:prstGeom>
              <a:noFill/>
              <a:ln w="9525">
                <a:noFill/>
                <a:miter lim="800000"/>
                <a:headEnd/>
                <a:tailEnd/>
              </a:ln>
            </p:spPr>
            <p:txBody>
              <a:bodyPr wrap="none">
                <a:spAutoFit/>
              </a:bodyPr>
              <a:lstStyle/>
              <a:p>
                <a:pPr algn="ctr"/>
                <a:r>
                  <a:rPr lang="en-US" dirty="0"/>
                  <a:t>Treated</a:t>
                </a:r>
              </a:p>
            </p:txBody>
          </p:sp>
        </p:grpSp>
        <p:sp>
          <p:nvSpPr>
            <p:cNvPr id="4" name="Left-Up Arrow 3"/>
            <p:cNvSpPr/>
            <p:nvPr/>
          </p:nvSpPr>
          <p:spPr>
            <a:xfrm rot="2788719">
              <a:off x="4035204" y="4431400"/>
              <a:ext cx="967851" cy="99857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7" name="Rectangle 5"/>
            <p:cNvSpPr>
              <a:spLocks noChangeArrowheads="1"/>
            </p:cNvSpPr>
            <p:nvPr/>
          </p:nvSpPr>
          <p:spPr bwMode="auto">
            <a:xfrm>
              <a:off x="3656352" y="5450670"/>
              <a:ext cx="1754988" cy="468548"/>
            </a:xfrm>
            <a:prstGeom prst="rect">
              <a:avLst/>
            </a:prstGeom>
            <a:noFill/>
            <a:ln w="9525">
              <a:noFill/>
              <a:miter lim="800000"/>
              <a:headEnd/>
              <a:tailEnd/>
            </a:ln>
          </p:spPr>
          <p:txBody>
            <a:bodyPr wrap="none">
              <a:spAutoFit/>
            </a:bodyPr>
            <a:lstStyle/>
            <a:p>
              <a:pPr algn="ctr"/>
              <a:r>
                <a:rPr lang="en-US" dirty="0"/>
                <a:t>Ceteris Paribus on Z</a:t>
              </a:r>
            </a:p>
            <a:p>
              <a:pPr algn="ctr"/>
              <a:r>
                <a:rPr lang="en-US" dirty="0"/>
                <a:t>Strata </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50E30BE-0E49-4E2F-9C70-55E49F9137E9}"/>
                  </a:ext>
                </a:extLst>
              </p:cNvPr>
              <p:cNvSpPr txBox="1"/>
              <p:nvPr/>
            </p:nvSpPr>
            <p:spPr>
              <a:xfrm>
                <a:off x="0" y="623738"/>
                <a:ext cx="8915400" cy="14336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3600" i="1" smtClean="0">
                              <a:latin typeface="Cambria Math" panose="02040503050406030204" pitchFamily="18" charset="0"/>
                            </a:rPr>
                          </m:ctrlPr>
                        </m:dPr>
                        <m:e>
                          <m:r>
                            <a:rPr lang="en-US" sz="3600" i="1">
                              <a:latin typeface="Cambria Math" panose="02040503050406030204" pitchFamily="18" charset="0"/>
                            </a:rPr>
                            <m:t>𝑝</m:t>
                          </m:r>
                          <m:d>
                            <m:dPr>
                              <m:endChr m:val="|"/>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d>
                          <m:r>
                            <a:rPr lang="en-US" sz="3600" i="1">
                              <a:latin typeface="Cambria Math" panose="02040503050406030204" pitchFamily="18" charset="0"/>
                            </a:rPr>
                            <m:t>𝐷𝑜</m:t>
                          </m:r>
                          <m:r>
                            <a:rPr lang="en-US" sz="3600" i="0">
                              <a:latin typeface="Cambria Math" panose="02040503050406030204" pitchFamily="18" charset="0"/>
                            </a:rPr>
                            <m:t> </m:t>
                          </m:r>
                          <m:r>
                            <a:rPr lang="en-US" sz="3600" i="1">
                              <a:latin typeface="Cambria Math" panose="02040503050406030204" pitchFamily="18" charset="0"/>
                            </a:rPr>
                            <m:t>𝑋</m:t>
                          </m:r>
                        </m:e>
                      </m:d>
                      <m:r>
                        <a:rPr lang="en-US" sz="3600" i="0">
                          <a:latin typeface="Cambria Math" panose="02040503050406030204" pitchFamily="18" charset="0"/>
                        </a:rPr>
                        <m:t>= </m:t>
                      </m:r>
                      <m:nary>
                        <m:naryPr>
                          <m:chr m:val="∑"/>
                          <m:limLoc m:val="undOvr"/>
                          <m:supHide m:val="on"/>
                          <m:ctrlPr>
                            <a:rPr lang="en-US" sz="3600" i="1">
                              <a:latin typeface="Cambria Math" panose="02040503050406030204" pitchFamily="18" charset="0"/>
                            </a:rPr>
                          </m:ctrlPr>
                        </m:naryPr>
                        <m:sub>
                          <m:r>
                            <a:rPr lang="en-US" sz="3600" i="1">
                              <a:latin typeface="Cambria Math" panose="02040503050406030204" pitchFamily="18" charset="0"/>
                            </a:rPr>
                            <m:t>𝑧</m:t>
                          </m:r>
                        </m:sub>
                        <m:sup/>
                        <m:e>
                          <m:r>
                            <a:rPr lang="en-US" sz="3600" i="1">
                              <a:latin typeface="Cambria Math" panose="02040503050406030204" pitchFamily="18" charset="0"/>
                            </a:rPr>
                            <m:t>𝑝</m:t>
                          </m:r>
                          <m:d>
                            <m:dPr>
                              <m:ctrlPr>
                                <a:rPr lang="en-US" sz="3600" i="1">
                                  <a:solidFill>
                                    <a:srgbClr val="836967"/>
                                  </a:solidFill>
                                  <a:latin typeface="Cambria Math" panose="02040503050406030204" pitchFamily="18" charset="0"/>
                                </a:rPr>
                              </m:ctrlPr>
                            </m:dPr>
                            <m:e>
                              <m:r>
                                <a:rPr lang="en-US" sz="3600" i="1">
                                  <a:latin typeface="Cambria Math" panose="02040503050406030204" pitchFamily="18" charset="0"/>
                                </a:rPr>
                                <m:t>𝑌</m:t>
                              </m:r>
                            </m:e>
                            <m:e>
                              <m:r>
                                <a:rPr lang="en-US" sz="3600" i="1">
                                  <a:latin typeface="Cambria Math" panose="02040503050406030204" pitchFamily="18" charset="0"/>
                                </a:rPr>
                                <m:t>𝑋</m:t>
                              </m:r>
                              <m:r>
                                <a:rPr lang="en-US" sz="3600" i="0">
                                  <a:latin typeface="Cambria Math" panose="02040503050406030204" pitchFamily="18" charset="0"/>
                                </a:rPr>
                                <m:t>,</m:t>
                              </m:r>
                              <m:r>
                                <a:rPr lang="en-US" sz="3600" i="1">
                                  <a:latin typeface="Cambria Math" panose="02040503050406030204" pitchFamily="18" charset="0"/>
                                </a:rPr>
                                <m:t>𝑍</m:t>
                              </m:r>
                            </m:e>
                          </m:d>
                          <m:r>
                            <a:rPr lang="en-US" sz="3600" i="1">
                              <a:latin typeface="Cambria Math" panose="02040503050406030204" pitchFamily="18" charset="0"/>
                            </a:rPr>
                            <m:t>𝑝</m:t>
                          </m:r>
                          <m:d>
                            <m:dPr>
                              <m:ctrlPr>
                                <a:rPr lang="en-US" sz="3600" i="1">
                                  <a:latin typeface="Cambria Math" panose="02040503050406030204" pitchFamily="18" charset="0"/>
                                </a:rPr>
                              </m:ctrlPr>
                            </m:dPr>
                            <m:e>
                              <m:r>
                                <a:rPr lang="en-US" sz="3600" i="1">
                                  <a:latin typeface="Cambria Math" panose="02040503050406030204" pitchFamily="18" charset="0"/>
                                </a:rPr>
                                <m:t>𝑍</m:t>
                              </m:r>
                            </m:e>
                          </m:d>
                        </m:e>
                      </m:nary>
                    </m:oMath>
                  </m:oMathPara>
                </a14:m>
                <a:endParaRPr lang="en-US" sz="3600" dirty="0"/>
              </a:p>
            </p:txBody>
          </p:sp>
        </mc:Choice>
        <mc:Fallback xmlns="">
          <p:sp>
            <p:nvSpPr>
              <p:cNvPr id="21" name="TextBox 20">
                <a:extLst>
                  <a:ext uri="{FF2B5EF4-FFF2-40B4-BE49-F238E27FC236}">
                    <a16:creationId xmlns:a16="http://schemas.microsoft.com/office/drawing/2014/main" id="{950E30BE-0E49-4E2F-9C70-55E49F9137E9}"/>
                  </a:ext>
                </a:extLst>
              </p:cNvPr>
              <p:cNvSpPr txBox="1">
                <a:spLocks noRot="1" noChangeAspect="1" noMove="1" noResize="1" noEditPoints="1" noAdjustHandles="1" noChangeArrowheads="1" noChangeShapeType="1" noTextEdit="1"/>
              </p:cNvSpPr>
              <p:nvPr/>
            </p:nvSpPr>
            <p:spPr>
              <a:xfrm>
                <a:off x="0" y="623738"/>
                <a:ext cx="8915400" cy="1433662"/>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023C7E-AEF5-41B7-9DFA-1EBB8BF5F970}"/>
              </a:ext>
            </a:extLst>
          </p:cNvPr>
          <p:cNvPicPr>
            <a:picLocks noChangeAspect="1"/>
          </p:cNvPicPr>
          <p:nvPr/>
        </p:nvPicPr>
        <p:blipFill>
          <a:blip r:embed="rId3"/>
          <a:stretch>
            <a:fillRect/>
          </a:stretch>
        </p:blipFill>
        <p:spPr>
          <a:xfrm>
            <a:off x="1600200" y="3124200"/>
            <a:ext cx="5943600" cy="937260"/>
          </a:xfrm>
          <a:prstGeom prst="rect">
            <a:avLst/>
          </a:prstGeom>
        </p:spPr>
      </p:pic>
      <p:sp>
        <p:nvSpPr>
          <p:cNvPr id="26" name="Rectangle 25">
            <a:extLst>
              <a:ext uri="{FF2B5EF4-FFF2-40B4-BE49-F238E27FC236}">
                <a16:creationId xmlns:a16="http://schemas.microsoft.com/office/drawing/2014/main" id="{C5EBCC82-15A3-4F9D-BB6C-6063B81A62AA}"/>
              </a:ext>
            </a:extLst>
          </p:cNvPr>
          <p:cNvSpPr/>
          <p:nvPr/>
        </p:nvSpPr>
        <p:spPr>
          <a:xfrm>
            <a:off x="990600" y="527714"/>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What Do We Adjust For?</a:t>
            </a:r>
          </a:p>
        </p:txBody>
      </p:sp>
    </p:spTree>
    <p:extLst>
      <p:ext uri="{BB962C8B-B14F-4D97-AF65-F5344CB8AC3E}">
        <p14:creationId xmlns:p14="http://schemas.microsoft.com/office/powerpoint/2010/main" val="1905518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3234</TotalTime>
  <Words>3004</Words>
  <Application>Microsoft Office PowerPoint</Application>
  <PresentationFormat>On-screen Show (4:3)</PresentationFormat>
  <Paragraphs>220</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Cambria Math</vt:lpstr>
      <vt:lpstr>Office Theme</vt:lpstr>
      <vt:lpstr>Do Operation, Adjustment Formula &amp; Backdoor Criterion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Simplest Stratification:  Analysis of 3 Variables</dc:title>
  <dc:creator>Farrokh</dc:creator>
  <cp:lastModifiedBy>Farrokh Alemi</cp:lastModifiedBy>
  <cp:revision>346</cp:revision>
  <dcterms:created xsi:type="dcterms:W3CDTF">2016-08-04T14:30:59Z</dcterms:created>
  <dcterms:modified xsi:type="dcterms:W3CDTF">2024-02-09T12:43:12Z</dcterms:modified>
</cp:coreProperties>
</file>