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6"/>
  </p:notesMasterIdLst>
  <p:sldIdLst>
    <p:sldId id="256" r:id="rId5"/>
    <p:sldId id="291" r:id="rId6"/>
    <p:sldId id="317" r:id="rId7"/>
    <p:sldId id="299" r:id="rId8"/>
    <p:sldId id="323" r:id="rId9"/>
    <p:sldId id="324" r:id="rId10"/>
    <p:sldId id="326" r:id="rId11"/>
    <p:sldId id="327" r:id="rId12"/>
    <p:sldId id="328" r:id="rId13"/>
    <p:sldId id="329" r:id="rId14"/>
    <p:sldId id="330" r:id="rId15"/>
    <p:sldId id="325" r:id="rId16"/>
    <p:sldId id="331" r:id="rId17"/>
    <p:sldId id="332" r:id="rId18"/>
    <p:sldId id="333" r:id="rId19"/>
    <p:sldId id="300" r:id="rId20"/>
    <p:sldId id="334" r:id="rId21"/>
    <p:sldId id="335" r:id="rId22"/>
    <p:sldId id="339" r:id="rId23"/>
    <p:sldId id="336" r:id="rId24"/>
    <p:sldId id="301" r:id="rId25"/>
    <p:sldId id="305" r:id="rId26"/>
    <p:sldId id="340" r:id="rId27"/>
    <p:sldId id="341" r:id="rId28"/>
    <p:sldId id="343" r:id="rId29"/>
    <p:sldId id="302" r:id="rId30"/>
    <p:sldId id="303" r:id="rId31"/>
    <p:sldId id="304" r:id="rId32"/>
    <p:sldId id="345" r:id="rId33"/>
    <p:sldId id="346"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68313" autoAdjust="0"/>
  </p:normalViewPr>
  <p:slideViewPr>
    <p:cSldViewPr snapToGrid="0">
      <p:cViewPr varScale="1">
        <p:scale>
          <a:sx n="45" d="100"/>
          <a:sy n="45" d="100"/>
        </p:scale>
        <p:origin x="1540" y="36"/>
      </p:cViewPr>
      <p:guideLst/>
    </p:cSldViewPr>
  </p:slideViewPr>
  <p:notesTextViewPr>
    <p:cViewPr>
      <p:scale>
        <a:sx n="125" d="100"/>
        <a:sy n="125" d="100"/>
      </p:scale>
      <p:origin x="0" y="0"/>
    </p:cViewPr>
  </p:notesTextViewPr>
  <p:sorterViewPr>
    <p:cViewPr>
      <p:scale>
        <a:sx n="125" d="100"/>
        <a:sy n="125" d="100"/>
      </p:scale>
      <p:origin x="0" y="-6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C34C-F14B-4E27-A2EF-8C72A142037E}"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5738B-CBC8-4DA0-9A56-511C147DBED9}" type="slidenum">
              <a:rPr lang="en-US" smtClean="0"/>
              <a:t>‹#›</a:t>
            </a:fld>
            <a:endParaRPr lang="en-US"/>
          </a:p>
        </p:txBody>
      </p:sp>
    </p:spTree>
    <p:extLst>
      <p:ext uri="{BB962C8B-B14F-4D97-AF65-F5344CB8AC3E}">
        <p14:creationId xmlns:p14="http://schemas.microsoft.com/office/powerpoint/2010/main" val="192079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describes how to create a network model through repeated use of regressions.</a:t>
            </a:r>
          </a:p>
        </p:txBody>
      </p:sp>
      <p:sp>
        <p:nvSpPr>
          <p:cNvPr id="4" name="Slide Number Placeholder 3"/>
          <p:cNvSpPr>
            <a:spLocks noGrp="1"/>
          </p:cNvSpPr>
          <p:nvPr>
            <p:ph type="sldNum" sz="quarter" idx="5"/>
          </p:nvPr>
        </p:nvSpPr>
        <p:spPr/>
        <p:txBody>
          <a:bodyPr/>
          <a:lstStyle/>
          <a:p>
            <a:fld id="{0C55738B-CBC8-4DA0-9A56-511C147DBED9}" type="slidenum">
              <a:rPr lang="en-US" smtClean="0"/>
              <a:t>1</a:t>
            </a:fld>
            <a:endParaRPr lang="en-US"/>
          </a:p>
        </p:txBody>
      </p:sp>
    </p:spTree>
    <p:extLst>
      <p:ext uri="{BB962C8B-B14F-4D97-AF65-F5344CB8AC3E}">
        <p14:creationId xmlns:p14="http://schemas.microsoft.com/office/powerpoint/2010/main" val="88648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procedure is followed for the situation where C1 is present but C2 is absent.</a:t>
            </a:r>
          </a:p>
        </p:txBody>
      </p:sp>
      <p:sp>
        <p:nvSpPr>
          <p:cNvPr id="4" name="Slide Number Placeholder 3"/>
          <p:cNvSpPr>
            <a:spLocks noGrp="1"/>
          </p:cNvSpPr>
          <p:nvPr>
            <p:ph type="sldNum" sz="quarter" idx="5"/>
          </p:nvPr>
        </p:nvSpPr>
        <p:spPr/>
        <p:txBody>
          <a:bodyPr/>
          <a:lstStyle/>
          <a:p>
            <a:fld id="{0C55738B-CBC8-4DA0-9A56-511C147DBED9}" type="slidenum">
              <a:rPr lang="en-US" smtClean="0"/>
              <a:t>10</a:t>
            </a:fld>
            <a:endParaRPr lang="en-US"/>
          </a:p>
        </p:txBody>
      </p:sp>
    </p:spTree>
    <p:extLst>
      <p:ext uri="{BB962C8B-B14F-4D97-AF65-F5344CB8AC3E}">
        <p14:creationId xmlns:p14="http://schemas.microsoft.com/office/powerpoint/2010/main" val="136319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on until all combination of C1 and C2 have corresponding absent and presence of X variable. </a:t>
            </a:r>
          </a:p>
        </p:txBody>
      </p:sp>
      <p:sp>
        <p:nvSpPr>
          <p:cNvPr id="4" name="Slide Number Placeholder 3"/>
          <p:cNvSpPr>
            <a:spLocks noGrp="1"/>
          </p:cNvSpPr>
          <p:nvPr>
            <p:ph type="sldNum" sz="quarter" idx="5"/>
          </p:nvPr>
        </p:nvSpPr>
        <p:spPr/>
        <p:txBody>
          <a:bodyPr/>
          <a:lstStyle/>
          <a:p>
            <a:fld id="{0C55738B-CBC8-4DA0-9A56-511C147DBED9}" type="slidenum">
              <a:rPr lang="en-US" smtClean="0"/>
              <a:t>11</a:t>
            </a:fld>
            <a:endParaRPr lang="en-US"/>
          </a:p>
        </p:txBody>
      </p:sp>
    </p:spTree>
    <p:extLst>
      <p:ext uri="{BB962C8B-B14F-4D97-AF65-F5344CB8AC3E}">
        <p14:creationId xmlns:p14="http://schemas.microsoft.com/office/powerpoint/2010/main" val="9455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 is continued until a factorial combination is created by examining all possible combination of the 4 direct predictors of Y.  This table shows 16 combination of these 4 factors.  Each row corresponds to one combination.    </a:t>
            </a:r>
          </a:p>
        </p:txBody>
      </p:sp>
      <p:sp>
        <p:nvSpPr>
          <p:cNvPr id="4" name="Slide Number Placeholder 3"/>
          <p:cNvSpPr>
            <a:spLocks noGrp="1"/>
          </p:cNvSpPr>
          <p:nvPr>
            <p:ph type="sldNum" sz="quarter" idx="5"/>
          </p:nvPr>
        </p:nvSpPr>
        <p:spPr/>
        <p:txBody>
          <a:bodyPr/>
          <a:lstStyle/>
          <a:p>
            <a:fld id="{0C55738B-CBC8-4DA0-9A56-511C147DBED9}" type="slidenum">
              <a:rPr lang="en-US" smtClean="0"/>
              <a:t>12</a:t>
            </a:fld>
            <a:endParaRPr lang="en-US"/>
          </a:p>
        </p:txBody>
      </p:sp>
    </p:spTree>
    <p:extLst>
      <p:ext uri="{BB962C8B-B14F-4D97-AF65-F5344CB8AC3E}">
        <p14:creationId xmlns:p14="http://schemas.microsoft.com/office/powerpoint/2010/main" val="299992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row shows the combination where all 4 predictors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13</a:t>
            </a:fld>
            <a:endParaRPr lang="en-US"/>
          </a:p>
        </p:txBody>
      </p:sp>
    </p:spTree>
    <p:extLst>
      <p:ext uri="{BB962C8B-B14F-4D97-AF65-F5344CB8AC3E}">
        <p14:creationId xmlns:p14="http://schemas.microsoft.com/office/powerpoint/2010/main" val="375346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30000" dirty="0"/>
              <a:t>th</a:t>
            </a:r>
            <a:r>
              <a:rPr lang="en-US" dirty="0"/>
              <a:t> row shows situations where the two covariates are present but exposure and mediator are absent.    </a:t>
            </a:r>
          </a:p>
        </p:txBody>
      </p:sp>
      <p:sp>
        <p:nvSpPr>
          <p:cNvPr id="4" name="Slide Number Placeholder 3"/>
          <p:cNvSpPr>
            <a:spLocks noGrp="1"/>
          </p:cNvSpPr>
          <p:nvPr>
            <p:ph type="sldNum" sz="quarter" idx="5"/>
          </p:nvPr>
        </p:nvSpPr>
        <p:spPr/>
        <p:txBody>
          <a:bodyPr/>
          <a:lstStyle/>
          <a:p>
            <a:fld id="{0C55738B-CBC8-4DA0-9A56-511C147DBED9}" type="slidenum">
              <a:rPr lang="en-US" smtClean="0"/>
              <a:t>14</a:t>
            </a:fld>
            <a:endParaRPr lang="en-US"/>
          </a:p>
        </p:txBody>
      </p:sp>
    </p:spTree>
    <p:extLst>
      <p:ext uri="{BB962C8B-B14F-4D97-AF65-F5344CB8AC3E}">
        <p14:creationId xmlns:p14="http://schemas.microsoft.com/office/powerpoint/2010/main" val="74287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row shows the situation where none of the predictors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15</a:t>
            </a:fld>
            <a:endParaRPr lang="en-US"/>
          </a:p>
        </p:txBody>
      </p:sp>
    </p:spTree>
    <p:extLst>
      <p:ext uri="{BB962C8B-B14F-4D97-AF65-F5344CB8AC3E}">
        <p14:creationId xmlns:p14="http://schemas.microsoft.com/office/powerpoint/2010/main" val="91427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In logistic regression this is done as 1 divided by e to the inverse power of regression equation.   </a:t>
            </a:r>
          </a:p>
        </p:txBody>
      </p:sp>
      <p:sp>
        <p:nvSpPr>
          <p:cNvPr id="4" name="Slide Number Placeholder 3"/>
          <p:cNvSpPr>
            <a:spLocks noGrp="1"/>
          </p:cNvSpPr>
          <p:nvPr>
            <p:ph type="sldNum" sz="quarter" idx="5"/>
          </p:nvPr>
        </p:nvSpPr>
        <p:spPr/>
        <p:txBody>
          <a:bodyPr/>
          <a:lstStyle/>
          <a:p>
            <a:fld id="{0C55738B-CBC8-4DA0-9A56-511C147DBED9}" type="slidenum">
              <a:rPr lang="en-US" smtClean="0"/>
              <a:t>16</a:t>
            </a:fld>
            <a:endParaRPr lang="en-US"/>
          </a:p>
        </p:txBody>
      </p:sp>
    </p:spTree>
    <p:extLst>
      <p:ext uri="{BB962C8B-B14F-4D97-AF65-F5344CB8AC3E}">
        <p14:creationId xmlns:p14="http://schemas.microsoft.com/office/powerpoint/2010/main" val="289322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intercept is 0.3.  </a:t>
            </a:r>
          </a:p>
        </p:txBody>
      </p:sp>
      <p:sp>
        <p:nvSpPr>
          <p:cNvPr id="4" name="Slide Number Placeholder 3"/>
          <p:cNvSpPr>
            <a:spLocks noGrp="1"/>
          </p:cNvSpPr>
          <p:nvPr>
            <p:ph type="sldNum" sz="quarter" idx="5"/>
          </p:nvPr>
        </p:nvSpPr>
        <p:spPr/>
        <p:txBody>
          <a:bodyPr/>
          <a:lstStyle/>
          <a:p>
            <a:fld id="{0C55738B-CBC8-4DA0-9A56-511C147DBED9}" type="slidenum">
              <a:rPr lang="en-US" smtClean="0"/>
              <a:t>17</a:t>
            </a:fld>
            <a:endParaRPr lang="en-US"/>
          </a:p>
        </p:txBody>
      </p:sp>
    </p:spTree>
    <p:extLst>
      <p:ext uri="{BB962C8B-B14F-4D97-AF65-F5344CB8AC3E}">
        <p14:creationId xmlns:p14="http://schemas.microsoft.com/office/powerpoint/2010/main" val="251843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coefficient for C1 is 0.12.   If we evaluating the regression for the first row where C1 is present, then it has the value of 1.  </a:t>
            </a:r>
          </a:p>
        </p:txBody>
      </p:sp>
      <p:sp>
        <p:nvSpPr>
          <p:cNvPr id="4" name="Slide Number Placeholder 3"/>
          <p:cNvSpPr>
            <a:spLocks noGrp="1"/>
          </p:cNvSpPr>
          <p:nvPr>
            <p:ph type="sldNum" sz="quarter" idx="5"/>
          </p:nvPr>
        </p:nvSpPr>
        <p:spPr/>
        <p:txBody>
          <a:bodyPr/>
          <a:lstStyle/>
          <a:p>
            <a:fld id="{0C55738B-CBC8-4DA0-9A56-511C147DBED9}" type="slidenum">
              <a:rPr lang="en-US" smtClean="0"/>
              <a:t>18</a:t>
            </a:fld>
            <a:endParaRPr lang="en-US"/>
          </a:p>
        </p:txBody>
      </p:sp>
    </p:spTree>
    <p:extLst>
      <p:ext uri="{BB962C8B-B14F-4D97-AF65-F5344CB8AC3E}">
        <p14:creationId xmlns:p14="http://schemas.microsoft.com/office/powerpoint/2010/main" val="398508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coefficient for C2 is 0.22.   Since we are evaluating the regression for the first row, C2 is present and has the value of 1.  </a:t>
            </a:r>
          </a:p>
        </p:txBody>
      </p:sp>
      <p:sp>
        <p:nvSpPr>
          <p:cNvPr id="4" name="Slide Number Placeholder 3"/>
          <p:cNvSpPr>
            <a:spLocks noGrp="1"/>
          </p:cNvSpPr>
          <p:nvPr>
            <p:ph type="sldNum" sz="quarter" idx="5"/>
          </p:nvPr>
        </p:nvSpPr>
        <p:spPr/>
        <p:txBody>
          <a:bodyPr/>
          <a:lstStyle/>
          <a:p>
            <a:fld id="{0C55738B-CBC8-4DA0-9A56-511C147DBED9}" type="slidenum">
              <a:rPr lang="en-US" smtClean="0"/>
              <a:t>19</a:t>
            </a:fld>
            <a:endParaRPr lang="en-US"/>
          </a:p>
        </p:txBody>
      </p:sp>
    </p:spTree>
    <p:extLst>
      <p:ext uri="{BB962C8B-B14F-4D97-AF65-F5344CB8AC3E}">
        <p14:creationId xmlns:p14="http://schemas.microsoft.com/office/powerpoint/2010/main" val="204116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key findings from a chain of 5 regressions.  Previously we used these regressions to construct the network structure. </a:t>
            </a:r>
          </a:p>
        </p:txBody>
      </p:sp>
      <p:sp>
        <p:nvSpPr>
          <p:cNvPr id="4" name="Slide Number Placeholder 3"/>
          <p:cNvSpPr>
            <a:spLocks noGrp="1"/>
          </p:cNvSpPr>
          <p:nvPr>
            <p:ph type="sldNum" sz="quarter" idx="5"/>
          </p:nvPr>
        </p:nvSpPr>
        <p:spPr/>
        <p:txBody>
          <a:bodyPr/>
          <a:lstStyle/>
          <a:p>
            <a:fld id="{0C55738B-CBC8-4DA0-9A56-511C147DBED9}" type="slidenum">
              <a:rPr lang="en-US" smtClean="0"/>
              <a:t>2</a:t>
            </a:fld>
            <a:endParaRPr lang="en-US"/>
          </a:p>
        </p:txBody>
      </p:sp>
    </p:spTree>
    <p:extLst>
      <p:ext uri="{BB962C8B-B14F-4D97-AF65-F5344CB8AC3E}">
        <p14:creationId xmlns:p14="http://schemas.microsoft.com/office/powerpoint/2010/main" val="3580296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is evaluated for all the values in row one, yielding a probability of 0.77.  </a:t>
            </a:r>
          </a:p>
        </p:txBody>
      </p:sp>
      <p:sp>
        <p:nvSpPr>
          <p:cNvPr id="4" name="Slide Number Placeholder 3"/>
          <p:cNvSpPr>
            <a:spLocks noGrp="1"/>
          </p:cNvSpPr>
          <p:nvPr>
            <p:ph type="sldNum" sz="quarter" idx="5"/>
          </p:nvPr>
        </p:nvSpPr>
        <p:spPr/>
        <p:txBody>
          <a:bodyPr/>
          <a:lstStyle/>
          <a:p>
            <a:fld id="{0C55738B-CBC8-4DA0-9A56-511C147DBED9}" type="slidenum">
              <a:rPr lang="en-US" smtClean="0"/>
              <a:t>20</a:t>
            </a:fld>
            <a:endParaRPr lang="en-US"/>
          </a:p>
        </p:txBody>
      </p:sp>
    </p:spTree>
    <p:extLst>
      <p:ext uri="{BB962C8B-B14F-4D97-AF65-F5344CB8AC3E}">
        <p14:creationId xmlns:p14="http://schemas.microsoft.com/office/powerpoint/2010/main" val="86378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at every row.    This provides the joint distribution of Y for different values of covariates, exposure, and mediator variables.    </a:t>
            </a:r>
          </a:p>
        </p:txBody>
      </p:sp>
      <p:sp>
        <p:nvSpPr>
          <p:cNvPr id="4" name="Slide Number Placeholder 3"/>
          <p:cNvSpPr>
            <a:spLocks noGrp="1"/>
          </p:cNvSpPr>
          <p:nvPr>
            <p:ph type="sldNum" sz="quarter" idx="5"/>
          </p:nvPr>
        </p:nvSpPr>
        <p:spPr/>
        <p:txBody>
          <a:bodyPr/>
          <a:lstStyle/>
          <a:p>
            <a:fld id="{0C55738B-CBC8-4DA0-9A56-511C147DBED9}" type="slidenum">
              <a:rPr lang="en-US" smtClean="0"/>
              <a:t>21</a:t>
            </a:fld>
            <a:endParaRPr lang="en-US"/>
          </a:p>
        </p:txBody>
      </p:sp>
    </p:spTree>
    <p:extLst>
      <p:ext uri="{BB962C8B-B14F-4D97-AF65-F5344CB8AC3E}">
        <p14:creationId xmlns:p14="http://schemas.microsoft.com/office/powerpoint/2010/main" val="3811074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for exposure X is used to calculate the probability of the exposure variable X as a function of the two direct predictors C1 and C2.  When both covariates are present, the conditional probability is 0.79.  </a:t>
            </a:r>
          </a:p>
        </p:txBody>
      </p:sp>
      <p:sp>
        <p:nvSpPr>
          <p:cNvPr id="4" name="Slide Number Placeholder 3"/>
          <p:cNvSpPr>
            <a:spLocks noGrp="1"/>
          </p:cNvSpPr>
          <p:nvPr>
            <p:ph type="sldNum" sz="quarter" idx="5"/>
          </p:nvPr>
        </p:nvSpPr>
        <p:spPr/>
        <p:txBody>
          <a:bodyPr/>
          <a:lstStyle/>
          <a:p>
            <a:fld id="{0C55738B-CBC8-4DA0-9A56-511C147DBED9}" type="slidenum">
              <a:rPr lang="en-US" smtClean="0"/>
              <a:t>22</a:t>
            </a:fld>
            <a:endParaRPr lang="en-US"/>
          </a:p>
        </p:txBody>
      </p:sp>
    </p:spTree>
    <p:extLst>
      <p:ext uri="{BB962C8B-B14F-4D97-AF65-F5344CB8AC3E}">
        <p14:creationId xmlns:p14="http://schemas.microsoft.com/office/powerpoint/2010/main" val="595707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conditional probability of exposure given presence of C1 but absence of C2 is calculated as 73%.</a:t>
            </a:r>
          </a:p>
        </p:txBody>
      </p:sp>
      <p:sp>
        <p:nvSpPr>
          <p:cNvPr id="4" name="Slide Number Placeholder 3"/>
          <p:cNvSpPr>
            <a:spLocks noGrp="1"/>
          </p:cNvSpPr>
          <p:nvPr>
            <p:ph type="sldNum" sz="quarter" idx="5"/>
          </p:nvPr>
        </p:nvSpPr>
        <p:spPr/>
        <p:txBody>
          <a:bodyPr/>
          <a:lstStyle/>
          <a:p>
            <a:fld id="{0C55738B-CBC8-4DA0-9A56-511C147DBED9}" type="slidenum">
              <a:rPr lang="en-US" smtClean="0"/>
              <a:t>23</a:t>
            </a:fld>
            <a:endParaRPr lang="en-US"/>
          </a:p>
        </p:txBody>
      </p:sp>
    </p:spTree>
    <p:extLst>
      <p:ext uri="{BB962C8B-B14F-4D97-AF65-F5344CB8AC3E}">
        <p14:creationId xmlns:p14="http://schemas.microsoft.com/office/powerpoint/2010/main" val="202235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evaluating the regression equation for each row gives us the values of 62% and 53%.    </a:t>
            </a:r>
          </a:p>
        </p:txBody>
      </p:sp>
      <p:sp>
        <p:nvSpPr>
          <p:cNvPr id="4" name="Slide Number Placeholder 3"/>
          <p:cNvSpPr>
            <a:spLocks noGrp="1"/>
          </p:cNvSpPr>
          <p:nvPr>
            <p:ph type="sldNum" sz="quarter" idx="5"/>
          </p:nvPr>
        </p:nvSpPr>
        <p:spPr/>
        <p:txBody>
          <a:bodyPr/>
          <a:lstStyle/>
          <a:p>
            <a:fld id="{0C55738B-CBC8-4DA0-9A56-511C147DBED9}" type="slidenum">
              <a:rPr lang="en-US" smtClean="0"/>
              <a:t>24</a:t>
            </a:fld>
            <a:endParaRPr lang="en-US"/>
          </a:p>
        </p:txBody>
      </p:sp>
    </p:spTree>
    <p:extLst>
      <p:ext uri="{BB962C8B-B14F-4D97-AF65-F5344CB8AC3E}">
        <p14:creationId xmlns:p14="http://schemas.microsoft.com/office/powerpoint/2010/main" val="54405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completes the joint distribution of exposure variable x as a function of its direct predictors.</a:t>
            </a:r>
          </a:p>
        </p:txBody>
      </p:sp>
      <p:sp>
        <p:nvSpPr>
          <p:cNvPr id="4" name="Slide Number Placeholder 3"/>
          <p:cNvSpPr>
            <a:spLocks noGrp="1"/>
          </p:cNvSpPr>
          <p:nvPr>
            <p:ph type="sldNum" sz="quarter" idx="5"/>
          </p:nvPr>
        </p:nvSpPr>
        <p:spPr/>
        <p:txBody>
          <a:bodyPr/>
          <a:lstStyle/>
          <a:p>
            <a:fld id="{0C55738B-CBC8-4DA0-9A56-511C147DBED9}" type="slidenum">
              <a:rPr lang="en-US" smtClean="0"/>
              <a:t>25</a:t>
            </a:fld>
            <a:endParaRPr lang="en-US"/>
          </a:p>
        </p:txBody>
      </p:sp>
    </p:spTree>
    <p:extLst>
      <p:ext uri="{BB962C8B-B14F-4D97-AF65-F5344CB8AC3E}">
        <p14:creationId xmlns:p14="http://schemas.microsoft.com/office/powerpoint/2010/main" val="4272368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also calculate the probability of the Covariate C1.  There are no direct predictors for this variable and just the intercept in the regression is used.  </a:t>
            </a:r>
          </a:p>
        </p:txBody>
      </p:sp>
      <p:sp>
        <p:nvSpPr>
          <p:cNvPr id="4" name="Slide Number Placeholder 3"/>
          <p:cNvSpPr>
            <a:spLocks noGrp="1"/>
          </p:cNvSpPr>
          <p:nvPr>
            <p:ph type="sldNum" sz="quarter" idx="5"/>
          </p:nvPr>
        </p:nvSpPr>
        <p:spPr/>
        <p:txBody>
          <a:bodyPr/>
          <a:lstStyle/>
          <a:p>
            <a:fld id="{0C55738B-CBC8-4DA0-9A56-511C147DBED9}" type="slidenum">
              <a:rPr lang="en-US" smtClean="0"/>
              <a:t>26</a:t>
            </a:fld>
            <a:endParaRPr lang="en-US"/>
          </a:p>
        </p:txBody>
      </p:sp>
    </p:spTree>
    <p:extLst>
      <p:ext uri="{BB962C8B-B14F-4D97-AF65-F5344CB8AC3E}">
        <p14:creationId xmlns:p14="http://schemas.microsoft.com/office/powerpoint/2010/main" val="299979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also used to calculate the probability of the occurrence of covariate C2.</a:t>
            </a:r>
          </a:p>
        </p:txBody>
      </p:sp>
      <p:sp>
        <p:nvSpPr>
          <p:cNvPr id="4" name="Slide Number Placeholder 3"/>
          <p:cNvSpPr>
            <a:spLocks noGrp="1"/>
          </p:cNvSpPr>
          <p:nvPr>
            <p:ph type="sldNum" sz="quarter" idx="5"/>
          </p:nvPr>
        </p:nvSpPr>
        <p:spPr/>
        <p:txBody>
          <a:bodyPr/>
          <a:lstStyle/>
          <a:p>
            <a:fld id="{0C55738B-CBC8-4DA0-9A56-511C147DBED9}" type="slidenum">
              <a:rPr lang="en-US" smtClean="0"/>
              <a:t>27</a:t>
            </a:fld>
            <a:endParaRPr lang="en-US"/>
          </a:p>
        </p:txBody>
      </p:sp>
    </p:spTree>
    <p:extLst>
      <p:ext uri="{BB962C8B-B14F-4D97-AF65-F5344CB8AC3E}">
        <p14:creationId xmlns:p14="http://schemas.microsoft.com/office/powerpoint/2010/main" val="3403182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also used to calculate the joint distribution of the mediator Z.  When X is present, this probability is calculated from the regression equation to be 0.78.  </a:t>
            </a:r>
          </a:p>
        </p:txBody>
      </p:sp>
      <p:sp>
        <p:nvSpPr>
          <p:cNvPr id="4" name="Slide Number Placeholder 3"/>
          <p:cNvSpPr>
            <a:spLocks noGrp="1"/>
          </p:cNvSpPr>
          <p:nvPr>
            <p:ph type="sldNum" sz="quarter" idx="5"/>
          </p:nvPr>
        </p:nvSpPr>
        <p:spPr/>
        <p:txBody>
          <a:bodyPr/>
          <a:lstStyle/>
          <a:p>
            <a:fld id="{0C55738B-CBC8-4DA0-9A56-511C147DBED9}" type="slidenum">
              <a:rPr lang="en-US" smtClean="0"/>
              <a:t>28</a:t>
            </a:fld>
            <a:endParaRPr lang="en-US"/>
          </a:p>
        </p:txBody>
      </p:sp>
    </p:spTree>
    <p:extLst>
      <p:ext uri="{BB962C8B-B14F-4D97-AF65-F5344CB8AC3E}">
        <p14:creationId xmlns:p14="http://schemas.microsoft.com/office/powerpoint/2010/main" val="149722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X is absent, the coefficient of X is multiplied by zero and thus does not affect the regression. The probability is calculated as 61%.    </a:t>
            </a:r>
          </a:p>
        </p:txBody>
      </p:sp>
      <p:sp>
        <p:nvSpPr>
          <p:cNvPr id="4" name="Slide Number Placeholder 3"/>
          <p:cNvSpPr>
            <a:spLocks noGrp="1"/>
          </p:cNvSpPr>
          <p:nvPr>
            <p:ph type="sldNum" sz="quarter" idx="5"/>
          </p:nvPr>
        </p:nvSpPr>
        <p:spPr/>
        <p:txBody>
          <a:bodyPr/>
          <a:lstStyle/>
          <a:p>
            <a:fld id="{0C55738B-CBC8-4DA0-9A56-511C147DBED9}" type="slidenum">
              <a:rPr lang="en-US" smtClean="0"/>
              <a:t>29</a:t>
            </a:fld>
            <a:endParaRPr lang="en-US"/>
          </a:p>
        </p:txBody>
      </p:sp>
    </p:spTree>
    <p:extLst>
      <p:ext uri="{BB962C8B-B14F-4D97-AF65-F5344CB8AC3E}">
        <p14:creationId xmlns:p14="http://schemas.microsoft.com/office/powerpoint/2010/main" val="135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led to this network.  This describes the structure of the network.  We now show how the same regressions that brought us to this structure also lead us to the discovery of the underlying joint distribution of the variables</a:t>
            </a:r>
          </a:p>
        </p:txBody>
      </p:sp>
      <p:sp>
        <p:nvSpPr>
          <p:cNvPr id="4" name="Slide Number Placeholder 3"/>
          <p:cNvSpPr>
            <a:spLocks noGrp="1"/>
          </p:cNvSpPr>
          <p:nvPr>
            <p:ph type="sldNum" sz="quarter" idx="5"/>
          </p:nvPr>
        </p:nvSpPr>
        <p:spPr/>
        <p:txBody>
          <a:bodyPr/>
          <a:lstStyle/>
          <a:p>
            <a:fld id="{0C55738B-CBC8-4DA0-9A56-511C147DBED9}" type="slidenum">
              <a:rPr lang="en-US" smtClean="0"/>
              <a:t>3</a:t>
            </a:fld>
            <a:endParaRPr lang="en-US"/>
          </a:p>
        </p:txBody>
      </p:sp>
    </p:spTree>
    <p:extLst>
      <p:ext uri="{BB962C8B-B14F-4D97-AF65-F5344CB8AC3E}">
        <p14:creationId xmlns:p14="http://schemas.microsoft.com/office/powerpoint/2010/main" val="21803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completes the specification of the joint distribution of the mediator variable and on average the mediator variable is present in 73.1% of occasions. </a:t>
            </a:r>
          </a:p>
        </p:txBody>
      </p:sp>
      <p:sp>
        <p:nvSpPr>
          <p:cNvPr id="4" name="Slide Number Placeholder 3"/>
          <p:cNvSpPr>
            <a:spLocks noGrp="1"/>
          </p:cNvSpPr>
          <p:nvPr>
            <p:ph type="sldNum" sz="quarter" idx="5"/>
          </p:nvPr>
        </p:nvSpPr>
        <p:spPr/>
        <p:txBody>
          <a:bodyPr/>
          <a:lstStyle/>
          <a:p>
            <a:fld id="{0C55738B-CBC8-4DA0-9A56-511C147DBED9}" type="slidenum">
              <a:rPr lang="en-US" smtClean="0"/>
              <a:t>30</a:t>
            </a:fld>
            <a:endParaRPr lang="en-US"/>
          </a:p>
        </p:txBody>
      </p:sp>
    </p:spTree>
    <p:extLst>
      <p:ext uri="{BB962C8B-B14F-4D97-AF65-F5344CB8AC3E}">
        <p14:creationId xmlns:p14="http://schemas.microsoft.com/office/powerpoint/2010/main" val="423983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learned both the structure and parameters of the network from its associated regressions.  We can now use this network model to make inferences about a variety of situations in which different combination of variables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31</a:t>
            </a:fld>
            <a:endParaRPr lang="en-US"/>
          </a:p>
        </p:txBody>
      </p:sp>
    </p:spTree>
    <p:extLst>
      <p:ext uri="{BB962C8B-B14F-4D97-AF65-F5344CB8AC3E}">
        <p14:creationId xmlns:p14="http://schemas.microsoft.com/office/powerpoint/2010/main" val="6693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regression represents a table within the network.  Lets start with the regression of Y on prior events.  </a:t>
            </a:r>
          </a:p>
        </p:txBody>
      </p:sp>
      <p:sp>
        <p:nvSpPr>
          <p:cNvPr id="4" name="Slide Number Placeholder 3"/>
          <p:cNvSpPr>
            <a:spLocks noGrp="1"/>
          </p:cNvSpPr>
          <p:nvPr>
            <p:ph type="sldNum" sz="quarter" idx="5"/>
          </p:nvPr>
        </p:nvSpPr>
        <p:spPr/>
        <p:txBody>
          <a:bodyPr/>
          <a:lstStyle/>
          <a:p>
            <a:fld id="{0C55738B-CBC8-4DA0-9A56-511C147DBED9}" type="slidenum">
              <a:rPr lang="en-US" smtClean="0"/>
              <a:t>4</a:t>
            </a:fld>
            <a:endParaRPr lang="en-US"/>
          </a:p>
        </p:txBody>
      </p:sp>
    </p:spTree>
    <p:extLst>
      <p:ext uri="{BB962C8B-B14F-4D97-AF65-F5344CB8AC3E}">
        <p14:creationId xmlns:p14="http://schemas.microsoft.com/office/powerpoint/2010/main" val="283630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create a factorial combination of direct predictors of Y.  To generate the factorial combination of 4 variables we will need a table that has 2 to the power of 4 rows, that is 16 rows. </a:t>
            </a:r>
          </a:p>
        </p:txBody>
      </p:sp>
      <p:sp>
        <p:nvSpPr>
          <p:cNvPr id="4" name="Slide Number Placeholder 3"/>
          <p:cNvSpPr>
            <a:spLocks noGrp="1"/>
          </p:cNvSpPr>
          <p:nvPr>
            <p:ph type="sldNum" sz="quarter" idx="5"/>
          </p:nvPr>
        </p:nvSpPr>
        <p:spPr/>
        <p:txBody>
          <a:bodyPr/>
          <a:lstStyle/>
          <a:p>
            <a:fld id="{0C55738B-CBC8-4DA0-9A56-511C147DBED9}" type="slidenum">
              <a:rPr lang="en-US" smtClean="0"/>
              <a:t>5</a:t>
            </a:fld>
            <a:endParaRPr lang="en-US"/>
          </a:p>
        </p:txBody>
      </p:sp>
    </p:spTree>
    <p:extLst>
      <p:ext uri="{BB962C8B-B14F-4D97-AF65-F5344CB8AC3E}">
        <p14:creationId xmlns:p14="http://schemas.microsoft.com/office/powerpoint/2010/main" val="299240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half of the 16 rows covariate C1 is present and in half it is absent. </a:t>
            </a:r>
          </a:p>
        </p:txBody>
      </p:sp>
      <p:sp>
        <p:nvSpPr>
          <p:cNvPr id="4" name="Slide Number Placeholder 3"/>
          <p:cNvSpPr>
            <a:spLocks noGrp="1"/>
          </p:cNvSpPr>
          <p:nvPr>
            <p:ph type="sldNum" sz="quarter" idx="5"/>
          </p:nvPr>
        </p:nvSpPr>
        <p:spPr/>
        <p:txBody>
          <a:bodyPr/>
          <a:lstStyle/>
          <a:p>
            <a:fld id="{0C55738B-CBC8-4DA0-9A56-511C147DBED9}" type="slidenum">
              <a:rPr lang="en-US" smtClean="0"/>
              <a:t>6</a:t>
            </a:fld>
            <a:endParaRPr lang="en-US"/>
          </a:p>
        </p:txBody>
      </p:sp>
    </p:spTree>
    <p:extLst>
      <p:ext uri="{BB962C8B-B14F-4D97-AF65-F5344CB8AC3E}">
        <p14:creationId xmlns:p14="http://schemas.microsoft.com/office/powerpoint/2010/main" val="265414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Covariate C2 is present in half of the times when covariate C1 is present and absent in the rest.</a:t>
            </a:r>
          </a:p>
        </p:txBody>
      </p:sp>
      <p:sp>
        <p:nvSpPr>
          <p:cNvPr id="4" name="Slide Number Placeholder 3"/>
          <p:cNvSpPr>
            <a:spLocks noGrp="1"/>
          </p:cNvSpPr>
          <p:nvPr>
            <p:ph type="sldNum" sz="quarter" idx="5"/>
          </p:nvPr>
        </p:nvSpPr>
        <p:spPr/>
        <p:txBody>
          <a:bodyPr/>
          <a:lstStyle/>
          <a:p>
            <a:fld id="{0C55738B-CBC8-4DA0-9A56-511C147DBED9}" type="slidenum">
              <a:rPr lang="en-US" smtClean="0"/>
              <a:t>7</a:t>
            </a:fld>
            <a:endParaRPr lang="en-US"/>
          </a:p>
        </p:txBody>
      </p:sp>
    </p:spTree>
    <p:extLst>
      <p:ext uri="{BB962C8B-B14F-4D97-AF65-F5344CB8AC3E}">
        <p14:creationId xmlns:p14="http://schemas.microsoft.com/office/powerpoint/2010/main" val="238468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covariate C2 is present in half of the times when covariate C1 is absent and C2 is absent in the rest.</a:t>
            </a:r>
          </a:p>
        </p:txBody>
      </p:sp>
      <p:sp>
        <p:nvSpPr>
          <p:cNvPr id="4" name="Slide Number Placeholder 3"/>
          <p:cNvSpPr>
            <a:spLocks noGrp="1"/>
          </p:cNvSpPr>
          <p:nvPr>
            <p:ph type="sldNum" sz="quarter" idx="5"/>
          </p:nvPr>
        </p:nvSpPr>
        <p:spPr/>
        <p:txBody>
          <a:bodyPr/>
          <a:lstStyle/>
          <a:p>
            <a:fld id="{0C55738B-CBC8-4DA0-9A56-511C147DBED9}" type="slidenum">
              <a:rPr lang="en-US" smtClean="0"/>
              <a:t>8</a:t>
            </a:fld>
            <a:endParaRPr lang="en-US"/>
          </a:p>
        </p:txBody>
      </p:sp>
    </p:spTree>
    <p:extLst>
      <p:ext uri="{BB962C8B-B14F-4D97-AF65-F5344CB8AC3E}">
        <p14:creationId xmlns:p14="http://schemas.microsoft.com/office/powerpoint/2010/main" val="163217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procedure is followed for exposure variable.  It is present in half of the situations where both C1 and C2 are present. And absent in half the situations where both C1 and C2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9</a:t>
            </a:fld>
            <a:endParaRPr lang="en-US"/>
          </a:p>
        </p:txBody>
      </p:sp>
    </p:spTree>
    <p:extLst>
      <p:ext uri="{BB962C8B-B14F-4D97-AF65-F5344CB8AC3E}">
        <p14:creationId xmlns:p14="http://schemas.microsoft.com/office/powerpoint/2010/main" val="214074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17E4-B9A2-4811-95AD-66C60C8C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6E62E-0B06-4C14-BB2C-22738560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657A-4659-40DF-A5D6-3840F8C83F35}"/>
              </a:ext>
            </a:extLst>
          </p:cNvPr>
          <p:cNvSpPr>
            <a:spLocks noGrp="1"/>
          </p:cNvSpPr>
          <p:nvPr>
            <p:ph type="dt" sz="half" idx="10"/>
          </p:nvPr>
        </p:nvSpPr>
        <p:spPr/>
        <p:txBody>
          <a:bodyPr/>
          <a:lstStyle/>
          <a:p>
            <a:fld id="{F7AFFB9B-9FB8-469E-96F9-4D32314110B6}" type="datetimeFigureOut">
              <a:rPr lang="en-US" smtClean="0"/>
              <a:t>2/24/2025</a:t>
            </a:fld>
            <a:endParaRPr lang="en-US" dirty="0"/>
          </a:p>
        </p:txBody>
      </p:sp>
      <p:sp>
        <p:nvSpPr>
          <p:cNvPr id="5" name="Footer Placeholder 4">
            <a:extLst>
              <a:ext uri="{FF2B5EF4-FFF2-40B4-BE49-F238E27FC236}">
                <a16:creationId xmlns:a16="http://schemas.microsoft.com/office/drawing/2014/main" id="{54891350-BBDA-4D17-AE8E-3B59197BB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A5DC7-7707-488C-983B-58D5B58855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F29-3898-4C70-B545-2E0116F2B4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A96CE-FCCD-4141-8206-2E4133803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3710-4E01-4611-AD50-295B10DCE63A}"/>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5" name="Footer Placeholder 4">
            <a:extLst>
              <a:ext uri="{FF2B5EF4-FFF2-40B4-BE49-F238E27FC236}">
                <a16:creationId xmlns:a16="http://schemas.microsoft.com/office/drawing/2014/main" id="{106DDC8A-FA8D-44AF-A674-CEA1F9FAB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50AC72-0700-4C51-8436-FE476A8B32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61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765F-1612-49C3-A4C6-4A5C8BE4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409E9-90C2-4E34-990D-9F63336D5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93ACE-0D4E-478B-A1F0-18FE1574493B}"/>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5" name="Footer Placeholder 4">
            <a:extLst>
              <a:ext uri="{FF2B5EF4-FFF2-40B4-BE49-F238E27FC236}">
                <a16:creationId xmlns:a16="http://schemas.microsoft.com/office/drawing/2014/main" id="{39A56B62-ACE3-4EE8-A68B-2E0F1BDF2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12D38-3A49-4BFF-93FA-A1B6B4B4015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6303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4DB5-F81C-474A-A723-BA11296A6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7BFA-C316-4FCE-BE4D-250AD54D7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2D8F-92B8-4F7C-B364-E2B651074765}"/>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5" name="Footer Placeholder 4">
            <a:extLst>
              <a:ext uri="{FF2B5EF4-FFF2-40B4-BE49-F238E27FC236}">
                <a16:creationId xmlns:a16="http://schemas.microsoft.com/office/drawing/2014/main" id="{08F1A98C-E61D-42C9-BE99-1ADFC80A7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3D870A-BA80-4BF2-AB0A-523BE2F46E3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70288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7E8-EFDF-4318-8365-C659733E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9E80C-1D97-4307-9EE9-387CB2E4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89BE3-3DCA-470A-9370-8AD16A6B5D62}"/>
              </a:ext>
            </a:extLst>
          </p:cNvPr>
          <p:cNvSpPr>
            <a:spLocks noGrp="1"/>
          </p:cNvSpPr>
          <p:nvPr>
            <p:ph type="dt" sz="half" idx="10"/>
          </p:nvPr>
        </p:nvSpPr>
        <p:spPr/>
        <p:txBody>
          <a:bodyPr/>
          <a:lstStyle/>
          <a:p>
            <a:fld id="{0F7F47CF-67C9-420C-80A5-E2069FF0C2DF}" type="datetimeFigureOut">
              <a:rPr lang="en-US" smtClean="0"/>
              <a:t>2/24/2025</a:t>
            </a:fld>
            <a:endParaRPr lang="en-US" dirty="0"/>
          </a:p>
        </p:txBody>
      </p:sp>
      <p:sp>
        <p:nvSpPr>
          <p:cNvPr id="5" name="Footer Placeholder 4">
            <a:extLst>
              <a:ext uri="{FF2B5EF4-FFF2-40B4-BE49-F238E27FC236}">
                <a16:creationId xmlns:a16="http://schemas.microsoft.com/office/drawing/2014/main" id="{4CF55E88-FB36-4D87-BC63-01FD78343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6E433-8B24-47E7-A7DF-B98BBD70BD7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D28-B92E-49FE-89AC-D5EE77D3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1D75A-9D5A-4BC5-AFD4-52B2698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BD808-80C0-4D06-9934-B96653C3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BD108-D147-4DD3-AC67-BBBE6B8753AC}"/>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6" name="Footer Placeholder 5">
            <a:extLst>
              <a:ext uri="{FF2B5EF4-FFF2-40B4-BE49-F238E27FC236}">
                <a16:creationId xmlns:a16="http://schemas.microsoft.com/office/drawing/2014/main" id="{468211D5-0E3E-470E-B69D-0E0A90FF8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03B88C-8A45-416A-B6E7-AF4511613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4144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DA3-FFE8-4EBE-BF13-03BA375AA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C7091-6CA1-449C-A032-EE981F0C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3EE30-19EF-465C-B2A3-B13394528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53342-B8AA-4E3B-98B7-DB51E917F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7A32-809B-46CB-A557-6F160F7EE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00B00-3F2F-448D-BAF1-9E8140D6A700}"/>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8" name="Footer Placeholder 7">
            <a:extLst>
              <a:ext uri="{FF2B5EF4-FFF2-40B4-BE49-F238E27FC236}">
                <a16:creationId xmlns:a16="http://schemas.microsoft.com/office/drawing/2014/main" id="{9B4BA19E-2F46-4B32-A3AC-1C43A5EDE2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7ADAD2-F07C-44B0-9E7A-DA349EC76D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6804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35C6-E747-42B8-9FAD-16920D933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22B83-958E-4C0F-9F88-E27BF52B850C}"/>
              </a:ext>
            </a:extLst>
          </p:cNvPr>
          <p:cNvSpPr>
            <a:spLocks noGrp="1"/>
          </p:cNvSpPr>
          <p:nvPr>
            <p:ph type="dt" sz="half" idx="10"/>
          </p:nvPr>
        </p:nvSpPr>
        <p:spPr/>
        <p:txBody>
          <a:bodyPr/>
          <a:lstStyle/>
          <a:p>
            <a:fld id="{097649AC-CB8F-4FF1-9A34-5861C74DD0A7}" type="datetimeFigureOut">
              <a:rPr lang="en-US" smtClean="0"/>
              <a:t>2/24/2025</a:t>
            </a:fld>
            <a:endParaRPr lang="en-US" dirty="0"/>
          </a:p>
        </p:txBody>
      </p:sp>
      <p:sp>
        <p:nvSpPr>
          <p:cNvPr id="4" name="Footer Placeholder 3">
            <a:extLst>
              <a:ext uri="{FF2B5EF4-FFF2-40B4-BE49-F238E27FC236}">
                <a16:creationId xmlns:a16="http://schemas.microsoft.com/office/drawing/2014/main" id="{95717643-76FA-4951-BFD5-52120C5E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43D16-A71E-47D3-96D9-A5CEBEFC64E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8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E3B2-4B0F-4944-A62F-5AF7DE7E4D51}"/>
              </a:ext>
            </a:extLst>
          </p:cNvPr>
          <p:cNvSpPr>
            <a:spLocks noGrp="1"/>
          </p:cNvSpPr>
          <p:nvPr>
            <p:ph type="dt" sz="half" idx="10"/>
          </p:nvPr>
        </p:nvSpPr>
        <p:spPr/>
        <p:txBody>
          <a:bodyPr/>
          <a:lstStyle/>
          <a:p>
            <a:fld id="{3EC5CECA-2D3A-4680-9B49-752200DE467C}" type="datetimeFigureOut">
              <a:rPr lang="en-US" smtClean="0"/>
              <a:t>2/24/2025</a:t>
            </a:fld>
            <a:endParaRPr lang="en-US" dirty="0"/>
          </a:p>
        </p:txBody>
      </p:sp>
      <p:sp>
        <p:nvSpPr>
          <p:cNvPr id="3" name="Footer Placeholder 2">
            <a:extLst>
              <a:ext uri="{FF2B5EF4-FFF2-40B4-BE49-F238E27FC236}">
                <a16:creationId xmlns:a16="http://schemas.microsoft.com/office/drawing/2014/main" id="{768B914D-37FC-43B1-A212-AB5746321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058F32-C43D-44C1-9374-CCBEA6A037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32D1-8C46-410C-9783-B96CEBC23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92ADC-2506-4669-9922-40CB123E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9886D-40D8-4115-9FD3-E8CB9C4D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1524-6D7B-44C3-B062-7C6B9920F583}"/>
              </a:ext>
            </a:extLst>
          </p:cNvPr>
          <p:cNvSpPr>
            <a:spLocks noGrp="1"/>
          </p:cNvSpPr>
          <p:nvPr>
            <p:ph type="dt" sz="half" idx="10"/>
          </p:nvPr>
        </p:nvSpPr>
        <p:spPr/>
        <p:txBody>
          <a:bodyPr/>
          <a:lstStyle/>
          <a:p>
            <a:fld id="{C35BB1C6-BF8F-4481-8AB2-603A1C8A906A}" type="datetimeFigureOut">
              <a:rPr lang="en-US" smtClean="0"/>
              <a:t>2/24/2025</a:t>
            </a:fld>
            <a:endParaRPr lang="en-US" dirty="0"/>
          </a:p>
        </p:txBody>
      </p:sp>
      <p:sp>
        <p:nvSpPr>
          <p:cNvPr id="6" name="Footer Placeholder 5">
            <a:extLst>
              <a:ext uri="{FF2B5EF4-FFF2-40B4-BE49-F238E27FC236}">
                <a16:creationId xmlns:a16="http://schemas.microsoft.com/office/drawing/2014/main" id="{534B2CF9-3CC4-4FA1-980E-0ABC61F527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2BD3A-7D18-4154-9B3A-DDC5A65B6C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74331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16B-65D0-411F-B631-655770033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CBDE3-6129-418B-B7C2-D9E55F69D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20045-CB5A-4371-9E9D-F4D676BC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7F92-6BF4-40EF-8C23-058C848C8C17}"/>
              </a:ext>
            </a:extLst>
          </p:cNvPr>
          <p:cNvSpPr>
            <a:spLocks noGrp="1"/>
          </p:cNvSpPr>
          <p:nvPr>
            <p:ph type="dt" sz="half" idx="10"/>
          </p:nvPr>
        </p:nvSpPr>
        <p:spPr/>
        <p:txBody>
          <a:bodyPr/>
          <a:lstStyle/>
          <a:p>
            <a:fld id="{12EF78E3-FDA3-4D28-AAA2-0B81F349A39D}" type="datetimeFigureOut">
              <a:rPr lang="en-US" smtClean="0"/>
              <a:t>2/24/2025</a:t>
            </a:fld>
            <a:endParaRPr lang="en-US" dirty="0"/>
          </a:p>
        </p:txBody>
      </p:sp>
      <p:sp>
        <p:nvSpPr>
          <p:cNvPr id="6" name="Footer Placeholder 5">
            <a:extLst>
              <a:ext uri="{FF2B5EF4-FFF2-40B4-BE49-F238E27FC236}">
                <a16:creationId xmlns:a16="http://schemas.microsoft.com/office/drawing/2014/main" id="{23195039-89CC-44ED-9C4D-5AFBFA7F3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2649E-5538-4907-91C3-B907B40F23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5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B5B13-7731-4BB8-80DB-8DAB4A5E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49951-4A76-4AFB-A155-AEB1C7776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064F-EB6E-4013-BC3D-E10BC2874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2/24/2025</a:t>
            </a:fld>
            <a:endParaRPr lang="en-US" dirty="0"/>
          </a:p>
        </p:txBody>
      </p:sp>
      <p:sp>
        <p:nvSpPr>
          <p:cNvPr id="5" name="Footer Placeholder 4">
            <a:extLst>
              <a:ext uri="{FF2B5EF4-FFF2-40B4-BE49-F238E27FC236}">
                <a16:creationId xmlns:a16="http://schemas.microsoft.com/office/drawing/2014/main" id="{1B759CC9-EEE0-4A8B-8F47-912424863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96659D-AA07-4404-B374-08A6F5F9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09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86D-3D3C-4242-A53A-3DFC83C26C94}"/>
              </a:ext>
            </a:extLst>
          </p:cNvPr>
          <p:cNvSpPr>
            <a:spLocks noGrp="1"/>
          </p:cNvSpPr>
          <p:nvPr>
            <p:ph type="ctrTitle"/>
          </p:nvPr>
        </p:nvSpPr>
        <p:spPr/>
        <p:txBody>
          <a:bodyPr>
            <a:normAutofit/>
          </a:bodyPr>
          <a:lstStyle/>
          <a:p>
            <a:r>
              <a:rPr lang="en-US" b="1" dirty="0"/>
              <a:t>Using Regression </a:t>
            </a:r>
            <a:r>
              <a:rPr lang="en-US" b="1"/>
              <a:t>to Estimate Joint </a:t>
            </a:r>
            <a:r>
              <a:rPr lang="en-US" b="1" dirty="0"/>
              <a:t>Distributions</a:t>
            </a:r>
          </a:p>
        </p:txBody>
      </p:sp>
      <p:sp>
        <p:nvSpPr>
          <p:cNvPr id="3" name="Subtitle 2">
            <a:extLst>
              <a:ext uri="{FF2B5EF4-FFF2-40B4-BE49-F238E27FC236}">
                <a16:creationId xmlns:a16="http://schemas.microsoft.com/office/drawing/2014/main" id="{B9FD9DAE-7AA6-4ECF-B235-F500F34A4ADE}"/>
              </a:ext>
            </a:extLst>
          </p:cNvPr>
          <p:cNvSpPr>
            <a:spLocks noGrp="1"/>
          </p:cNvSpPr>
          <p:nvPr>
            <p:ph type="subTitle" idx="1"/>
          </p:nvPr>
        </p:nvSpPr>
        <p:spPr/>
        <p:txBody>
          <a:bodyPr/>
          <a:lstStyle/>
          <a:p>
            <a:r>
              <a:rPr lang="en-US" dirty="0"/>
              <a:t>Farrokh Alemi, PhD</a:t>
            </a:r>
          </a:p>
        </p:txBody>
      </p:sp>
    </p:spTree>
    <p:extLst>
      <p:ext uri="{BB962C8B-B14F-4D97-AF65-F5344CB8AC3E}">
        <p14:creationId xmlns:p14="http://schemas.microsoft.com/office/powerpoint/2010/main" val="3129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EA28E232-D50C-49B5-AF2C-0784ECC3638C}"/>
              </a:ext>
            </a:extLst>
          </p:cNvPr>
          <p:cNvGrpSpPr/>
          <p:nvPr/>
        </p:nvGrpSpPr>
        <p:grpSpPr>
          <a:xfrm>
            <a:off x="580706" y="1703958"/>
            <a:ext cx="10342564" cy="4825643"/>
            <a:chOff x="580706" y="1703958"/>
            <a:chExt cx="10342564" cy="4825643"/>
          </a:xfrm>
        </p:grpSpPr>
        <p:pic>
          <p:nvPicPr>
            <p:cNvPr id="3" name="Picture 2">
              <a:extLst>
                <a:ext uri="{FF2B5EF4-FFF2-40B4-BE49-F238E27FC236}">
                  <a16:creationId xmlns:a16="http://schemas.microsoft.com/office/drawing/2014/main" id="{4A986DC1-B5FB-4894-B4C7-C97F72BC9C7A}"/>
                </a:ext>
              </a:extLst>
            </p:cNvPr>
            <p:cNvPicPr>
              <a:picLocks noChangeAspect="1"/>
            </p:cNvPicPr>
            <p:nvPr/>
          </p:nvPicPr>
          <p:blipFill>
            <a:blip r:embed="rId3"/>
            <a:stretch>
              <a:fillRect/>
            </a:stretch>
          </p:blipFill>
          <p:spPr>
            <a:xfrm>
              <a:off x="1268730" y="1911881"/>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14434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3E1E56B4-8023-41D7-B0D5-57934E3CB98D}"/>
              </a:ext>
            </a:extLst>
          </p:cNvPr>
          <p:cNvGrpSpPr/>
          <p:nvPr/>
        </p:nvGrpSpPr>
        <p:grpSpPr>
          <a:xfrm>
            <a:off x="580706" y="1703958"/>
            <a:ext cx="10342564" cy="4814482"/>
            <a:chOff x="580706" y="1703958"/>
            <a:chExt cx="10342564" cy="4814482"/>
          </a:xfrm>
        </p:grpSpPr>
        <p:pic>
          <p:nvPicPr>
            <p:cNvPr id="3" name="Picture 2">
              <a:extLst>
                <a:ext uri="{FF2B5EF4-FFF2-40B4-BE49-F238E27FC236}">
                  <a16:creationId xmlns:a16="http://schemas.microsoft.com/office/drawing/2014/main" id="{D53F0F0A-39D2-4C91-9886-D9BAF5B5438B}"/>
                </a:ext>
              </a:extLst>
            </p:cNvPr>
            <p:cNvPicPr>
              <a:picLocks noChangeAspect="1"/>
            </p:cNvPicPr>
            <p:nvPr/>
          </p:nvPicPr>
          <p:blipFill>
            <a:blip r:embed="rId3"/>
            <a:stretch>
              <a:fillRect/>
            </a:stretch>
          </p:blipFill>
          <p:spPr>
            <a:xfrm>
              <a:off x="1268730" y="1900720"/>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117265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8047DE9E-5478-4C6D-944D-5E279F2E50AF}"/>
              </a:ext>
            </a:extLst>
          </p:cNvPr>
          <p:cNvGrpSpPr/>
          <p:nvPr/>
        </p:nvGrpSpPr>
        <p:grpSpPr>
          <a:xfrm>
            <a:off x="580706" y="1703958"/>
            <a:ext cx="10342564" cy="4825640"/>
            <a:chOff x="580706" y="1703958"/>
            <a:chExt cx="10342564" cy="4825640"/>
          </a:xfrm>
        </p:grpSpPr>
        <p:pic>
          <p:nvPicPr>
            <p:cNvPr id="3" name="Picture 2">
              <a:extLst>
                <a:ext uri="{FF2B5EF4-FFF2-40B4-BE49-F238E27FC236}">
                  <a16:creationId xmlns:a16="http://schemas.microsoft.com/office/drawing/2014/main" id="{AFDEDC89-F87C-44C4-B696-C7B5A64A05C1}"/>
                </a:ext>
              </a:extLst>
            </p:cNvPr>
            <p:cNvPicPr>
              <a:picLocks noChangeAspect="1"/>
            </p:cNvPicPr>
            <p:nvPr/>
          </p:nvPicPr>
          <p:blipFill>
            <a:blip r:embed="rId3"/>
            <a:stretch>
              <a:fillRect/>
            </a:stretch>
          </p:blipFill>
          <p:spPr>
            <a:xfrm>
              <a:off x="1268730" y="1911878"/>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109026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8" name="Group 7">
            <a:extLst>
              <a:ext uri="{FF2B5EF4-FFF2-40B4-BE49-F238E27FC236}">
                <a16:creationId xmlns:a16="http://schemas.microsoft.com/office/drawing/2014/main" id="{CDFAD1E6-F916-4066-9762-94C00F1CBC08}"/>
              </a:ext>
            </a:extLst>
          </p:cNvPr>
          <p:cNvGrpSpPr/>
          <p:nvPr/>
        </p:nvGrpSpPr>
        <p:grpSpPr>
          <a:xfrm>
            <a:off x="580706" y="1703958"/>
            <a:ext cx="10342564" cy="4814486"/>
            <a:chOff x="580706" y="1703958"/>
            <a:chExt cx="10342564" cy="4814486"/>
          </a:xfrm>
        </p:grpSpPr>
        <p:pic>
          <p:nvPicPr>
            <p:cNvPr id="6" name="Picture 5">
              <a:extLst>
                <a:ext uri="{FF2B5EF4-FFF2-40B4-BE49-F238E27FC236}">
                  <a16:creationId xmlns:a16="http://schemas.microsoft.com/office/drawing/2014/main" id="{05CCD836-BB8E-4E93-A539-1B7EFD053F8F}"/>
                </a:ext>
              </a:extLst>
            </p:cNvPr>
            <p:cNvPicPr>
              <a:picLocks noChangeAspect="1"/>
            </p:cNvPicPr>
            <p:nvPr/>
          </p:nvPicPr>
          <p:blipFill>
            <a:blip r:embed="rId3"/>
            <a:stretch>
              <a:fillRect/>
            </a:stretch>
          </p:blipFill>
          <p:spPr>
            <a:xfrm>
              <a:off x="1268730" y="1900724"/>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97801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8" name="Group 7">
            <a:extLst>
              <a:ext uri="{FF2B5EF4-FFF2-40B4-BE49-F238E27FC236}">
                <a16:creationId xmlns:a16="http://schemas.microsoft.com/office/drawing/2014/main" id="{AF0F56E3-813E-44C5-9031-733E6AA4BABC}"/>
              </a:ext>
            </a:extLst>
          </p:cNvPr>
          <p:cNvGrpSpPr/>
          <p:nvPr/>
        </p:nvGrpSpPr>
        <p:grpSpPr>
          <a:xfrm>
            <a:off x="580706" y="1703958"/>
            <a:ext cx="10342564" cy="4874613"/>
            <a:chOff x="580706" y="1703958"/>
            <a:chExt cx="10342564" cy="4874613"/>
          </a:xfrm>
        </p:grpSpPr>
        <p:pic>
          <p:nvPicPr>
            <p:cNvPr id="6" name="Picture 5">
              <a:extLst>
                <a:ext uri="{FF2B5EF4-FFF2-40B4-BE49-F238E27FC236}">
                  <a16:creationId xmlns:a16="http://schemas.microsoft.com/office/drawing/2014/main" id="{D5AF3FE3-4020-4363-B5B4-457255DCE96C}"/>
                </a:ext>
              </a:extLst>
            </p:cNvPr>
            <p:cNvPicPr>
              <a:picLocks noChangeAspect="1"/>
            </p:cNvPicPr>
            <p:nvPr/>
          </p:nvPicPr>
          <p:blipFill>
            <a:blip r:embed="rId3"/>
            <a:stretch>
              <a:fillRect/>
            </a:stretch>
          </p:blipFill>
          <p:spPr>
            <a:xfrm>
              <a:off x="1268730" y="1907511"/>
              <a:ext cx="9654540" cy="467106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428716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8" name="Group 7">
            <a:extLst>
              <a:ext uri="{FF2B5EF4-FFF2-40B4-BE49-F238E27FC236}">
                <a16:creationId xmlns:a16="http://schemas.microsoft.com/office/drawing/2014/main" id="{F591A2F2-E109-4D08-8F13-A35C732DDCC8}"/>
              </a:ext>
            </a:extLst>
          </p:cNvPr>
          <p:cNvGrpSpPr/>
          <p:nvPr/>
        </p:nvGrpSpPr>
        <p:grpSpPr>
          <a:xfrm>
            <a:off x="580706" y="1703958"/>
            <a:ext cx="10342564" cy="4825640"/>
            <a:chOff x="580706" y="1703958"/>
            <a:chExt cx="10342564" cy="4825640"/>
          </a:xfrm>
        </p:grpSpPr>
        <p:pic>
          <p:nvPicPr>
            <p:cNvPr id="6" name="Picture 5">
              <a:extLst>
                <a:ext uri="{FF2B5EF4-FFF2-40B4-BE49-F238E27FC236}">
                  <a16:creationId xmlns:a16="http://schemas.microsoft.com/office/drawing/2014/main" id="{47A51CE8-A17D-489C-9CE5-8378394243AA}"/>
                </a:ext>
              </a:extLst>
            </p:cNvPr>
            <p:cNvPicPr>
              <a:picLocks noChangeAspect="1"/>
            </p:cNvPicPr>
            <p:nvPr/>
          </p:nvPicPr>
          <p:blipFill>
            <a:blip r:embed="rId3"/>
            <a:stretch>
              <a:fillRect/>
            </a:stretch>
          </p:blipFill>
          <p:spPr>
            <a:xfrm>
              <a:off x="1268730" y="1911878"/>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42047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6" name="Picture 5">
            <a:extLst>
              <a:ext uri="{FF2B5EF4-FFF2-40B4-BE49-F238E27FC236}">
                <a16:creationId xmlns:a16="http://schemas.microsoft.com/office/drawing/2014/main" id="{DE008859-9AE1-4F88-842B-810E9EC11F80}"/>
              </a:ext>
            </a:extLst>
          </p:cNvPr>
          <p:cNvPicPr>
            <a:picLocks noChangeAspect="1"/>
          </p:cNvPicPr>
          <p:nvPr/>
        </p:nvPicPr>
        <p:blipFill>
          <a:blip r:embed="rId3"/>
          <a:stretch>
            <a:fillRect/>
          </a:stretch>
        </p:blipFill>
        <p:spPr>
          <a:xfrm>
            <a:off x="727710" y="1842462"/>
            <a:ext cx="10736580" cy="4823460"/>
          </a:xfrm>
          <a:prstGeom prst="rect">
            <a:avLst/>
          </a:prstGeom>
        </p:spPr>
      </p:pic>
    </p:spTree>
    <p:extLst>
      <p:ext uri="{BB962C8B-B14F-4D97-AF65-F5344CB8AC3E}">
        <p14:creationId xmlns:p14="http://schemas.microsoft.com/office/powerpoint/2010/main" val="320591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D718A-CF5C-43E0-A1E2-8C40A737BA12}"/>
              </a:ext>
            </a:extLst>
          </p:cNvPr>
          <p:cNvPicPr>
            <a:picLocks noChangeAspect="1"/>
          </p:cNvPicPr>
          <p:nvPr/>
        </p:nvPicPr>
        <p:blipFill>
          <a:blip r:embed="rId3"/>
          <a:stretch>
            <a:fillRect/>
          </a:stretch>
        </p:blipFill>
        <p:spPr>
          <a:xfrm>
            <a:off x="727710" y="441960"/>
            <a:ext cx="10736580" cy="5974080"/>
          </a:xfrm>
          <a:prstGeom prst="rect">
            <a:avLst/>
          </a:prstGeom>
        </p:spPr>
      </p:pic>
    </p:spTree>
    <p:extLst>
      <p:ext uri="{BB962C8B-B14F-4D97-AF65-F5344CB8AC3E}">
        <p14:creationId xmlns:p14="http://schemas.microsoft.com/office/powerpoint/2010/main" val="225361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3F0E2-3AEE-4AF0-B0B4-7BA652262CEB}"/>
              </a:ext>
            </a:extLst>
          </p:cNvPr>
          <p:cNvPicPr>
            <a:picLocks noChangeAspect="1"/>
          </p:cNvPicPr>
          <p:nvPr/>
        </p:nvPicPr>
        <p:blipFill>
          <a:blip r:embed="rId3"/>
          <a:stretch>
            <a:fillRect/>
          </a:stretch>
        </p:blipFill>
        <p:spPr>
          <a:xfrm>
            <a:off x="727710" y="441960"/>
            <a:ext cx="10736580" cy="5974080"/>
          </a:xfrm>
          <a:prstGeom prst="rect">
            <a:avLst/>
          </a:prstGeom>
        </p:spPr>
      </p:pic>
    </p:spTree>
    <p:extLst>
      <p:ext uri="{BB962C8B-B14F-4D97-AF65-F5344CB8AC3E}">
        <p14:creationId xmlns:p14="http://schemas.microsoft.com/office/powerpoint/2010/main" val="290327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A5D86-094F-4CE6-97C2-33CD4A8B8E91}"/>
              </a:ext>
            </a:extLst>
          </p:cNvPr>
          <p:cNvPicPr>
            <a:picLocks noChangeAspect="1"/>
          </p:cNvPicPr>
          <p:nvPr/>
        </p:nvPicPr>
        <p:blipFill>
          <a:blip r:embed="rId3"/>
          <a:stretch>
            <a:fillRect/>
          </a:stretch>
        </p:blipFill>
        <p:spPr>
          <a:xfrm>
            <a:off x="727710" y="441960"/>
            <a:ext cx="10736580" cy="5974080"/>
          </a:xfrm>
          <a:prstGeom prst="rect">
            <a:avLst/>
          </a:prstGeom>
        </p:spPr>
      </p:pic>
    </p:spTree>
    <p:extLst>
      <p:ext uri="{BB962C8B-B14F-4D97-AF65-F5344CB8AC3E}">
        <p14:creationId xmlns:p14="http://schemas.microsoft.com/office/powerpoint/2010/main" val="59122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Chain of Regressions</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1953837616"/>
              </p:ext>
            </p:extLst>
          </p:nvPr>
        </p:nvGraphicFramePr>
        <p:xfrm>
          <a:off x="936702" y="2091071"/>
          <a:ext cx="10638261" cy="2976880"/>
        </p:xfrm>
        <a:graphic>
          <a:graphicData uri="http://schemas.openxmlformats.org/drawingml/2006/table">
            <a:tbl>
              <a:tblPr>
                <a:tableStyleId>{5C22544A-7EE6-4342-B048-85BDC9FD1C3A}</a:tableStyleId>
              </a:tblPr>
              <a:tblGrid>
                <a:gridCol w="2096364">
                  <a:extLst>
                    <a:ext uri="{9D8B030D-6E8A-4147-A177-3AD203B41FA5}">
                      <a16:colId xmlns:a16="http://schemas.microsoft.com/office/drawing/2014/main" val="3823087785"/>
                    </a:ext>
                  </a:extLst>
                </a:gridCol>
                <a:gridCol w="1720895">
                  <a:extLst>
                    <a:ext uri="{9D8B030D-6E8A-4147-A177-3AD203B41FA5}">
                      <a16:colId xmlns:a16="http://schemas.microsoft.com/office/drawing/2014/main" val="2283982159"/>
                    </a:ext>
                  </a:extLst>
                </a:gridCol>
                <a:gridCol w="1939918">
                  <a:extLst>
                    <a:ext uri="{9D8B030D-6E8A-4147-A177-3AD203B41FA5}">
                      <a16:colId xmlns:a16="http://schemas.microsoft.com/office/drawing/2014/main" val="3471387236"/>
                    </a:ext>
                  </a:extLst>
                </a:gridCol>
                <a:gridCol w="1939918">
                  <a:extLst>
                    <a:ext uri="{9D8B030D-6E8A-4147-A177-3AD203B41FA5}">
                      <a16:colId xmlns:a16="http://schemas.microsoft.com/office/drawing/2014/main" val="391425909"/>
                    </a:ext>
                  </a:extLst>
                </a:gridCol>
                <a:gridCol w="1470583">
                  <a:extLst>
                    <a:ext uri="{9D8B030D-6E8A-4147-A177-3AD203B41FA5}">
                      <a16:colId xmlns:a16="http://schemas.microsoft.com/office/drawing/2014/main" val="1087224366"/>
                    </a:ext>
                  </a:extLst>
                </a:gridCol>
                <a:gridCol w="1470583">
                  <a:extLst>
                    <a:ext uri="{9D8B030D-6E8A-4147-A177-3AD203B41FA5}">
                      <a16:colId xmlns:a16="http://schemas.microsoft.com/office/drawing/2014/main" val="1251911487"/>
                    </a:ext>
                  </a:extLst>
                </a:gridCol>
              </a:tblGrid>
              <a:tr h="184150">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Outcome Y</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Covariate C1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Covariate C2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Exposure X</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Mediator Z</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2400" b="1" u="none" strike="noStrike">
                          <a:effectLst/>
                        </a:rPr>
                        <a:t>Intercept</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0.3</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0.6</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0.85</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0.45</a:t>
                      </a:r>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2400" b="1" u="none" strike="noStrike">
                          <a:effectLst/>
                        </a:rPr>
                        <a:t>Covariate C1</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0.85</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2400" b="1" u="none" strike="noStrike">
                          <a:effectLst/>
                        </a:rPr>
                        <a:t>Covariate C2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0.22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0.35</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2400" b="1" u="none" strike="noStrike">
                          <a:effectLst/>
                        </a:rPr>
                        <a:t>Exposure X</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0.15</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0.82</a:t>
                      </a:r>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2400" b="1" u="none" strike="noStrike">
                          <a:effectLst/>
                        </a:rPr>
                        <a:t>Mediator, Z</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0.4</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 </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2400" b="1" u="none" strike="noStrike">
                          <a:effectLst/>
                        </a:rPr>
                        <a:t>McFadden R2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0.18</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0.12</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0.13</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a:effectLst/>
                        </a:rPr>
                        <a:t>0.23</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0.34</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639886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D229616-785A-4166-81D3-6D2CC4109591}"/>
              </a:ext>
            </a:extLst>
          </p:cNvPr>
          <p:cNvPicPr>
            <a:picLocks noChangeAspect="1"/>
          </p:cNvPicPr>
          <p:nvPr/>
        </p:nvPicPr>
        <p:blipFill>
          <a:blip r:embed="rId3"/>
          <a:stretch>
            <a:fillRect/>
          </a:stretch>
        </p:blipFill>
        <p:spPr>
          <a:xfrm>
            <a:off x="331470" y="441960"/>
            <a:ext cx="11529060" cy="5974080"/>
          </a:xfrm>
          <a:prstGeom prst="rect">
            <a:avLst/>
          </a:prstGeom>
        </p:spPr>
      </p:pic>
    </p:spTree>
    <p:extLst>
      <p:ext uri="{BB962C8B-B14F-4D97-AF65-F5344CB8AC3E}">
        <p14:creationId xmlns:p14="http://schemas.microsoft.com/office/powerpoint/2010/main" val="103247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67C124-F5B2-4E57-94D7-9FAB9937B727}"/>
              </a:ext>
            </a:extLst>
          </p:cNvPr>
          <p:cNvPicPr>
            <a:picLocks noChangeAspect="1"/>
          </p:cNvPicPr>
          <p:nvPr/>
        </p:nvPicPr>
        <p:blipFill>
          <a:blip r:embed="rId3"/>
          <a:stretch>
            <a:fillRect/>
          </a:stretch>
        </p:blipFill>
        <p:spPr>
          <a:xfrm>
            <a:off x="792480" y="397355"/>
            <a:ext cx="10607040" cy="5974080"/>
          </a:xfrm>
          <a:prstGeom prst="rect">
            <a:avLst/>
          </a:prstGeom>
        </p:spPr>
      </p:pic>
    </p:spTree>
    <p:extLst>
      <p:ext uri="{BB962C8B-B14F-4D97-AF65-F5344CB8AC3E}">
        <p14:creationId xmlns:p14="http://schemas.microsoft.com/office/powerpoint/2010/main" val="112472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E9687A-48E7-427F-BCC7-4BC8F4322B47}"/>
              </a:ext>
            </a:extLst>
          </p:cNvPr>
          <p:cNvPicPr>
            <a:picLocks noChangeAspect="1"/>
          </p:cNvPicPr>
          <p:nvPr/>
        </p:nvPicPr>
        <p:blipFill>
          <a:blip r:embed="rId3"/>
          <a:stretch>
            <a:fillRect/>
          </a:stretch>
        </p:blipFill>
        <p:spPr>
          <a:xfrm>
            <a:off x="727710" y="464820"/>
            <a:ext cx="10736580" cy="5928360"/>
          </a:xfrm>
          <a:prstGeom prst="rect">
            <a:avLst/>
          </a:prstGeom>
        </p:spPr>
      </p:pic>
    </p:spTree>
    <p:extLst>
      <p:ext uri="{BB962C8B-B14F-4D97-AF65-F5344CB8AC3E}">
        <p14:creationId xmlns:p14="http://schemas.microsoft.com/office/powerpoint/2010/main" val="73246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9E3FB-21D4-47AA-85D0-9FD5E8F9363F}"/>
              </a:ext>
            </a:extLst>
          </p:cNvPr>
          <p:cNvPicPr>
            <a:picLocks noChangeAspect="1"/>
          </p:cNvPicPr>
          <p:nvPr/>
        </p:nvPicPr>
        <p:blipFill>
          <a:blip r:embed="rId3"/>
          <a:stretch>
            <a:fillRect/>
          </a:stretch>
        </p:blipFill>
        <p:spPr>
          <a:xfrm>
            <a:off x="727710" y="464820"/>
            <a:ext cx="10736580" cy="5928360"/>
          </a:xfrm>
          <a:prstGeom prst="rect">
            <a:avLst/>
          </a:prstGeom>
        </p:spPr>
      </p:pic>
    </p:spTree>
    <p:extLst>
      <p:ext uri="{BB962C8B-B14F-4D97-AF65-F5344CB8AC3E}">
        <p14:creationId xmlns:p14="http://schemas.microsoft.com/office/powerpoint/2010/main" val="408642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39DE55-A363-4400-AB60-5691E10B9DC5}"/>
              </a:ext>
            </a:extLst>
          </p:cNvPr>
          <p:cNvPicPr>
            <a:picLocks noChangeAspect="1"/>
          </p:cNvPicPr>
          <p:nvPr/>
        </p:nvPicPr>
        <p:blipFill>
          <a:blip r:embed="rId3"/>
          <a:stretch>
            <a:fillRect/>
          </a:stretch>
        </p:blipFill>
        <p:spPr>
          <a:xfrm>
            <a:off x="720090" y="464820"/>
            <a:ext cx="10751820" cy="5928360"/>
          </a:xfrm>
          <a:prstGeom prst="rect">
            <a:avLst/>
          </a:prstGeom>
        </p:spPr>
      </p:pic>
    </p:spTree>
    <p:extLst>
      <p:ext uri="{BB962C8B-B14F-4D97-AF65-F5344CB8AC3E}">
        <p14:creationId xmlns:p14="http://schemas.microsoft.com/office/powerpoint/2010/main" val="356467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97DBDE-7358-4026-B2F6-74BA85844391}"/>
              </a:ext>
            </a:extLst>
          </p:cNvPr>
          <p:cNvPicPr>
            <a:picLocks noChangeAspect="1"/>
          </p:cNvPicPr>
          <p:nvPr/>
        </p:nvPicPr>
        <p:blipFill>
          <a:blip r:embed="rId3"/>
          <a:stretch>
            <a:fillRect/>
          </a:stretch>
        </p:blipFill>
        <p:spPr>
          <a:xfrm>
            <a:off x="720090" y="464820"/>
            <a:ext cx="10751820" cy="5928360"/>
          </a:xfrm>
          <a:prstGeom prst="rect">
            <a:avLst/>
          </a:prstGeom>
        </p:spPr>
      </p:pic>
    </p:spTree>
    <p:extLst>
      <p:ext uri="{BB962C8B-B14F-4D97-AF65-F5344CB8AC3E}">
        <p14:creationId xmlns:p14="http://schemas.microsoft.com/office/powerpoint/2010/main" val="242228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79DA9E-C9CC-4DA9-867D-26B1BAA9A8F2}"/>
              </a:ext>
            </a:extLst>
          </p:cNvPr>
          <p:cNvPicPr>
            <a:picLocks noChangeAspect="1"/>
          </p:cNvPicPr>
          <p:nvPr/>
        </p:nvPicPr>
        <p:blipFill>
          <a:blip r:embed="rId3"/>
          <a:stretch>
            <a:fillRect/>
          </a:stretch>
        </p:blipFill>
        <p:spPr>
          <a:xfrm>
            <a:off x="781050" y="403860"/>
            <a:ext cx="10629900" cy="6050280"/>
          </a:xfrm>
          <a:prstGeom prst="rect">
            <a:avLst/>
          </a:prstGeom>
        </p:spPr>
      </p:pic>
    </p:spTree>
    <p:extLst>
      <p:ext uri="{BB962C8B-B14F-4D97-AF65-F5344CB8AC3E}">
        <p14:creationId xmlns:p14="http://schemas.microsoft.com/office/powerpoint/2010/main" val="162447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28534-1EBF-4259-BB98-CB2ACB59AA2F}"/>
              </a:ext>
            </a:extLst>
          </p:cNvPr>
          <p:cNvPicPr>
            <a:picLocks noChangeAspect="1"/>
          </p:cNvPicPr>
          <p:nvPr/>
        </p:nvPicPr>
        <p:blipFill>
          <a:blip r:embed="rId3"/>
          <a:stretch>
            <a:fillRect/>
          </a:stretch>
        </p:blipFill>
        <p:spPr>
          <a:xfrm>
            <a:off x="731520" y="461010"/>
            <a:ext cx="10728960" cy="5935980"/>
          </a:xfrm>
          <a:prstGeom prst="rect">
            <a:avLst/>
          </a:prstGeom>
        </p:spPr>
      </p:pic>
    </p:spTree>
    <p:extLst>
      <p:ext uri="{BB962C8B-B14F-4D97-AF65-F5344CB8AC3E}">
        <p14:creationId xmlns:p14="http://schemas.microsoft.com/office/powerpoint/2010/main" val="182616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6FD5D-674E-478B-A54B-7B6957F30C7C}"/>
              </a:ext>
            </a:extLst>
          </p:cNvPr>
          <p:cNvPicPr>
            <a:picLocks noChangeAspect="1"/>
          </p:cNvPicPr>
          <p:nvPr/>
        </p:nvPicPr>
        <p:blipFill>
          <a:blip r:embed="rId3"/>
          <a:stretch>
            <a:fillRect/>
          </a:stretch>
        </p:blipFill>
        <p:spPr>
          <a:xfrm>
            <a:off x="567690" y="541020"/>
            <a:ext cx="11056620" cy="5775960"/>
          </a:xfrm>
          <a:prstGeom prst="rect">
            <a:avLst/>
          </a:prstGeom>
        </p:spPr>
      </p:pic>
    </p:spTree>
    <p:extLst>
      <p:ext uri="{BB962C8B-B14F-4D97-AF65-F5344CB8AC3E}">
        <p14:creationId xmlns:p14="http://schemas.microsoft.com/office/powerpoint/2010/main" val="377924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08D82-59BE-4D54-A4A2-857B122A6379}"/>
              </a:ext>
            </a:extLst>
          </p:cNvPr>
          <p:cNvPicPr>
            <a:picLocks noChangeAspect="1"/>
          </p:cNvPicPr>
          <p:nvPr/>
        </p:nvPicPr>
        <p:blipFill>
          <a:blip r:embed="rId3"/>
          <a:stretch>
            <a:fillRect/>
          </a:stretch>
        </p:blipFill>
        <p:spPr>
          <a:xfrm>
            <a:off x="525780" y="541020"/>
            <a:ext cx="11140440" cy="5775960"/>
          </a:xfrm>
          <a:prstGeom prst="rect">
            <a:avLst/>
          </a:prstGeom>
        </p:spPr>
      </p:pic>
    </p:spTree>
    <p:extLst>
      <p:ext uri="{BB962C8B-B14F-4D97-AF65-F5344CB8AC3E}">
        <p14:creationId xmlns:p14="http://schemas.microsoft.com/office/powerpoint/2010/main" val="2032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Network Structure </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66840" y="1598212"/>
            <a:ext cx="10852009" cy="4828001"/>
          </a:xfrm>
          <a:prstGeom prst="rect">
            <a:avLst/>
          </a:prstGeom>
        </p:spPr>
      </p:pic>
    </p:spTree>
    <p:extLst>
      <p:ext uri="{BB962C8B-B14F-4D97-AF65-F5344CB8AC3E}">
        <p14:creationId xmlns:p14="http://schemas.microsoft.com/office/powerpoint/2010/main" val="253794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89674-130A-4143-A410-DDEE305840E7}"/>
              </a:ext>
            </a:extLst>
          </p:cNvPr>
          <p:cNvPicPr>
            <a:picLocks noChangeAspect="1"/>
          </p:cNvPicPr>
          <p:nvPr/>
        </p:nvPicPr>
        <p:blipFill>
          <a:blip r:embed="rId3"/>
          <a:stretch>
            <a:fillRect/>
          </a:stretch>
        </p:blipFill>
        <p:spPr>
          <a:xfrm>
            <a:off x="525780" y="541020"/>
            <a:ext cx="11140440" cy="5775960"/>
          </a:xfrm>
          <a:prstGeom prst="rect">
            <a:avLst/>
          </a:prstGeom>
        </p:spPr>
      </p:pic>
    </p:spTree>
    <p:extLst>
      <p:ext uri="{BB962C8B-B14F-4D97-AF65-F5344CB8AC3E}">
        <p14:creationId xmlns:p14="http://schemas.microsoft.com/office/powerpoint/2010/main" val="117139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2EE31-8C32-49A6-A4D9-C17153CCD231}"/>
              </a:ext>
            </a:extLst>
          </p:cNvPr>
          <p:cNvPicPr>
            <a:picLocks noChangeAspect="1"/>
          </p:cNvPicPr>
          <p:nvPr/>
        </p:nvPicPr>
        <p:blipFill>
          <a:blip r:embed="rId3"/>
          <a:stretch>
            <a:fillRect/>
          </a:stretch>
        </p:blipFill>
        <p:spPr>
          <a:xfrm>
            <a:off x="525780" y="377190"/>
            <a:ext cx="11140440" cy="6103620"/>
          </a:xfrm>
          <a:prstGeom prst="rect">
            <a:avLst/>
          </a:prstGeom>
        </p:spPr>
      </p:pic>
    </p:spTree>
    <p:extLst>
      <p:ext uri="{BB962C8B-B14F-4D97-AF65-F5344CB8AC3E}">
        <p14:creationId xmlns:p14="http://schemas.microsoft.com/office/powerpoint/2010/main" val="344067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pic>
        <p:nvPicPr>
          <p:cNvPr id="3" name="Picture 2">
            <a:extLst>
              <a:ext uri="{FF2B5EF4-FFF2-40B4-BE49-F238E27FC236}">
                <a16:creationId xmlns:a16="http://schemas.microsoft.com/office/drawing/2014/main" id="{6B089FCF-9B96-4243-AADA-689295897823}"/>
              </a:ext>
            </a:extLst>
          </p:cNvPr>
          <p:cNvPicPr>
            <a:picLocks noChangeAspect="1"/>
          </p:cNvPicPr>
          <p:nvPr/>
        </p:nvPicPr>
        <p:blipFill>
          <a:blip r:embed="rId4"/>
          <a:stretch>
            <a:fillRect/>
          </a:stretch>
        </p:blipFill>
        <p:spPr>
          <a:xfrm>
            <a:off x="1221802" y="4186425"/>
            <a:ext cx="2834640" cy="2453640"/>
          </a:xfrm>
          <a:prstGeom prst="rect">
            <a:avLst/>
          </a:prstGeom>
        </p:spPr>
      </p:pic>
    </p:spTree>
    <p:extLst>
      <p:ext uri="{BB962C8B-B14F-4D97-AF65-F5344CB8AC3E}">
        <p14:creationId xmlns:p14="http://schemas.microsoft.com/office/powerpoint/2010/main" val="417872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D371B1-1CF2-44C8-A43D-0E0AA3680CA9}"/>
              </a:ext>
            </a:extLst>
          </p:cNvPr>
          <p:cNvPicPr>
            <a:picLocks noChangeAspect="1"/>
          </p:cNvPicPr>
          <p:nvPr/>
        </p:nvPicPr>
        <p:blipFill>
          <a:blip r:embed="rId3"/>
          <a:stretch>
            <a:fillRect/>
          </a:stretch>
        </p:blipFill>
        <p:spPr>
          <a:xfrm>
            <a:off x="1268730" y="1911875"/>
            <a:ext cx="9654540" cy="4617720"/>
          </a:xfrm>
          <a:prstGeom prst="rect">
            <a:avLst/>
          </a:prstGeom>
        </p:spPr>
      </p:pic>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spTree>
    <p:extLst>
      <p:ext uri="{BB962C8B-B14F-4D97-AF65-F5344CB8AC3E}">
        <p14:creationId xmlns:p14="http://schemas.microsoft.com/office/powerpoint/2010/main" val="254151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318C3F0B-C30C-4289-BB4B-45C08F61C4C4}"/>
              </a:ext>
            </a:extLst>
          </p:cNvPr>
          <p:cNvGrpSpPr/>
          <p:nvPr/>
        </p:nvGrpSpPr>
        <p:grpSpPr>
          <a:xfrm>
            <a:off x="580706" y="1703958"/>
            <a:ext cx="10342564" cy="4825643"/>
            <a:chOff x="580706" y="1703958"/>
            <a:chExt cx="10342564" cy="4825643"/>
          </a:xfrm>
        </p:grpSpPr>
        <p:pic>
          <p:nvPicPr>
            <p:cNvPr id="3" name="Picture 2">
              <a:extLst>
                <a:ext uri="{FF2B5EF4-FFF2-40B4-BE49-F238E27FC236}">
                  <a16:creationId xmlns:a16="http://schemas.microsoft.com/office/drawing/2014/main" id="{1E036F1E-7663-403F-B5EC-73A71BE8F0B0}"/>
                </a:ext>
              </a:extLst>
            </p:cNvPr>
            <p:cNvPicPr>
              <a:picLocks noChangeAspect="1"/>
            </p:cNvPicPr>
            <p:nvPr/>
          </p:nvPicPr>
          <p:blipFill>
            <a:blip r:embed="rId3"/>
            <a:stretch>
              <a:fillRect/>
            </a:stretch>
          </p:blipFill>
          <p:spPr>
            <a:xfrm>
              <a:off x="1268730" y="1911881"/>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92144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0FC329FE-1E28-4494-AEB2-8F4CDFF4A1CF}"/>
              </a:ext>
            </a:extLst>
          </p:cNvPr>
          <p:cNvGrpSpPr/>
          <p:nvPr/>
        </p:nvGrpSpPr>
        <p:grpSpPr>
          <a:xfrm>
            <a:off x="580706" y="1703958"/>
            <a:ext cx="10342564" cy="4814490"/>
            <a:chOff x="580706" y="1703958"/>
            <a:chExt cx="10342564" cy="4814490"/>
          </a:xfrm>
        </p:grpSpPr>
        <p:pic>
          <p:nvPicPr>
            <p:cNvPr id="3" name="Picture 2">
              <a:extLst>
                <a:ext uri="{FF2B5EF4-FFF2-40B4-BE49-F238E27FC236}">
                  <a16:creationId xmlns:a16="http://schemas.microsoft.com/office/drawing/2014/main" id="{D3C8D389-90B2-45FD-B128-63649B08E604}"/>
                </a:ext>
              </a:extLst>
            </p:cNvPr>
            <p:cNvPicPr>
              <a:picLocks noChangeAspect="1"/>
            </p:cNvPicPr>
            <p:nvPr/>
          </p:nvPicPr>
          <p:blipFill>
            <a:blip r:embed="rId3"/>
            <a:stretch>
              <a:fillRect/>
            </a:stretch>
          </p:blipFill>
          <p:spPr>
            <a:xfrm>
              <a:off x="1268730" y="1900728"/>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12531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A8127BB4-D054-44EC-8EAC-CC3183A80A39}"/>
              </a:ext>
            </a:extLst>
          </p:cNvPr>
          <p:cNvGrpSpPr/>
          <p:nvPr/>
        </p:nvGrpSpPr>
        <p:grpSpPr>
          <a:xfrm>
            <a:off x="580706" y="1703958"/>
            <a:ext cx="10342564" cy="4814483"/>
            <a:chOff x="580706" y="1703958"/>
            <a:chExt cx="10342564" cy="4814483"/>
          </a:xfrm>
        </p:grpSpPr>
        <p:pic>
          <p:nvPicPr>
            <p:cNvPr id="3" name="Picture 2">
              <a:extLst>
                <a:ext uri="{FF2B5EF4-FFF2-40B4-BE49-F238E27FC236}">
                  <a16:creationId xmlns:a16="http://schemas.microsoft.com/office/drawing/2014/main" id="{D51676AD-FCE2-4734-BB52-F03E4E06253D}"/>
                </a:ext>
              </a:extLst>
            </p:cNvPr>
            <p:cNvPicPr>
              <a:picLocks noChangeAspect="1"/>
            </p:cNvPicPr>
            <p:nvPr/>
          </p:nvPicPr>
          <p:blipFill>
            <a:blip r:embed="rId3"/>
            <a:stretch>
              <a:fillRect/>
            </a:stretch>
          </p:blipFill>
          <p:spPr>
            <a:xfrm>
              <a:off x="1268730" y="1900721"/>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834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pSp>
        <p:nvGrpSpPr>
          <p:cNvPr id="6" name="Group 5">
            <a:extLst>
              <a:ext uri="{FF2B5EF4-FFF2-40B4-BE49-F238E27FC236}">
                <a16:creationId xmlns:a16="http://schemas.microsoft.com/office/drawing/2014/main" id="{DFCB5211-020B-4B37-B9B5-48B21C622A54}"/>
              </a:ext>
            </a:extLst>
          </p:cNvPr>
          <p:cNvGrpSpPr/>
          <p:nvPr/>
        </p:nvGrpSpPr>
        <p:grpSpPr>
          <a:xfrm>
            <a:off x="580706" y="1703958"/>
            <a:ext cx="10342564" cy="4825643"/>
            <a:chOff x="580706" y="1703958"/>
            <a:chExt cx="10342564" cy="4825643"/>
          </a:xfrm>
        </p:grpSpPr>
        <p:pic>
          <p:nvPicPr>
            <p:cNvPr id="3" name="Picture 2">
              <a:extLst>
                <a:ext uri="{FF2B5EF4-FFF2-40B4-BE49-F238E27FC236}">
                  <a16:creationId xmlns:a16="http://schemas.microsoft.com/office/drawing/2014/main" id="{80AE4D45-64E0-425C-8F4C-C84EC3CD420E}"/>
                </a:ext>
              </a:extLst>
            </p:cNvPr>
            <p:cNvPicPr>
              <a:picLocks noChangeAspect="1"/>
            </p:cNvPicPr>
            <p:nvPr/>
          </p:nvPicPr>
          <p:blipFill>
            <a:blip r:embed="rId3"/>
            <a:stretch>
              <a:fillRect/>
            </a:stretch>
          </p:blipFill>
          <p:spPr>
            <a:xfrm>
              <a:off x="1268730" y="1911881"/>
              <a:ext cx="9654540" cy="4617720"/>
            </a:xfrm>
            <a:prstGeom prst="rect">
              <a:avLst/>
            </a:prstGeom>
          </p:spPr>
        </p:pic>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4"/>
            <a:srcRect l="16264" t="29473" r="51263" b="44843"/>
            <a:stretch/>
          </p:blipFill>
          <p:spPr>
            <a:xfrm>
              <a:off x="580706" y="1703958"/>
              <a:ext cx="5046946" cy="2245359"/>
            </a:xfrm>
            <a:prstGeom prst="rect">
              <a:avLst/>
            </a:prstGeom>
          </p:spPr>
        </p:pic>
      </p:grpSp>
    </p:spTree>
    <p:extLst>
      <p:ext uri="{BB962C8B-B14F-4D97-AF65-F5344CB8AC3E}">
        <p14:creationId xmlns:p14="http://schemas.microsoft.com/office/powerpoint/2010/main" val="355348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45C30C308A341BFDAB65976ABB442" ma:contentTypeVersion="21" ma:contentTypeDescription="Create a new document." ma:contentTypeScope="" ma:versionID="0d68ad174677f26a97a1a4449958849b">
  <xsd:schema xmlns:xsd="http://www.w3.org/2001/XMLSchema" xmlns:xs="http://www.w3.org/2001/XMLSchema" xmlns:p="http://schemas.microsoft.com/office/2006/metadata/properties" xmlns:ns1="http://schemas.microsoft.com/sharepoint/v3" xmlns:ns2="7d35bc41-1145-4875-8ed8-4b6586f43481" xmlns:ns3="ea035b0b-d4a4-4160-ae0a-32d2cf7a840d" targetNamespace="http://schemas.microsoft.com/office/2006/metadata/properties" ma:root="true" ma:fieldsID="b86796c50699b9e8ebe51bc962719469" ns1:_="" ns2:_="" ns3:_="">
    <xsd:import namespace="http://schemas.microsoft.com/sharepoint/v3"/>
    <xsd:import namespace="7d35bc41-1145-4875-8ed8-4b6586f43481"/>
    <xsd:import namespace="ea035b0b-d4a4-4160-ae0a-32d2cf7a84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5bc41-1145-4875-8ed8-4b6586f43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14def-154c-4d25-b3bb-ada8546948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035b0b-d4a4-4160-ae0a-32d2cf7a840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c72f63-8241-44d9-aece-f266ac0fa368}" ma:internalName="TaxCatchAll" ma:showField="CatchAllData" ma:web="ea035b0b-d4a4-4160-ae0a-32d2cf7a84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a035b0b-d4a4-4160-ae0a-32d2cf7a840d" xsi:nil="true"/>
    <lcf76f155ced4ddcb4097134ff3c332f xmlns="7d35bc41-1145-4875-8ed8-4b6586f434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2B6BEC-AFAE-4380-A604-A9156BF12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5bc41-1145-4875-8ed8-4b6586f43481"/>
    <ds:schemaRef ds:uri="ea035b0b-d4a4-4160-ae0a-32d2cf7a8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8FEF0-82CB-4CBB-9216-3043DE254E8F}">
  <ds:schemaRefs>
    <ds:schemaRef ds:uri="http://schemas.microsoft.com/sharepoint/v3/contenttype/forms"/>
  </ds:schemaRefs>
</ds:datastoreItem>
</file>

<file path=customXml/itemProps3.xml><?xml version="1.0" encoding="utf-8"?>
<ds:datastoreItem xmlns:ds="http://schemas.openxmlformats.org/officeDocument/2006/customXml" ds:itemID="{32B9BF58-C27E-4DE0-8C32-D96AA3EA454F}">
  <ds:schemaRefs>
    <ds:schemaRef ds:uri="http://schemas.microsoft.com/office/2006/metadata/properties"/>
    <ds:schemaRef ds:uri="http://schemas.microsoft.com/office/infopath/2007/PartnerControls"/>
    <ds:schemaRef ds:uri="http://schemas.microsoft.com/sharepoint/v3"/>
    <ds:schemaRef ds:uri="ea035b0b-d4a4-4160-ae0a-32d2cf7a840d"/>
    <ds:schemaRef ds:uri="7d35bc41-1145-4875-8ed8-4b6586f43481"/>
  </ds:schemaRefs>
</ds:datastoreItem>
</file>

<file path=docProps/app.xml><?xml version="1.0" encoding="utf-8"?>
<Properties xmlns="http://schemas.openxmlformats.org/officeDocument/2006/extended-properties" xmlns:vt="http://schemas.openxmlformats.org/officeDocument/2006/docPropsVTypes">
  <Template/>
  <TotalTime>2341</TotalTime>
  <Words>937</Words>
  <Application>Microsoft Office PowerPoint</Application>
  <PresentationFormat>Widescreen</PresentationFormat>
  <Paragraphs>127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Using Regression to Estimate Joint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LASSO &amp; Networks</dc:title>
  <dc:creator>Farrokh Alemi</dc:creator>
  <cp:lastModifiedBy>Farrokh Alemi</cp:lastModifiedBy>
  <cp:revision>98</cp:revision>
  <dcterms:created xsi:type="dcterms:W3CDTF">2020-04-20T19:19:54Z</dcterms:created>
  <dcterms:modified xsi:type="dcterms:W3CDTF">2025-02-25T02:49:19Z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0x010100DCA45C30C308A341BFDAB65976ABB442</vt:lpwstr>
  </property>
</Properties>
</file>