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71" r:id="rId9"/>
    <p:sldId id="264" r:id="rId10"/>
    <p:sldId id="265" r:id="rId11"/>
    <p:sldId id="267" r:id="rId12"/>
    <p:sldId id="272" r:id="rId13"/>
    <p:sldId id="273" r:id="rId14"/>
    <p:sldId id="270" r:id="rId15"/>
    <p:sldId id="274" r:id="rId16"/>
    <p:sldId id="278" r:id="rId17"/>
    <p:sldId id="280" r:id="rId18"/>
    <p:sldId id="275" r:id="rId19"/>
    <p:sldId id="276" r:id="rId20"/>
    <p:sldId id="277" r:id="rId21"/>
    <p:sldId id="279" r:id="rId22"/>
    <p:sldId id="281" r:id="rId23"/>
    <p:sldId id="282" r:id="rId24"/>
    <p:sldId id="284" r:id="rId25"/>
    <p:sldId id="283" r:id="rId26"/>
    <p:sldId id="285" r:id="rId27"/>
    <p:sldId id="286" r:id="rId28"/>
    <p:sldId id="289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216" y="-16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3337D-C9ED-42F6-8619-9408AE9CE32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657AA-AF2E-4B92-A632-A45AB1BB66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57AA-AF2E-4B92-A632-A45AB1BB668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82EBA1A-20D0-42D2-A340-D258F40CC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56AD-F79F-4795-9224-68C255E1F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3958-9AEB-4BF1-A676-0DB27C7D3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3C5FA0-8ED4-403F-B3A2-057AB706EE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5070-A211-4778-AD05-084E8B2ED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677AF4B-59A0-4ACB-BB5E-A02777A21B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E372-4D82-4BB1-BDDA-B2C13E4B8F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342-9980-46B3-B349-62B1F756B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F020-32AF-4D4F-89C5-96E126A67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21FE-5035-426D-9C5B-A37E498197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E3A0-6216-4AE2-8057-2FF57D64B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7C03-AC66-4B38-8B2D-7E6113EB8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61B042-37C9-40C8-9BEE-241FF2126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9200" y="2667000"/>
            <a:ext cx="6858000" cy="99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Introduction to Probabilities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3886200"/>
            <a:ext cx="4572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Farrokh Alemi, Ph.D.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Saturday, February 21, 2004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Effect of New Knowledge</a:t>
            </a:r>
          </a:p>
        </p:txBody>
      </p:sp>
      <p:pic>
        <p:nvPicPr>
          <p:cNvPr id="31749" name="Picture 5" descr="ReducedPossibilities"/>
          <p:cNvPicPr>
            <a:picLocks noChangeAspect="1" noChangeArrowheads="1"/>
          </p:cNvPicPr>
          <p:nvPr/>
        </p:nvPicPr>
        <p:blipFill>
          <a:blip r:embed="rId2" cstate="print"/>
          <a:srcRect l="5882" r="8824"/>
          <a:stretch>
            <a:fillRect/>
          </a:stretch>
        </p:blipFill>
        <p:spPr bwMode="auto">
          <a:xfrm>
            <a:off x="304800" y="1905000"/>
            <a:ext cx="4419600" cy="3873500"/>
          </a:xfrm>
          <a:prstGeom prst="rect">
            <a:avLst/>
          </a:prstGeom>
          <a:noFill/>
        </p:spPr>
      </p:pic>
      <p:grpSp>
        <p:nvGrpSpPr>
          <p:cNvPr id="31759" name="Group 15"/>
          <p:cNvGrpSpPr>
            <a:grpSpLocks/>
          </p:cNvGrpSpPr>
          <p:nvPr/>
        </p:nvGrpSpPr>
        <p:grpSpPr bwMode="auto">
          <a:xfrm>
            <a:off x="4800600" y="1905000"/>
            <a:ext cx="4343400" cy="3873500"/>
            <a:chOff x="3024" y="1200"/>
            <a:chExt cx="2736" cy="2440"/>
          </a:xfrm>
        </p:grpSpPr>
        <p:pic>
          <p:nvPicPr>
            <p:cNvPr id="31748" name="Picture 4" descr="ReducedPossibilities"/>
            <p:cNvPicPr>
              <a:picLocks noChangeAspect="1" noChangeArrowheads="1"/>
            </p:cNvPicPr>
            <p:nvPr/>
          </p:nvPicPr>
          <p:blipFill>
            <a:blip r:embed="rId3" cstate="print"/>
            <a:srcRect r="16176"/>
            <a:stretch>
              <a:fillRect/>
            </a:stretch>
          </p:blipFill>
          <p:spPr bwMode="auto">
            <a:xfrm>
              <a:off x="3024" y="1200"/>
              <a:ext cx="2736" cy="2440"/>
            </a:xfrm>
            <a:prstGeom prst="rect">
              <a:avLst/>
            </a:prstGeom>
            <a:noFill/>
          </p:spPr>
        </p:pic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H="1">
              <a:off x="4752" y="1728"/>
              <a:ext cx="768" cy="43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 flipH="1" flipV="1">
              <a:off x="4848" y="2544"/>
              <a:ext cx="624" cy="48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 flipH="1" flipV="1">
              <a:off x="4704" y="3072"/>
              <a:ext cx="576" cy="288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 flipV="1">
              <a:off x="3120" y="3216"/>
              <a:ext cx="384" cy="288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 flipV="1">
              <a:off x="4080" y="3312"/>
              <a:ext cx="0" cy="19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>
              <a:off x="3072" y="1488"/>
              <a:ext cx="432" cy="480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Conditional Probability</a:t>
            </a:r>
          </a:p>
        </p:txBody>
      </p:sp>
      <p:pic>
        <p:nvPicPr>
          <p:cNvPr id="35843" name="Picture 3" descr="ReducedPossibilities"/>
          <p:cNvPicPr>
            <a:picLocks noChangeAspect="1" noChangeArrowheads="1"/>
          </p:cNvPicPr>
          <p:nvPr/>
        </p:nvPicPr>
        <p:blipFill>
          <a:blip r:embed="rId2" cstate="print"/>
          <a:srcRect l="5882" r="8824"/>
          <a:stretch>
            <a:fillRect/>
          </a:stretch>
        </p:blipFill>
        <p:spPr bwMode="auto">
          <a:xfrm>
            <a:off x="304800" y="1905000"/>
            <a:ext cx="4419600" cy="3873500"/>
          </a:xfrm>
          <a:prstGeom prst="rect">
            <a:avLst/>
          </a:prstGeom>
          <a:noFill/>
        </p:spPr>
      </p:pic>
      <p:pic>
        <p:nvPicPr>
          <p:cNvPr id="35853" name="Picture 13" descr="ReducedPossibilitiesFormula"/>
          <p:cNvPicPr>
            <a:picLocks noChangeAspect="1" noChangeArrowheads="1"/>
          </p:cNvPicPr>
          <p:nvPr/>
        </p:nvPicPr>
        <p:blipFill>
          <a:blip r:embed="rId3" cstate="print"/>
          <a:srcRect r="16667"/>
          <a:stretch>
            <a:fillRect/>
          </a:stretch>
        </p:blipFill>
        <p:spPr bwMode="auto">
          <a:xfrm>
            <a:off x="4800600" y="1981200"/>
            <a:ext cx="4191000" cy="3810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Example:  Hospitalization rate of frail elderly</a:t>
            </a:r>
          </a:p>
        </p:txBody>
      </p:sp>
      <p:pic>
        <p:nvPicPr>
          <p:cNvPr id="47109" name="Picture 5" descr="FrailHosp"/>
          <p:cNvPicPr>
            <a:picLocks noChangeAspect="1" noChangeArrowheads="1"/>
          </p:cNvPicPr>
          <p:nvPr/>
        </p:nvPicPr>
        <p:blipFill>
          <a:blip r:embed="rId2" cstate="print"/>
          <a:srcRect l="6154" r="10770" b="14815"/>
          <a:stretch>
            <a:fillRect/>
          </a:stretch>
        </p:blipFill>
        <p:spPr bwMode="auto">
          <a:xfrm>
            <a:off x="533400" y="4343400"/>
            <a:ext cx="2286000" cy="1752600"/>
          </a:xfrm>
          <a:prstGeom prst="rect">
            <a:avLst/>
          </a:prstGeom>
          <a:noFill/>
        </p:spPr>
      </p:pic>
      <p:pic>
        <p:nvPicPr>
          <p:cNvPr id="47111" name="Picture 7" descr="FrailHospForm"/>
          <p:cNvPicPr>
            <a:picLocks noChangeAspect="1" noChangeArrowheads="1"/>
          </p:cNvPicPr>
          <p:nvPr/>
        </p:nvPicPr>
        <p:blipFill>
          <a:blip r:embed="rId3" cstate="print"/>
          <a:srcRect l="2632" r="6580" b="21005"/>
          <a:stretch>
            <a:fillRect/>
          </a:stretch>
        </p:blipFill>
        <p:spPr bwMode="auto">
          <a:xfrm>
            <a:off x="1905000" y="1905000"/>
            <a:ext cx="52578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Partitioning Leads to Bayes Formula</a:t>
            </a:r>
          </a:p>
        </p:txBody>
      </p:sp>
      <p:sp>
        <p:nvSpPr>
          <p:cNvPr id="48232" name="Rectangle 104"/>
          <p:cNvSpPr>
            <a:spLocks noGrp="1" noChangeArrowheads="1"/>
          </p:cNvSpPr>
          <p:nvPr>
            <p:ph sz="quarter" idx="1"/>
          </p:nvPr>
        </p:nvSpPr>
        <p:spPr>
          <a:xfrm>
            <a:off x="457200" y="4038600"/>
            <a:ext cx="7924800" cy="175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/>
              <a:t>P(Joining) = (a +b) / (a + b + c + d)  </a:t>
            </a:r>
          </a:p>
          <a:p>
            <a:pPr>
              <a:lnSpc>
                <a:spcPct val="90000"/>
              </a:lnSpc>
            </a:pPr>
            <a:r>
              <a:rPr lang="en-US" sz="2000"/>
              <a:t>P(Frail) = (a + c) / (a + b + c + d) </a:t>
            </a:r>
          </a:p>
          <a:p>
            <a:pPr>
              <a:lnSpc>
                <a:spcPct val="90000"/>
              </a:lnSpc>
            </a:pPr>
            <a:r>
              <a:rPr lang="en-US" sz="2000"/>
              <a:t>P(Joining | Frail)  = a / (a + c) </a:t>
            </a:r>
          </a:p>
          <a:p>
            <a:pPr>
              <a:lnSpc>
                <a:spcPct val="90000"/>
              </a:lnSpc>
            </a:pPr>
            <a:r>
              <a:rPr lang="en-US" sz="2000"/>
              <a:t>P(Frail  |  Joining) = a / (a + b)</a:t>
            </a:r>
          </a:p>
          <a:p>
            <a:pPr>
              <a:lnSpc>
                <a:spcPct val="90000"/>
              </a:lnSpc>
            </a:pPr>
            <a:r>
              <a:rPr lang="en-US" sz="2000"/>
              <a:t>P(Joining | Frail)  = P(Frail  | Joining)  *  P(Joining) /  P(Frail)</a:t>
            </a:r>
          </a:p>
        </p:txBody>
      </p:sp>
      <p:sp>
        <p:nvSpPr>
          <p:cNvPr id="48234" name="AutoShape 106"/>
          <p:cNvSpPr>
            <a:spLocks noChangeArrowheads="1"/>
          </p:cNvSpPr>
          <p:nvPr/>
        </p:nvSpPr>
        <p:spPr bwMode="auto">
          <a:xfrm>
            <a:off x="2667000" y="5791200"/>
            <a:ext cx="2971800" cy="10668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Bayes Formula</a:t>
            </a:r>
          </a:p>
        </p:txBody>
      </p:sp>
      <p:pic>
        <p:nvPicPr>
          <p:cNvPr id="9" name="Picture 1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" y="1371600"/>
            <a:ext cx="8528050" cy="2270125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Odds Form of Bayes Formula</a:t>
            </a:r>
          </a:p>
        </p:txBody>
      </p:sp>
      <p:pic>
        <p:nvPicPr>
          <p:cNvPr id="41990" name="Picture 6" descr="BayesFormul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889500"/>
            <a:ext cx="8305800" cy="1054100"/>
          </a:xfrm>
          <a:prstGeom prst="rect">
            <a:avLst/>
          </a:prstGeom>
          <a:noFill/>
        </p:spPr>
      </p:pic>
      <p:pic>
        <p:nvPicPr>
          <p:cNvPr id="41991" name="Picture 7" descr="BayesFormu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7288213" cy="1030288"/>
          </a:xfrm>
          <a:prstGeom prst="rect">
            <a:avLst/>
          </a:prstGeom>
          <a:noFill/>
        </p:spPr>
      </p:pic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38200" y="3810000"/>
            <a:ext cx="76962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Posterior odds after review of clues =</a:t>
            </a:r>
            <a:br>
              <a:rPr lang="en-US"/>
            </a:br>
            <a:r>
              <a:rPr lang="en-US"/>
              <a:t>Likelihood ratio associated with the clues * Prior odds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Independence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/>
              <a:t>The occurrence of one event does not tell us much about the occurrence of another</a:t>
            </a:r>
          </a:p>
          <a:p>
            <a:r>
              <a:rPr lang="en-US"/>
              <a:t>P(A | B) = P(A)</a:t>
            </a:r>
          </a:p>
          <a:p>
            <a:r>
              <a:rPr lang="en-US"/>
              <a:t>P(A&amp;B) = P(A) * P(B) </a:t>
            </a:r>
          </a:p>
        </p:txBody>
      </p:sp>
      <p:pic>
        <p:nvPicPr>
          <p:cNvPr id="52228" name="Picture 4" descr="ReducedPossibilities"/>
          <p:cNvPicPr>
            <a:picLocks noChangeAspect="1" noChangeArrowheads="1"/>
          </p:cNvPicPr>
          <p:nvPr/>
        </p:nvPicPr>
        <p:blipFill>
          <a:blip r:embed="rId2" cstate="print"/>
          <a:srcRect b="12625"/>
          <a:stretch>
            <a:fillRect/>
          </a:stretch>
        </p:blipFill>
        <p:spPr bwMode="auto">
          <a:xfrm>
            <a:off x="0" y="3581400"/>
            <a:ext cx="4038600" cy="2636837"/>
          </a:xfrm>
          <a:prstGeom prst="rect">
            <a:avLst/>
          </a:prstGeom>
          <a:noFill/>
        </p:spPr>
      </p:pic>
      <p:pic>
        <p:nvPicPr>
          <p:cNvPr id="52229" name="Picture 5" descr="ProbABFormula"/>
          <p:cNvPicPr>
            <a:picLocks noChangeAspect="1" noChangeArrowheads="1"/>
          </p:cNvPicPr>
          <p:nvPr/>
        </p:nvPicPr>
        <p:blipFill>
          <a:blip r:embed="rId3" cstate="print"/>
          <a:srcRect l="6667" t="9775"/>
          <a:stretch>
            <a:fillRect/>
          </a:stretch>
        </p:blipFill>
        <p:spPr bwMode="auto">
          <a:xfrm>
            <a:off x="4419600" y="350520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24384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Independence Simplifies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Calculation of Probabilities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3676650"/>
            <a:ext cx="7543800" cy="438150"/>
          </a:xfrm>
        </p:spPr>
        <p:txBody>
          <a:bodyPr>
            <a:noAutofit/>
          </a:bodyPr>
          <a:lstStyle/>
          <a:p>
            <a:r>
              <a:rPr lang="en-US" sz="2400" dirty="0"/>
              <a:t>Joint probability can be calculated from marginal probabilities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09600"/>
            <a:ext cx="9144000" cy="17367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Conditional Independence Simplifies Bayes </a:t>
            </a:r>
          </a:p>
        </p:txBody>
      </p:sp>
      <p:pic>
        <p:nvPicPr>
          <p:cNvPr id="61446" name="Picture 6" descr="BayesFormulaOddsInd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7763"/>
            <a:ext cx="9144000" cy="1366837"/>
          </a:xfrm>
          <a:prstGeom prst="rect">
            <a:avLst/>
          </a:prstGeom>
          <a:noFill/>
        </p:spPr>
      </p:pic>
      <p:pic>
        <p:nvPicPr>
          <p:cNvPr id="61444" name="Picture 4" descr="BayesFormu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7288213" cy="1030288"/>
          </a:xfrm>
          <a:prstGeom prst="rect">
            <a:avLst/>
          </a:prstGeom>
          <a:noFill/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429000" y="3886200"/>
            <a:ext cx="14478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2209800"/>
            <a:ext cx="6858000" cy="990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 of Dependence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3448050"/>
            <a:ext cx="7467600" cy="590550"/>
          </a:xfrm>
        </p:spPr>
        <p:txBody>
          <a:bodyPr>
            <a:noAutofit/>
          </a:bodyPr>
          <a:lstStyle/>
          <a:p>
            <a:r>
              <a:rPr lang="en-US" sz="2400" dirty="0"/>
              <a:t>P(Medication error ) </a:t>
            </a:r>
            <a:r>
              <a:rPr lang="en-US" sz="2400" b="1" dirty="0"/>
              <a:t>≠</a:t>
            </a:r>
            <a:r>
              <a:rPr lang="en-US" sz="2400" dirty="0"/>
              <a:t> P(Medication error| Long shift)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Conditional Independence</a:t>
            </a:r>
          </a:p>
        </p:txBody>
      </p:sp>
      <p:grpSp>
        <p:nvGrpSpPr>
          <p:cNvPr id="55305" name="Group 9"/>
          <p:cNvGrpSpPr>
            <a:grpSpLocks/>
          </p:cNvGrpSpPr>
          <p:nvPr/>
        </p:nvGrpSpPr>
        <p:grpSpPr bwMode="auto">
          <a:xfrm>
            <a:off x="381000" y="2971800"/>
            <a:ext cx="8534400" cy="1447800"/>
            <a:chOff x="288" y="2304"/>
            <a:chExt cx="5376" cy="912"/>
          </a:xfrm>
          <a:solidFill>
            <a:schemeClr val="bg1"/>
          </a:solidFill>
        </p:grpSpPr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288" y="2304"/>
              <a:ext cx="1728" cy="86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P(A | B, C) = P(A | C)</a:t>
              </a:r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3408" y="2352"/>
              <a:ext cx="2256" cy="86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P(A&amp;B | C) = P(A | C) * P(B | C)</a:t>
              </a:r>
            </a:p>
          </p:txBody>
        </p:sp>
        <p:sp>
          <p:nvSpPr>
            <p:cNvPr id="55304" name="AutoShape 8"/>
            <p:cNvSpPr>
              <a:spLocks noChangeArrowheads="1"/>
            </p:cNvSpPr>
            <p:nvPr/>
          </p:nvSpPr>
          <p:spPr bwMode="auto">
            <a:xfrm>
              <a:off x="2256" y="2448"/>
              <a:ext cx="960" cy="576"/>
            </a:xfrm>
            <a:prstGeom prst="rightArrow">
              <a:avLst>
                <a:gd name="adj1" fmla="val 50000"/>
                <a:gd name="adj2" fmla="val 41667"/>
              </a:avLst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9200" y="32766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Probability can quantify how uncertain we are about a future event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Conditional Independence versus Independence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57200" y="2286000"/>
            <a:ext cx="80772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P(Medication error ) ≠ P(Medication error| Long shift)</a:t>
            </a:r>
          </a:p>
          <a:p>
            <a:pPr algn="ctr"/>
            <a:endParaRPr lang="en-US" sz="2400" dirty="0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33400" y="3733800"/>
            <a:ext cx="80010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dirty="0"/>
              <a:t>P(Medication error | Long shift, Not fatigued)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= </a:t>
            </a:r>
            <a:r>
              <a:rPr lang="en-US" sz="2400" dirty="0"/>
              <a:t>P(Medication error| Not fatigued)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Example:  What is the odds for hospitalizing a female frail elderly?</a:t>
            </a:r>
          </a:p>
        </p:txBody>
      </p:sp>
      <p:sp>
        <p:nvSpPr>
          <p:cNvPr id="60443" name="Rectangle 27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229600" cy="1447800"/>
          </a:xfrm>
        </p:spPr>
        <p:txBody>
          <a:bodyPr/>
          <a:lstStyle/>
          <a:p>
            <a:r>
              <a:rPr lang="en-US" sz="2400"/>
              <a:t>Likelihood ratio for frail elderly is 5/2</a:t>
            </a:r>
          </a:p>
          <a:p>
            <a:r>
              <a:rPr lang="en-US" sz="2400"/>
              <a:t>Likelihood ratio for Females is  9/10. </a:t>
            </a:r>
          </a:p>
          <a:p>
            <a:r>
              <a:rPr lang="en-US" sz="2400"/>
              <a:t>Prior odds for hospitalization is 1/2</a:t>
            </a:r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381000" y="5334000"/>
            <a:ext cx="8382000" cy="1066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Posterior odds of hospitalization=(5/2)*(9/10)*(1/2) = 1.125</a:t>
            </a:r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81400"/>
            <a:ext cx="7673975" cy="1641475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Verifying Independence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Reduce sample size and recalculate</a:t>
            </a:r>
          </a:p>
          <a:p>
            <a:r>
              <a:rPr lang="en-US"/>
              <a:t>Correlation analysis</a:t>
            </a:r>
          </a:p>
          <a:p>
            <a:r>
              <a:rPr lang="en-US"/>
              <a:t>Directly ask experts</a:t>
            </a:r>
          </a:p>
          <a:p>
            <a:r>
              <a:rPr lang="en-US"/>
              <a:t>Separation in causal maps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Verifying Independence by Reducing Sample Size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609600" y="5257800"/>
            <a:ext cx="8534400" cy="1447800"/>
          </a:xfrm>
        </p:spPr>
        <p:txBody>
          <a:bodyPr/>
          <a:lstStyle/>
          <a:p>
            <a:r>
              <a:rPr lang="en-US" sz="2800"/>
              <a:t>P(Error | Not fatigued) = 0.50</a:t>
            </a:r>
          </a:p>
          <a:p>
            <a:r>
              <a:rPr lang="en-US" sz="2800"/>
              <a:t>P(Error | Not fatigue &amp; Long shift) = 2/4 = 0.50 </a:t>
            </a:r>
          </a:p>
        </p:txBody>
      </p:sp>
      <p:pic>
        <p:nvPicPr>
          <p:cNvPr id="63497" name="Picture 9" descr="DataReduc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6913" y="1676400"/>
            <a:ext cx="2706687" cy="3200400"/>
          </a:xfrm>
          <a:prstGeom prst="rect">
            <a:avLst/>
          </a:prstGeom>
          <a:noFill/>
        </p:spPr>
      </p:pic>
      <p:pic>
        <p:nvPicPr>
          <p:cNvPr id="63499" name="Picture 11" descr="DataReduce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5725" y="1676400"/>
            <a:ext cx="2708275" cy="3200400"/>
          </a:xfrm>
          <a:prstGeom prst="rect">
            <a:avLst/>
          </a:prstGeom>
          <a:noFill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76400"/>
            <a:ext cx="2673350" cy="3163888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Verifying Conditional Independence Through Correlations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8686800" cy="4495800"/>
          </a:xfrm>
        </p:spPr>
        <p:txBody>
          <a:bodyPr/>
          <a:lstStyle/>
          <a:p>
            <a:r>
              <a:rPr lang="en-US"/>
              <a:t>R</a:t>
            </a:r>
            <a:r>
              <a:rPr lang="en-US" baseline="-25000"/>
              <a:t>ab</a:t>
            </a:r>
            <a:r>
              <a:rPr lang="en-US"/>
              <a:t> is the correlation between A and B</a:t>
            </a:r>
          </a:p>
          <a:p>
            <a:r>
              <a:rPr lang="en-US"/>
              <a:t>R</a:t>
            </a:r>
            <a:r>
              <a:rPr lang="en-US" baseline="-25000"/>
              <a:t>ac</a:t>
            </a:r>
            <a:r>
              <a:rPr lang="en-US"/>
              <a:t> is the correlation between events A and C</a:t>
            </a:r>
          </a:p>
          <a:p>
            <a:r>
              <a:rPr lang="en-US"/>
              <a:t>R</a:t>
            </a:r>
            <a:r>
              <a:rPr lang="en-US" baseline="-25000"/>
              <a:t>cb</a:t>
            </a:r>
            <a:r>
              <a:rPr lang="en-US"/>
              <a:t> is the correlation between event C and B</a:t>
            </a:r>
          </a:p>
          <a:p>
            <a:r>
              <a:rPr lang="en-US"/>
              <a:t>If R</a:t>
            </a:r>
            <a:r>
              <a:rPr lang="en-US" baseline="-25000"/>
              <a:t>ab</a:t>
            </a:r>
            <a:r>
              <a:rPr lang="en-US"/>
              <a:t>= R</a:t>
            </a:r>
            <a:r>
              <a:rPr lang="en-US" baseline="-25000"/>
              <a:t>ac</a:t>
            </a:r>
            <a:r>
              <a:rPr lang="en-US"/>
              <a:t> R</a:t>
            </a:r>
            <a:r>
              <a:rPr lang="en-US" baseline="-25000"/>
              <a:t>cb </a:t>
            </a:r>
            <a:r>
              <a:rPr lang="en-US"/>
              <a:t>then A is independent of B given the condition C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Verifying Independence Through Correlations</a:t>
            </a:r>
          </a:p>
        </p:txBody>
      </p:sp>
      <p:sp>
        <p:nvSpPr>
          <p:cNvPr id="6656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2438400" y="4419600"/>
            <a:ext cx="5105400" cy="167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0.91 </a:t>
            </a:r>
            <a:r>
              <a:rPr lang="en-US" b="1"/>
              <a:t>~</a:t>
            </a:r>
            <a:r>
              <a:rPr lang="en-US"/>
              <a:t> 0.82 * 0.95  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3954463" cy="1995488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667000"/>
            <a:ext cx="3455988" cy="855663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Verifying Independence by Asking Experts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Write each event on a 3 x 5 card</a:t>
            </a:r>
          </a:p>
          <a:p>
            <a:pPr>
              <a:lnSpc>
                <a:spcPct val="90000"/>
              </a:lnSpc>
            </a:pPr>
            <a:r>
              <a:rPr lang="en-US" sz="2800"/>
              <a:t> Ask experts to assume a population where condition has been met  </a:t>
            </a:r>
          </a:p>
          <a:p>
            <a:pPr>
              <a:lnSpc>
                <a:spcPct val="90000"/>
              </a:lnSpc>
            </a:pPr>
            <a:r>
              <a:rPr lang="en-US" sz="2800"/>
              <a:t> Ask the expert to pair the cards if knowing the value of one event will make it considerably easier to estimate the value of the other </a:t>
            </a:r>
          </a:p>
          <a:p>
            <a:pPr>
              <a:lnSpc>
                <a:spcPct val="90000"/>
              </a:lnSpc>
            </a:pPr>
            <a:r>
              <a:rPr lang="en-US" sz="2800"/>
              <a:t> Repeat these steps for other populations </a:t>
            </a:r>
          </a:p>
          <a:p>
            <a:pPr>
              <a:lnSpc>
                <a:spcPct val="90000"/>
              </a:lnSpc>
            </a:pPr>
            <a:r>
              <a:rPr lang="en-US" sz="2800"/>
              <a:t>Ask experts to share their clustering</a:t>
            </a:r>
          </a:p>
          <a:p>
            <a:pPr>
              <a:lnSpc>
                <a:spcPct val="90000"/>
              </a:lnSpc>
            </a:pPr>
            <a:r>
              <a:rPr lang="en-US" sz="2800"/>
              <a:t>Have experts discuss any areas of disagreement </a:t>
            </a:r>
          </a:p>
          <a:p>
            <a:pPr>
              <a:lnSpc>
                <a:spcPct val="90000"/>
              </a:lnSpc>
            </a:pPr>
            <a:r>
              <a:rPr lang="en-US" sz="2800"/>
              <a:t> Use majority rule to choose the final clusters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Verifying Independence 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by </a:t>
            </a:r>
            <a:r>
              <a:rPr lang="en-US" sz="4000" dirty="0">
                <a:solidFill>
                  <a:schemeClr val="tx1"/>
                </a:solidFill>
              </a:rPr>
              <a:t>Causal Maps</a:t>
            </a:r>
          </a:p>
        </p:txBody>
      </p:sp>
      <p:pic>
        <p:nvPicPr>
          <p:cNvPr id="72708" name="Picture 4" descr="ProbFig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229225" cy="1978025"/>
          </a:xfrm>
          <a:prstGeom prst="rect">
            <a:avLst/>
          </a:prstGeom>
          <a:noFill/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52600" y="4953000"/>
            <a:ext cx="5562600" cy="6096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Blood pressure does not depend on age given weight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Take Home Lessons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Probability calculus allow us to keep track of complex sequence of events</a:t>
            </a:r>
          </a:p>
          <a:p>
            <a:r>
              <a:rPr lang="en-US" dirty="0"/>
              <a:t>Conditional independence helps us simplify </a:t>
            </a:r>
            <a:r>
              <a:rPr lang="en-US" dirty="0" smtClean="0"/>
              <a:t> prediction tasks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990600" y="1600200"/>
            <a:ext cx="7315200" cy="2971800"/>
          </a:xfrm>
          <a:prstGeom prst="rect">
            <a:avLst/>
          </a:prstGeom>
        </p:spPr>
        <p:txBody>
          <a:bodyPr vert="horz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 probabilities in order to communicate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uncertainty &amp; assess impact of combined events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Prob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914400"/>
            <a:ext cx="5905500" cy="441325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Picture 7" descr="Pro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38400"/>
            <a:ext cx="3886200" cy="2905125"/>
          </a:xfrm>
          <a:prstGeom prst="rect">
            <a:avLst/>
          </a:prstGeom>
          <a:noFill/>
        </p:spPr>
      </p:pic>
      <p:pic>
        <p:nvPicPr>
          <p:cNvPr id="8" name="Picture 8" descr="ProbAFormu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0438" y="2438400"/>
            <a:ext cx="4144962" cy="2928938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1768475"/>
            <a:ext cx="7391400" cy="1736725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Calculus of Probabilities Helps Us Keep Track of Uncertainty of Multiple Events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Probability of One or Other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Event Occurring</a:t>
            </a:r>
          </a:p>
        </p:txBody>
      </p:sp>
      <p:pic>
        <p:nvPicPr>
          <p:cNvPr id="26633" name="Picture 9" descr="ProbAorBFormula"/>
          <p:cNvPicPr>
            <a:picLocks noChangeAspect="1" noChangeArrowheads="1"/>
          </p:cNvPicPr>
          <p:nvPr/>
        </p:nvPicPr>
        <p:blipFill>
          <a:blip r:embed="rId2" cstate="print"/>
          <a:srcRect l="7813" r="6250"/>
          <a:stretch>
            <a:fillRect/>
          </a:stretch>
        </p:blipFill>
        <p:spPr bwMode="auto">
          <a:xfrm>
            <a:off x="4648200" y="2197100"/>
            <a:ext cx="4191000" cy="3086100"/>
          </a:xfrm>
          <a:prstGeom prst="rect">
            <a:avLst/>
          </a:prstGeom>
          <a:noFill/>
        </p:spPr>
      </p:pic>
      <p:pic>
        <p:nvPicPr>
          <p:cNvPr id="26634" name="Picture 10" descr="ReducedPossibil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9800"/>
            <a:ext cx="4038600" cy="3017838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286000" y="5562600"/>
            <a:ext cx="5105400" cy="68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P(A or B) = P(A) + P(B) - P(A &amp; B)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Example:  Who Will Join Proposed HMO?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752600" y="5486400"/>
            <a:ext cx="6172200" cy="68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P(Frail or Male) = P(Frail) - P(Frail &amp; Male) +  P(Male)</a:t>
            </a:r>
          </a:p>
        </p:txBody>
      </p:sp>
      <p:pic>
        <p:nvPicPr>
          <p:cNvPr id="46086" name="Picture 6" descr="Frail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057400"/>
            <a:ext cx="3962400" cy="2962275"/>
          </a:xfrm>
          <a:prstGeom prst="rect">
            <a:avLst/>
          </a:prstGeom>
          <a:noFill/>
        </p:spPr>
      </p:pic>
      <p:sp>
        <p:nvSpPr>
          <p:cNvPr id="46087" name="Line 7"/>
          <p:cNvSpPr>
            <a:spLocks noChangeShapeType="1"/>
          </p:cNvSpPr>
          <p:nvPr/>
        </p:nvSpPr>
        <p:spPr bwMode="auto">
          <a:xfrm flipH="1" flipV="1">
            <a:off x="4038600" y="3962400"/>
            <a:ext cx="381000" cy="16764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H="1" flipV="1">
            <a:off x="4572000" y="3962400"/>
            <a:ext cx="5334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 flipV="1">
            <a:off x="5410200" y="4038600"/>
            <a:ext cx="1295400" cy="1447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Probability of Two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Events co-occurring</a:t>
            </a:r>
          </a:p>
        </p:txBody>
      </p:sp>
      <p:pic>
        <p:nvPicPr>
          <p:cNvPr id="30724" name="Picture 4" descr="ReducedPossibili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4038600" cy="3017838"/>
          </a:xfrm>
          <a:prstGeom prst="rect">
            <a:avLst/>
          </a:prstGeom>
          <a:noFill/>
        </p:spPr>
      </p:pic>
      <p:pic>
        <p:nvPicPr>
          <p:cNvPr id="30726" name="Picture 6" descr="ProbABFormu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25675"/>
            <a:ext cx="4572000" cy="295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259</TotalTime>
  <Words>438</Words>
  <Application>Microsoft Office PowerPoint</Application>
  <PresentationFormat>On-screen Show (4:3)</PresentationFormat>
  <Paragraphs>72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Tahoma</vt:lpstr>
      <vt:lpstr>Times New Roman</vt:lpstr>
      <vt:lpstr>Wingdings</vt:lpstr>
      <vt:lpstr>Symbol</vt:lpstr>
      <vt:lpstr>Origin</vt:lpstr>
      <vt:lpstr>Introduction to Probabilities</vt:lpstr>
      <vt:lpstr>Probability can quantify how uncertain we are about a future event</vt:lpstr>
      <vt:lpstr>Slide 3</vt:lpstr>
      <vt:lpstr>Slide 4</vt:lpstr>
      <vt:lpstr>Slide 5</vt:lpstr>
      <vt:lpstr>Calculus of Probabilities Helps Us Keep Track of Uncertainty of Multiple Events</vt:lpstr>
      <vt:lpstr>Probability of One or Other  Event Occurring</vt:lpstr>
      <vt:lpstr>Example:  Who Will Join Proposed HMO?</vt:lpstr>
      <vt:lpstr>Probability of Two  Events co-occurring</vt:lpstr>
      <vt:lpstr>Effect of New Knowledge</vt:lpstr>
      <vt:lpstr>Conditional Probability</vt:lpstr>
      <vt:lpstr>Example:  Hospitalization rate of frail elderly</vt:lpstr>
      <vt:lpstr>Partitioning Leads to Bayes Formula</vt:lpstr>
      <vt:lpstr>Odds Form of Bayes Formula</vt:lpstr>
      <vt:lpstr>Independence</vt:lpstr>
      <vt:lpstr>Independence Simplifies Calculation of Probabilities</vt:lpstr>
      <vt:lpstr>Conditional Independence Simplifies Bayes </vt:lpstr>
      <vt:lpstr>Example of Dependence</vt:lpstr>
      <vt:lpstr>Conditional Independence</vt:lpstr>
      <vt:lpstr>Conditional Independence versus Independence</vt:lpstr>
      <vt:lpstr>Example:  What is the odds for hospitalizing a female frail elderly?</vt:lpstr>
      <vt:lpstr>Verifying Independence</vt:lpstr>
      <vt:lpstr>Verifying Independence by Reducing Sample Size</vt:lpstr>
      <vt:lpstr>Verifying Conditional Independence Through Correlations</vt:lpstr>
      <vt:lpstr>Verifying Independence Through Correlations</vt:lpstr>
      <vt:lpstr>Verifying Independence by Asking Experts</vt:lpstr>
      <vt:lpstr>Verifying Independence  by Causal Maps</vt:lpstr>
      <vt:lpstr>Take Home Lessons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Probabilities</dc:title>
  <dc:creator>Farrokh Alemi</dc:creator>
  <cp:lastModifiedBy>Farrokh</cp:lastModifiedBy>
  <cp:revision>19</cp:revision>
  <dcterms:created xsi:type="dcterms:W3CDTF">2004-02-21T20:30:19Z</dcterms:created>
  <dcterms:modified xsi:type="dcterms:W3CDTF">2016-08-08T02:38:54Z</dcterms:modified>
</cp:coreProperties>
</file>