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24"/>
  </p:notesMasterIdLst>
  <p:sldIdLst>
    <p:sldId id="268" r:id="rId2"/>
    <p:sldId id="410" r:id="rId3"/>
    <p:sldId id="364" r:id="rId4"/>
    <p:sldId id="447" r:id="rId5"/>
    <p:sldId id="429" r:id="rId6"/>
    <p:sldId id="448" r:id="rId7"/>
    <p:sldId id="449" r:id="rId8"/>
    <p:sldId id="439" r:id="rId9"/>
    <p:sldId id="430" r:id="rId10"/>
    <p:sldId id="431" r:id="rId11"/>
    <p:sldId id="438" r:id="rId12"/>
    <p:sldId id="444" r:id="rId13"/>
    <p:sldId id="445" r:id="rId14"/>
    <p:sldId id="446" r:id="rId15"/>
    <p:sldId id="443" r:id="rId16"/>
    <p:sldId id="435" r:id="rId17"/>
    <p:sldId id="432" r:id="rId18"/>
    <p:sldId id="433" r:id="rId19"/>
    <p:sldId id="434" r:id="rId20"/>
    <p:sldId id="442" r:id="rId21"/>
    <p:sldId id="437" r:id="rId22"/>
    <p:sldId id="4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3B"/>
    <a:srgbClr val="FFFF99"/>
    <a:srgbClr val="00FFCC"/>
    <a:srgbClr val="66FFCC"/>
    <a:srgbClr val="FFFF00"/>
    <a:srgbClr val="7D1219"/>
    <a:srgbClr val="006873"/>
    <a:srgbClr val="00FF00"/>
    <a:srgbClr val="FFFF66"/>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8BCE5-124E-F14F-8812-E2FEA886B175}" v="96" dt="2025-02-13T19:23:20.864"/>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3"/>
    <p:restoredTop sz="71378" autoAdjust="0"/>
  </p:normalViewPr>
  <p:slideViewPr>
    <p:cSldViewPr snapToGrid="0" snapToObjects="1">
      <p:cViewPr varScale="1">
        <p:scale>
          <a:sx n="47" d="100"/>
          <a:sy n="47" d="100"/>
        </p:scale>
        <p:origin x="1576" y="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reviews LASSO regression</a:t>
            </a:r>
            <a:r>
              <a:rPr lang="en-US" baseline="0" dirty="0"/>
              <a:t>.  I am an Avtar was organized by Dr. Alemi and Dr. Hafeez.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LASSO, we add the regularized term in addition to minimize the number of features allowed.  </a:t>
            </a:r>
          </a:p>
        </p:txBody>
      </p:sp>
      <p:sp>
        <p:nvSpPr>
          <p:cNvPr id="4" name="Slide Number Placeholder 3"/>
          <p:cNvSpPr>
            <a:spLocks noGrp="1"/>
          </p:cNvSpPr>
          <p:nvPr>
            <p:ph type="sldNum" sz="quarter" idx="5"/>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2639728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lambda is 0 lasso is the same as ordinary multiple regression. </a:t>
            </a:r>
          </a:p>
        </p:txBody>
      </p:sp>
      <p:sp>
        <p:nvSpPr>
          <p:cNvPr id="4" name="Slide Number Placeholder 3"/>
          <p:cNvSpPr>
            <a:spLocks noGrp="1"/>
          </p:cNvSpPr>
          <p:nvPr>
            <p:ph type="sldNum" sz="quarter" idx="5"/>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39323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To get an  intuition about Lasso let us look at an ordinary regression with 1 variable.  Here we see that the fit between the regression equation and X is not very good.  The line is linear but the data are not.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93686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 can add in more variables by taking x to different powers.  With 5 variables we can perfectly fit the data.  But we are modeling noise and this kind of perfect fits may not be reasonable.  Typically this kind of over fitting occurs when the number of cases is less than number of features.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305817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Lasso can help us model the data with fewer variables and thus avoid overfitting.  Lasso drops x to power 3, x to power 4 and x to power 5.  It only keeps x and x to power of 2.  It selects a set of feature that does not do over fitting and can explain most of the data..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611285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So what does lasso do for us.  It helps us select a set of direct predictors of Y.  The ignored variables can still be correlated to Y but not when the selected variables are present.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40854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Lasso keeps only the direct predictors of Y.  These direct predictors, also called non-zero predictors, make all other variables irrelevant.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252316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Recent work has shown that we can use lasso to organize a network.  First we look at outcome Y.  Find all of its direct predictors.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109767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see that X1 through </a:t>
            </a:r>
            <a:r>
              <a:rPr lang="en-US" sz="1200" kern="1200" dirty="0" err="1">
                <a:solidFill>
                  <a:schemeClr val="tx1"/>
                </a:solidFill>
                <a:effectLst/>
                <a:latin typeface="+mn-lt"/>
                <a:ea typeface="+mn-ea"/>
                <a:cs typeface="+mn-cs"/>
              </a:rPr>
              <a:t>Xp</a:t>
            </a:r>
            <a:r>
              <a:rPr lang="en-US" sz="1200" kern="1200" dirty="0">
                <a:solidFill>
                  <a:schemeClr val="tx1"/>
                </a:solidFill>
                <a:effectLst/>
                <a:latin typeface="+mn-lt"/>
                <a:ea typeface="+mn-ea"/>
                <a:cs typeface="+mn-cs"/>
              </a:rPr>
              <a:t> are the direct predictors of Y.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3690410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predictor of direct predictors of Y are called indirect predictors of Y.  Here we see that </a:t>
            </a:r>
            <a:r>
              <a:rPr lang="en-US" sz="1200" kern="1200" dirty="0" err="1">
                <a:solidFill>
                  <a:schemeClr val="tx1"/>
                </a:solidFill>
                <a:effectLst/>
                <a:latin typeface="+mn-lt"/>
                <a:ea typeface="+mn-ea"/>
                <a:cs typeface="+mn-cs"/>
              </a:rPr>
              <a:t>Xr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are predictors of </a:t>
            </a:r>
            <a:r>
              <a:rPr lang="en-US" sz="1200" kern="1200" dirty="0" err="1">
                <a:solidFill>
                  <a:schemeClr val="tx1"/>
                </a:solidFill>
                <a:effectLst/>
                <a:latin typeface="+mn-lt"/>
                <a:ea typeface="+mn-ea"/>
                <a:cs typeface="+mn-cs"/>
              </a:rPr>
              <a:t>Xp</a:t>
            </a:r>
            <a:r>
              <a:rPr lang="en-US" sz="1200" kern="1200" dirty="0">
                <a:solidFill>
                  <a:schemeClr val="tx1"/>
                </a:solidFill>
                <a:effectLst/>
                <a:latin typeface="+mn-lt"/>
                <a:ea typeface="+mn-ea"/>
                <a:cs typeface="+mn-cs"/>
              </a:rPr>
              <a:t>, which itself is a predictor of Y.  Indirect predictors are associated with Y, only when the mediating direct predictor is not present.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188390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LASSO regression is to select a minimum set of variables that would explain most of the variance in the response variable</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086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Lasso and the temporal order of variables can tell us a great deal about what associations matter and correlations can be ignored.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169521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identifies direct predictors and ignores indirect associations thus it tells what correlations can be ignored</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138457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4B8BF-A035-3D99-C7DE-797F2FBBF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DE49D-8D2C-5722-2C28-289AB4A20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28219-89F9-8862-9023-4FA210DC8426}"/>
              </a:ext>
            </a:extLst>
          </p:cNvPr>
          <p:cNvSpPr>
            <a:spLocks noGrp="1"/>
          </p:cNvSpPr>
          <p:nvPr>
            <p:ph type="body" idx="1"/>
          </p:nvPr>
        </p:nvSpPr>
        <p:spPr/>
        <p:txBody>
          <a:bodyPr/>
          <a:lstStyle/>
          <a:p>
            <a:r>
              <a:rPr lang="en-US" b="0" dirty="0"/>
              <a:t>Lasso uncomplicates our lives by selecting direct associations and ignoring many other associations in the data.  </a:t>
            </a:r>
          </a:p>
        </p:txBody>
      </p:sp>
      <p:sp>
        <p:nvSpPr>
          <p:cNvPr id="4" name="Slide Number Placeholder 3">
            <a:extLst>
              <a:ext uri="{FF2B5EF4-FFF2-40B4-BE49-F238E27FC236}">
                <a16:creationId xmlns:a16="http://schemas.microsoft.com/office/drawing/2014/main" id="{24A7A00D-F602-D1BD-1E68-AD8C4FCFBA61}"/>
              </a:ext>
            </a:extLst>
          </p:cNvPr>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293298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an ordinary regression you regress the dependent variable y on a set of independent variables X one through X n</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Y is the output or the variable we want to predict. X1, X2, ….., Xn are the features. B 0, b 1, b 2, are the coefficient weights estimated from the data.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94904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LASSO regression minimizes the sum of the coefficients forcing many variables to have zero coefficient.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268917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L1 is the sum of the absolute value of the coefficients multiplied by a tuning parameters i.e., lambda.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32693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Here we see that with lambda zero the regression includes x2 but with lambda 1, then X2 drops out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344880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Larger lambda gives us fewer variables selected.  Smaller lambda allows us to pick up more variables. </a:t>
            </a:r>
          </a:p>
        </p:txBody>
      </p:sp>
      <p:sp>
        <p:nvSpPr>
          <p:cNvPr id="4" name="Slide Number Placeholder 3"/>
          <p:cNvSpPr>
            <a:spLocks noGrp="1"/>
          </p:cNvSpPr>
          <p:nvPr>
            <p:ph type="sldNum" sz="quarter" idx="5"/>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216184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Ordinary regression is minimizing the sum of squares of residuals.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249269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888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 id="2147483686"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LASSO Regression</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a:p>
            <a:r>
              <a:rPr lang="en-US" sz="2800" dirty="0"/>
              <a:t>Abdul Hafeez,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5CFD6E-DC9F-45EC-8C96-97DD819CCB29}"/>
              </a:ext>
            </a:extLst>
          </p:cNvPr>
          <p:cNvSpPr/>
          <p:nvPr/>
        </p:nvSpPr>
        <p:spPr>
          <a:xfrm>
            <a:off x="949699" y="247650"/>
            <a:ext cx="6987939" cy="1200329"/>
          </a:xfrm>
          <a:prstGeom prst="rect">
            <a:avLst/>
          </a:prstGeom>
        </p:spPr>
        <p:txBody>
          <a:bodyPr wrap="none">
            <a:spAutoFit/>
          </a:bodyPr>
          <a:lstStyle/>
          <a:p>
            <a:r>
              <a:rPr lang="en-US" sz="7200" b="1" dirty="0"/>
              <a:t>LASSO Regression</a:t>
            </a:r>
          </a:p>
        </p:txBody>
      </p:sp>
      <p:pic>
        <p:nvPicPr>
          <p:cNvPr id="5" name="Picture 4">
            <a:extLst>
              <a:ext uri="{FF2B5EF4-FFF2-40B4-BE49-F238E27FC236}">
                <a16:creationId xmlns:a16="http://schemas.microsoft.com/office/drawing/2014/main" id="{0BA530A4-5251-428F-B040-71E6EBFD0E77}"/>
              </a:ext>
            </a:extLst>
          </p:cNvPr>
          <p:cNvPicPr>
            <a:picLocks noChangeAspect="1"/>
          </p:cNvPicPr>
          <p:nvPr/>
        </p:nvPicPr>
        <p:blipFill rotWithShape="1">
          <a:blip r:embed="rId3"/>
          <a:srcRect t="24478" r="44366" b="23582"/>
          <a:stretch/>
        </p:blipFill>
        <p:spPr>
          <a:xfrm>
            <a:off x="2483893" y="2033517"/>
            <a:ext cx="6782937" cy="3562066"/>
          </a:xfrm>
          <a:prstGeom prst="rect">
            <a:avLst/>
          </a:prstGeom>
        </p:spPr>
      </p:pic>
      <p:sp>
        <p:nvSpPr>
          <p:cNvPr id="6" name="Rectangle 5">
            <a:extLst>
              <a:ext uri="{FF2B5EF4-FFF2-40B4-BE49-F238E27FC236}">
                <a16:creationId xmlns:a16="http://schemas.microsoft.com/office/drawing/2014/main" id="{96831C9B-1886-4891-B1CA-90A618CEB708}"/>
              </a:ext>
            </a:extLst>
          </p:cNvPr>
          <p:cNvSpPr/>
          <p:nvPr/>
        </p:nvSpPr>
        <p:spPr>
          <a:xfrm>
            <a:off x="7255249" y="2176817"/>
            <a:ext cx="2011581" cy="736979"/>
          </a:xfrm>
          <a:prstGeom prst="rect">
            <a:avLst/>
          </a:prstGeom>
          <a:noFill/>
          <a:ln>
            <a:solidFill>
              <a:srgbClr val="006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30F16F7-FDCC-4FB3-01D0-14A3B1F8F103}"/>
              </a:ext>
            </a:extLst>
          </p:cNvPr>
          <p:cNvSpPr/>
          <p:nvPr/>
        </p:nvSpPr>
        <p:spPr>
          <a:xfrm>
            <a:off x="2395031" y="1841157"/>
            <a:ext cx="4524753" cy="13963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7689977-8BEF-DE4B-993E-2F5084121150}"/>
              </a:ext>
            </a:extLst>
          </p:cNvPr>
          <p:cNvSpPr txBox="1"/>
          <p:nvPr/>
        </p:nvSpPr>
        <p:spPr>
          <a:xfrm>
            <a:off x="2887655" y="1475150"/>
            <a:ext cx="4032129" cy="461665"/>
          </a:xfrm>
          <a:prstGeom prst="rect">
            <a:avLst/>
          </a:prstGeom>
          <a:noFill/>
        </p:spPr>
        <p:txBody>
          <a:bodyPr wrap="none" rtlCol="0">
            <a:spAutoFit/>
          </a:bodyPr>
          <a:lstStyle/>
          <a:p>
            <a:r>
              <a:rPr lang="en-US" sz="2400" b="1" dirty="0">
                <a:solidFill>
                  <a:srgbClr val="FF0000"/>
                </a:solidFill>
              </a:rPr>
              <a:t>Residual Sum of Squares (RSS)</a:t>
            </a:r>
          </a:p>
        </p:txBody>
      </p:sp>
      <p:sp>
        <p:nvSpPr>
          <p:cNvPr id="10" name="TextBox 9">
            <a:extLst>
              <a:ext uri="{FF2B5EF4-FFF2-40B4-BE49-F238E27FC236}">
                <a16:creationId xmlns:a16="http://schemas.microsoft.com/office/drawing/2014/main" id="{3078288B-D9BE-45B8-DA71-56B1F4EE2B86}"/>
              </a:ext>
            </a:extLst>
          </p:cNvPr>
          <p:cNvSpPr txBox="1"/>
          <p:nvPr/>
        </p:nvSpPr>
        <p:spPr>
          <a:xfrm>
            <a:off x="7080805" y="1754334"/>
            <a:ext cx="2377639" cy="461665"/>
          </a:xfrm>
          <a:prstGeom prst="rect">
            <a:avLst/>
          </a:prstGeom>
          <a:noFill/>
        </p:spPr>
        <p:txBody>
          <a:bodyPr wrap="none" rtlCol="0">
            <a:spAutoFit/>
          </a:bodyPr>
          <a:lstStyle/>
          <a:p>
            <a:r>
              <a:rPr lang="en-US" sz="2400" b="1" dirty="0">
                <a:solidFill>
                  <a:srgbClr val="FF0000"/>
                </a:solidFill>
              </a:rPr>
              <a:t>Regularized Term</a:t>
            </a:r>
          </a:p>
        </p:txBody>
      </p:sp>
    </p:spTree>
    <p:extLst>
      <p:ext uri="{BB962C8B-B14F-4D97-AF65-F5344CB8AC3E}">
        <p14:creationId xmlns:p14="http://schemas.microsoft.com/office/powerpoint/2010/main" val="93446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F7F9CE-97A4-4E8A-AAA2-D4534B64A2D9}"/>
              </a:ext>
            </a:extLst>
          </p:cNvPr>
          <p:cNvSpPr/>
          <p:nvPr/>
        </p:nvSpPr>
        <p:spPr>
          <a:xfrm>
            <a:off x="2402006" y="2394400"/>
            <a:ext cx="6820906" cy="2069200"/>
          </a:xfrm>
          <a:prstGeom prst="rect">
            <a:avLst/>
          </a:prstGeom>
          <a:solidFill>
            <a:srgbClr val="006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When lambda is zero LASSO is the same as ordinary multiple regression</a:t>
            </a:r>
          </a:p>
        </p:txBody>
      </p:sp>
      <p:sp>
        <p:nvSpPr>
          <p:cNvPr id="6" name="Rectangle 5">
            <a:extLst>
              <a:ext uri="{FF2B5EF4-FFF2-40B4-BE49-F238E27FC236}">
                <a16:creationId xmlns:a16="http://schemas.microsoft.com/office/drawing/2014/main" id="{3460C524-3176-4772-85D2-A7EE95EE5C1B}"/>
              </a:ext>
            </a:extLst>
          </p:cNvPr>
          <p:cNvSpPr/>
          <p:nvPr/>
        </p:nvSpPr>
        <p:spPr>
          <a:xfrm>
            <a:off x="594851" y="220355"/>
            <a:ext cx="11106567" cy="1200329"/>
          </a:xfrm>
          <a:prstGeom prst="rect">
            <a:avLst/>
          </a:prstGeom>
        </p:spPr>
        <p:txBody>
          <a:bodyPr wrap="none">
            <a:spAutoFit/>
          </a:bodyPr>
          <a:lstStyle/>
          <a:p>
            <a:r>
              <a:rPr lang="en-US" sz="7200" b="1" dirty="0"/>
              <a:t>Meaning of Hyperparameter</a:t>
            </a:r>
          </a:p>
        </p:txBody>
      </p:sp>
    </p:spTree>
    <p:extLst>
      <p:ext uri="{BB962C8B-B14F-4D97-AF65-F5344CB8AC3E}">
        <p14:creationId xmlns:p14="http://schemas.microsoft.com/office/powerpoint/2010/main" val="236334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F69B9B3-2964-4F34-81A5-25D6EE84604B}"/>
              </a:ext>
            </a:extLst>
          </p:cNvPr>
          <p:cNvPicPr>
            <a:picLocks noChangeAspect="1"/>
          </p:cNvPicPr>
          <p:nvPr/>
        </p:nvPicPr>
        <p:blipFill rotWithShape="1">
          <a:blip r:embed="rId3"/>
          <a:srcRect r="3843"/>
          <a:stretch/>
        </p:blipFill>
        <p:spPr>
          <a:xfrm>
            <a:off x="95536" y="-2789"/>
            <a:ext cx="11723425" cy="6454140"/>
          </a:xfrm>
          <a:prstGeom prst="rect">
            <a:avLst/>
          </a:prstGeom>
        </p:spPr>
      </p:pic>
      <p:sp>
        <p:nvSpPr>
          <p:cNvPr id="24" name="Rectangle 23">
            <a:extLst>
              <a:ext uri="{FF2B5EF4-FFF2-40B4-BE49-F238E27FC236}">
                <a16:creationId xmlns:a16="http://schemas.microsoft.com/office/drawing/2014/main" id="{0DFB287B-D819-451D-B02A-562D85272CC4}"/>
              </a:ext>
            </a:extLst>
          </p:cNvPr>
          <p:cNvSpPr/>
          <p:nvPr/>
        </p:nvSpPr>
        <p:spPr>
          <a:xfrm>
            <a:off x="3944203" y="2429301"/>
            <a:ext cx="7601803" cy="390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58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F69B9B3-2964-4F34-81A5-25D6EE84604B}"/>
              </a:ext>
            </a:extLst>
          </p:cNvPr>
          <p:cNvPicPr>
            <a:picLocks noChangeAspect="1"/>
          </p:cNvPicPr>
          <p:nvPr/>
        </p:nvPicPr>
        <p:blipFill rotWithShape="1">
          <a:blip r:embed="rId3"/>
          <a:srcRect r="3843"/>
          <a:stretch/>
        </p:blipFill>
        <p:spPr>
          <a:xfrm>
            <a:off x="95536" y="24506"/>
            <a:ext cx="11723425" cy="6454140"/>
          </a:xfrm>
          <a:prstGeom prst="rect">
            <a:avLst/>
          </a:prstGeom>
        </p:spPr>
      </p:pic>
      <p:sp>
        <p:nvSpPr>
          <p:cNvPr id="24" name="Rectangle 23">
            <a:extLst>
              <a:ext uri="{FF2B5EF4-FFF2-40B4-BE49-F238E27FC236}">
                <a16:creationId xmlns:a16="http://schemas.microsoft.com/office/drawing/2014/main" id="{0DFB287B-D819-451D-B02A-562D85272CC4}"/>
              </a:ext>
            </a:extLst>
          </p:cNvPr>
          <p:cNvSpPr/>
          <p:nvPr/>
        </p:nvSpPr>
        <p:spPr>
          <a:xfrm>
            <a:off x="8120418" y="2429301"/>
            <a:ext cx="3425588" cy="390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33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30C73F-84A3-4BA0-BC68-DF38BC353EFB}"/>
              </a:ext>
            </a:extLst>
          </p:cNvPr>
          <p:cNvGrpSpPr/>
          <p:nvPr/>
        </p:nvGrpSpPr>
        <p:grpSpPr>
          <a:xfrm>
            <a:off x="52387" y="653156"/>
            <a:ext cx="11723425" cy="6454140"/>
            <a:chOff x="95536" y="24506"/>
            <a:chExt cx="11723425" cy="6454140"/>
          </a:xfrm>
        </p:grpSpPr>
        <p:pic>
          <p:nvPicPr>
            <p:cNvPr id="22" name="Picture 21">
              <a:extLst>
                <a:ext uri="{FF2B5EF4-FFF2-40B4-BE49-F238E27FC236}">
                  <a16:creationId xmlns:a16="http://schemas.microsoft.com/office/drawing/2014/main" id="{6F69B9B3-2964-4F34-81A5-25D6EE84604B}"/>
                </a:ext>
              </a:extLst>
            </p:cNvPr>
            <p:cNvPicPr>
              <a:picLocks noChangeAspect="1"/>
            </p:cNvPicPr>
            <p:nvPr/>
          </p:nvPicPr>
          <p:blipFill rotWithShape="1">
            <a:blip r:embed="rId3"/>
            <a:srcRect r="3843"/>
            <a:stretch/>
          </p:blipFill>
          <p:spPr>
            <a:xfrm>
              <a:off x="95536" y="24506"/>
              <a:ext cx="11723425" cy="6454140"/>
            </a:xfrm>
            <a:prstGeom prst="rect">
              <a:avLst/>
            </a:prstGeom>
          </p:spPr>
        </p:pic>
        <p:sp>
          <p:nvSpPr>
            <p:cNvPr id="24" name="Rectangle 23">
              <a:extLst>
                <a:ext uri="{FF2B5EF4-FFF2-40B4-BE49-F238E27FC236}">
                  <a16:creationId xmlns:a16="http://schemas.microsoft.com/office/drawing/2014/main" id="{0DFB287B-D819-451D-B02A-562D85272CC4}"/>
                </a:ext>
              </a:extLst>
            </p:cNvPr>
            <p:cNvSpPr/>
            <p:nvPr/>
          </p:nvSpPr>
          <p:spPr>
            <a:xfrm>
              <a:off x="10481480" y="6059605"/>
              <a:ext cx="1064525" cy="272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902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7511480" cy="2308324"/>
          </a:xfrm>
          <a:prstGeom prst="rect">
            <a:avLst/>
          </a:prstGeom>
        </p:spPr>
        <p:txBody>
          <a:bodyPr wrap="none">
            <a:spAutoFit/>
          </a:bodyPr>
          <a:lstStyle/>
          <a:p>
            <a:r>
              <a:rPr lang="en-US" sz="3600" b="1" dirty="0"/>
              <a:t>LASSO: Regress Y on independent </a:t>
            </a:r>
          </a:p>
          <a:p>
            <a:r>
              <a:rPr lang="en-US" sz="3600" b="1" dirty="0"/>
              <a:t>variables X</a:t>
            </a:r>
            <a:r>
              <a:rPr lang="en-US" sz="3600" b="1" baseline="-25000" dirty="0"/>
              <a:t>1</a:t>
            </a:r>
            <a:r>
              <a:rPr lang="en-US" sz="3600" b="1" dirty="0"/>
              <a:t> … X</a:t>
            </a:r>
            <a:r>
              <a:rPr lang="en-US" sz="3600" b="1" baseline="-25000" dirty="0"/>
              <a:t>n</a:t>
            </a:r>
            <a:r>
              <a:rPr lang="en-US" sz="3600" b="1" dirty="0"/>
              <a:t> </a:t>
            </a:r>
            <a:r>
              <a:rPr lang="en-US" sz="3600" b="1" dirty="0">
                <a:solidFill>
                  <a:srgbClr val="00673B"/>
                </a:solidFill>
              </a:rPr>
              <a:t>keeping only </a:t>
            </a:r>
          </a:p>
          <a:p>
            <a:r>
              <a:rPr lang="en-US" sz="3600" b="1" dirty="0">
                <a:solidFill>
                  <a:srgbClr val="FF0000"/>
                </a:solidFill>
              </a:rPr>
              <a:t>direct predictors of Y </a:t>
            </a:r>
            <a:r>
              <a:rPr lang="en-US" sz="3600" b="1" dirty="0">
                <a:solidFill>
                  <a:srgbClr val="00673B"/>
                </a:solidFill>
              </a:rPr>
              <a:t>and dropping all </a:t>
            </a:r>
          </a:p>
          <a:p>
            <a:r>
              <a:rPr lang="en-US" sz="3600" b="1" dirty="0">
                <a:solidFill>
                  <a:srgbClr val="00673B"/>
                </a:solidFill>
              </a:rPr>
              <a:t>other associations  </a:t>
            </a:r>
          </a:p>
        </p:txBody>
      </p:sp>
      <p:sp>
        <p:nvSpPr>
          <p:cNvPr id="23" name="Rectangle 22">
            <a:extLst>
              <a:ext uri="{FF2B5EF4-FFF2-40B4-BE49-F238E27FC236}">
                <a16:creationId xmlns:a16="http://schemas.microsoft.com/office/drawing/2014/main" id="{CD6ECF83-D0BF-48AB-B5E4-64130B35E737}"/>
              </a:ext>
            </a:extLst>
          </p:cNvPr>
          <p:cNvSpPr/>
          <p:nvPr/>
        </p:nvSpPr>
        <p:spPr>
          <a:xfrm>
            <a:off x="949699" y="247650"/>
            <a:ext cx="7218643" cy="1200329"/>
          </a:xfrm>
          <a:prstGeom prst="rect">
            <a:avLst/>
          </a:prstGeom>
        </p:spPr>
        <p:txBody>
          <a:bodyPr wrap="none">
            <a:spAutoFit/>
          </a:bodyPr>
          <a:lstStyle/>
          <a:p>
            <a:r>
              <a:rPr lang="en-US" sz="7200" b="1" dirty="0"/>
              <a:t>Meaning of LASSO</a:t>
            </a:r>
          </a:p>
        </p:txBody>
      </p:sp>
    </p:spTree>
    <p:extLst>
      <p:ext uri="{BB962C8B-B14F-4D97-AF65-F5344CB8AC3E}">
        <p14:creationId xmlns:p14="http://schemas.microsoft.com/office/powerpoint/2010/main" val="91608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8886F18-B24D-467C-9C61-9EA8D27AF297}"/>
              </a:ext>
            </a:extLst>
          </p:cNvPr>
          <p:cNvGrpSpPr/>
          <p:nvPr/>
        </p:nvGrpSpPr>
        <p:grpSpPr>
          <a:xfrm>
            <a:off x="0" y="0"/>
            <a:ext cx="12649200" cy="5904221"/>
            <a:chOff x="0" y="0"/>
            <a:chExt cx="12649200" cy="5904221"/>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820906" cy="1754326"/>
            </a:xfrm>
            <a:prstGeom prst="rect">
              <a:avLst/>
            </a:prstGeom>
          </p:spPr>
          <p:txBody>
            <a:bodyPr wrap="none">
              <a:spAutoFit/>
            </a:bodyPr>
            <a:lstStyle/>
            <a:p>
              <a:r>
                <a:rPr lang="en-US" sz="3600" b="1" dirty="0"/>
                <a:t>LASSO: Regress Y on independent </a:t>
              </a:r>
            </a:p>
            <a:p>
              <a:r>
                <a:rPr lang="en-US" sz="3600" b="1" dirty="0"/>
                <a:t>variables X</a:t>
              </a:r>
              <a:r>
                <a:rPr lang="en-US" sz="3600" b="1" baseline="-25000" dirty="0"/>
                <a:t>1</a:t>
              </a:r>
              <a:r>
                <a:rPr lang="en-US" sz="3600" b="1" dirty="0"/>
                <a:t> … X</a:t>
              </a:r>
              <a:r>
                <a:rPr lang="en-US" sz="3600" b="1" baseline="-25000" dirty="0"/>
                <a:t>n</a:t>
              </a:r>
              <a:r>
                <a:rPr lang="en-US" sz="3600" b="1" dirty="0"/>
                <a:t> </a:t>
              </a:r>
              <a:r>
                <a:rPr lang="en-US" sz="3600" b="1" dirty="0">
                  <a:solidFill>
                    <a:srgbClr val="00673B"/>
                  </a:solidFill>
                </a:rPr>
                <a:t>keeping only </a:t>
              </a:r>
            </a:p>
            <a:p>
              <a:r>
                <a:rPr lang="en-US" sz="3600" b="1" dirty="0">
                  <a:solidFill>
                    <a:srgbClr val="FF0000"/>
                  </a:solidFill>
                </a:rPr>
                <a:t>direct predictors of Y </a:t>
              </a:r>
            </a:p>
          </p:txBody>
        </p:sp>
        <p:sp>
          <p:nvSpPr>
            <p:cNvPr id="23" name="Rectangle 22">
              <a:extLst>
                <a:ext uri="{FF2B5EF4-FFF2-40B4-BE49-F238E27FC236}">
                  <a16:creationId xmlns:a16="http://schemas.microsoft.com/office/drawing/2014/main" id="{CD6ECF83-D0BF-48AB-B5E4-64130B35E737}"/>
                </a:ext>
              </a:extLst>
            </p:cNvPr>
            <p:cNvSpPr/>
            <p:nvPr/>
          </p:nvSpPr>
          <p:spPr>
            <a:xfrm>
              <a:off x="949699" y="247650"/>
              <a:ext cx="7218643" cy="1200329"/>
            </a:xfrm>
            <a:prstGeom prst="rect">
              <a:avLst/>
            </a:prstGeom>
          </p:spPr>
          <p:txBody>
            <a:bodyPr wrap="none">
              <a:spAutoFit/>
            </a:bodyPr>
            <a:lstStyle/>
            <a:p>
              <a:r>
                <a:rPr lang="en-US" sz="7200" b="1" dirty="0"/>
                <a:t>Meaning of LASSO</a:t>
              </a:r>
            </a:p>
          </p:txBody>
        </p:sp>
        <p:sp>
          <p:nvSpPr>
            <p:cNvPr id="3" name="Rectangle 2">
              <a:extLst>
                <a:ext uri="{FF2B5EF4-FFF2-40B4-BE49-F238E27FC236}">
                  <a16:creationId xmlns:a16="http://schemas.microsoft.com/office/drawing/2014/main" id="{44AFB397-4B8F-47CF-A6B5-B0A073DB24A2}"/>
                </a:ext>
              </a:extLst>
            </p:cNvPr>
            <p:cNvSpPr/>
            <p:nvPr/>
          </p:nvSpPr>
          <p:spPr>
            <a:xfrm>
              <a:off x="1801504" y="3835021"/>
              <a:ext cx="6820906" cy="2069200"/>
            </a:xfrm>
            <a:prstGeom prst="rect">
              <a:avLst/>
            </a:prstGeom>
            <a:solidFill>
              <a:srgbClr val="006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Non-zero LASSO variables  make all other variables  irrelevant</a:t>
              </a:r>
            </a:p>
          </p:txBody>
        </p:sp>
      </p:grpSp>
    </p:spTree>
    <p:extLst>
      <p:ext uri="{BB962C8B-B14F-4D97-AF65-F5344CB8AC3E}">
        <p14:creationId xmlns:p14="http://schemas.microsoft.com/office/powerpoint/2010/main" val="84739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0F4569-905B-4865-A78B-68755FBE4AED}"/>
              </a:ext>
            </a:extLst>
          </p:cNvPr>
          <p:cNvGrpSpPr/>
          <p:nvPr/>
        </p:nvGrpSpPr>
        <p:grpSpPr>
          <a:xfrm>
            <a:off x="0" y="-27296"/>
            <a:ext cx="12649200" cy="6620318"/>
            <a:chOff x="0" y="0"/>
            <a:chExt cx="12649200" cy="6620318"/>
          </a:xfrm>
        </p:grpSpPr>
        <p:pic>
          <p:nvPicPr>
            <p:cNvPr id="25" name="Picture 24">
              <a:extLst>
                <a:ext uri="{FF2B5EF4-FFF2-40B4-BE49-F238E27FC236}">
                  <a16:creationId xmlns:a16="http://schemas.microsoft.com/office/drawing/2014/main" id="{BFD27A58-4482-4C9E-B1B6-E314D10E4C82}"/>
                </a:ext>
              </a:extLst>
            </p:cNvPr>
            <p:cNvPicPr>
              <a:picLocks noChangeAspect="1"/>
            </p:cNvPicPr>
            <p:nvPr/>
          </p:nvPicPr>
          <p:blipFill rotWithShape="1">
            <a:blip r:embed="rId3"/>
            <a:srcRect l="37187" t="36806" r="15965" b="24179"/>
            <a:stretch/>
          </p:blipFill>
          <p:spPr>
            <a:xfrm>
              <a:off x="4533854" y="2524124"/>
              <a:ext cx="5711722" cy="2675673"/>
            </a:xfrm>
            <a:prstGeom prst="rect">
              <a:avLst/>
            </a:prstGeom>
          </p:spPr>
        </p:pic>
        <p:pic>
          <p:nvPicPr>
            <p:cNvPr id="27" name="Picture 26">
              <a:extLst>
                <a:ext uri="{FF2B5EF4-FFF2-40B4-BE49-F238E27FC236}">
                  <a16:creationId xmlns:a16="http://schemas.microsoft.com/office/drawing/2014/main" id="{28583A05-E70E-400C-9CF5-8976DFA0546E}"/>
                </a:ext>
              </a:extLst>
            </p:cNvPr>
            <p:cNvPicPr>
              <a:picLocks noChangeAspect="1"/>
            </p:cNvPicPr>
            <p:nvPr/>
          </p:nvPicPr>
          <p:blipFill rotWithShape="1">
            <a:blip r:embed="rId4"/>
            <a:srcRect l="33582" t="28404" r="10000" b="34726"/>
            <a:stretch/>
          </p:blipFill>
          <p:spPr>
            <a:xfrm>
              <a:off x="3575713" y="4091805"/>
              <a:ext cx="6878472" cy="2528513"/>
            </a:xfrm>
            <a:prstGeom prst="rect">
              <a:avLst/>
            </a:prstGeom>
          </p:spPr>
        </p:pic>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218643" cy="1200329"/>
            </a:xfrm>
            <a:prstGeom prst="rect">
              <a:avLst/>
            </a:prstGeom>
          </p:spPr>
          <p:txBody>
            <a:bodyPr wrap="none">
              <a:spAutoFit/>
            </a:bodyPr>
            <a:lstStyle/>
            <a:p>
              <a:r>
                <a:rPr lang="en-US" sz="7200" b="1" dirty="0"/>
                <a:t>Meaning of LASSO</a:t>
              </a:r>
            </a:p>
          </p:txBody>
        </p:sp>
        <p:pic>
          <p:nvPicPr>
            <p:cNvPr id="4" name="Picture 3">
              <a:extLst>
                <a:ext uri="{FF2B5EF4-FFF2-40B4-BE49-F238E27FC236}">
                  <a16:creationId xmlns:a16="http://schemas.microsoft.com/office/drawing/2014/main" id="{CFFCD793-BC3E-46AF-B0A1-CFD0BDD5CCCA}"/>
                </a:ext>
              </a:extLst>
            </p:cNvPr>
            <p:cNvPicPr>
              <a:picLocks noChangeAspect="1"/>
            </p:cNvPicPr>
            <p:nvPr/>
          </p:nvPicPr>
          <p:blipFill rotWithShape="1">
            <a:blip r:embed="rId5"/>
            <a:srcRect l="3516" t="21252" r="75261" b="33333"/>
            <a:stretch/>
          </p:blipFill>
          <p:spPr>
            <a:xfrm>
              <a:off x="1378424" y="1947950"/>
              <a:ext cx="2587430" cy="3114498"/>
            </a:xfrm>
            <a:prstGeom prst="rect">
              <a:avLst/>
            </a:prstGeom>
          </p:spPr>
        </p:pic>
        <p:sp>
          <p:nvSpPr>
            <p:cNvPr id="26" name="Up Arrow 2">
              <a:extLst>
                <a:ext uri="{FF2B5EF4-FFF2-40B4-BE49-F238E27FC236}">
                  <a16:creationId xmlns:a16="http://schemas.microsoft.com/office/drawing/2014/main" id="{4E0E26FB-4FC7-4503-8341-5017AA2AF0F2}"/>
                </a:ext>
              </a:extLst>
            </p:cNvPr>
            <p:cNvSpPr/>
            <p:nvPr/>
          </p:nvSpPr>
          <p:spPr>
            <a:xfrm rot="20082788">
              <a:off x="2797312" y="3795982"/>
              <a:ext cx="2253831"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Outcome</a:t>
              </a:r>
            </a:p>
          </p:txBody>
        </p:sp>
      </p:grpSp>
    </p:spTree>
    <p:extLst>
      <p:ext uri="{BB962C8B-B14F-4D97-AF65-F5344CB8AC3E}">
        <p14:creationId xmlns:p14="http://schemas.microsoft.com/office/powerpoint/2010/main" val="382818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20354"/>
            <a:ext cx="7218643" cy="1200329"/>
          </a:xfrm>
          <a:prstGeom prst="rect">
            <a:avLst/>
          </a:prstGeom>
        </p:spPr>
        <p:txBody>
          <a:bodyPr wrap="none">
            <a:spAutoFit/>
          </a:bodyPr>
          <a:lstStyle/>
          <a:p>
            <a:r>
              <a:rPr lang="en-US" sz="7200" b="1" dirty="0"/>
              <a:t>Meaning of LASSO</a:t>
            </a:r>
          </a:p>
        </p:txBody>
      </p:sp>
      <p:pic>
        <p:nvPicPr>
          <p:cNvPr id="4" name="Picture 3">
            <a:extLst>
              <a:ext uri="{FF2B5EF4-FFF2-40B4-BE49-F238E27FC236}">
                <a16:creationId xmlns:a16="http://schemas.microsoft.com/office/drawing/2014/main" id="{CFFCD793-BC3E-46AF-B0A1-CFD0BDD5CCCA}"/>
              </a:ext>
            </a:extLst>
          </p:cNvPr>
          <p:cNvPicPr>
            <a:picLocks noChangeAspect="1"/>
          </p:cNvPicPr>
          <p:nvPr/>
        </p:nvPicPr>
        <p:blipFill rotWithShape="1">
          <a:blip r:embed="rId3"/>
          <a:srcRect l="3516" t="21252" r="75261" b="33333"/>
          <a:stretch/>
        </p:blipFill>
        <p:spPr>
          <a:xfrm>
            <a:off x="1378424" y="1947950"/>
            <a:ext cx="2587430" cy="3114498"/>
          </a:xfrm>
          <a:prstGeom prst="rect">
            <a:avLst/>
          </a:prstGeom>
        </p:spPr>
      </p:pic>
      <p:sp>
        <p:nvSpPr>
          <p:cNvPr id="26" name="Up Arrow 2">
            <a:extLst>
              <a:ext uri="{FF2B5EF4-FFF2-40B4-BE49-F238E27FC236}">
                <a16:creationId xmlns:a16="http://schemas.microsoft.com/office/drawing/2014/main" id="{4E0E26FB-4FC7-4503-8341-5017AA2AF0F2}"/>
              </a:ext>
            </a:extLst>
          </p:cNvPr>
          <p:cNvSpPr/>
          <p:nvPr/>
        </p:nvSpPr>
        <p:spPr>
          <a:xfrm>
            <a:off x="1946424" y="480422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D</a:t>
            </a:r>
          </a:p>
        </p:txBody>
      </p:sp>
      <p:pic>
        <p:nvPicPr>
          <p:cNvPr id="25" name="Picture 24">
            <a:extLst>
              <a:ext uri="{FF2B5EF4-FFF2-40B4-BE49-F238E27FC236}">
                <a16:creationId xmlns:a16="http://schemas.microsoft.com/office/drawing/2014/main" id="{8C613D09-1325-44E8-A1C9-A5DFE9728EA2}"/>
              </a:ext>
            </a:extLst>
          </p:cNvPr>
          <p:cNvPicPr>
            <a:picLocks noChangeAspect="1"/>
          </p:cNvPicPr>
          <p:nvPr/>
        </p:nvPicPr>
        <p:blipFill rotWithShape="1">
          <a:blip r:embed="rId4"/>
          <a:srcRect l="37187" t="36806" r="15965" b="24179"/>
          <a:stretch/>
        </p:blipFill>
        <p:spPr>
          <a:xfrm>
            <a:off x="4533854" y="2524124"/>
            <a:ext cx="5711722" cy="2675673"/>
          </a:xfrm>
          <a:prstGeom prst="rect">
            <a:avLst/>
          </a:prstGeom>
        </p:spPr>
      </p:pic>
      <p:pic>
        <p:nvPicPr>
          <p:cNvPr id="27" name="Picture 26">
            <a:extLst>
              <a:ext uri="{FF2B5EF4-FFF2-40B4-BE49-F238E27FC236}">
                <a16:creationId xmlns:a16="http://schemas.microsoft.com/office/drawing/2014/main" id="{9340BF07-5467-4DBD-BC25-E9D4E68B5E30}"/>
              </a:ext>
            </a:extLst>
          </p:cNvPr>
          <p:cNvPicPr>
            <a:picLocks noChangeAspect="1"/>
          </p:cNvPicPr>
          <p:nvPr/>
        </p:nvPicPr>
        <p:blipFill rotWithShape="1">
          <a:blip r:embed="rId5"/>
          <a:srcRect l="33582" t="28404" r="10000" b="34726"/>
          <a:stretch/>
        </p:blipFill>
        <p:spPr>
          <a:xfrm>
            <a:off x="3575713" y="4091805"/>
            <a:ext cx="6878472" cy="2528513"/>
          </a:xfrm>
          <a:prstGeom prst="rect">
            <a:avLst/>
          </a:prstGeom>
        </p:spPr>
      </p:pic>
    </p:spTree>
    <p:extLst>
      <p:ext uri="{BB962C8B-B14F-4D97-AF65-F5344CB8AC3E}">
        <p14:creationId xmlns:p14="http://schemas.microsoft.com/office/powerpoint/2010/main" val="178195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20354"/>
            <a:ext cx="7218643" cy="1200329"/>
          </a:xfrm>
          <a:prstGeom prst="rect">
            <a:avLst/>
          </a:prstGeom>
        </p:spPr>
        <p:txBody>
          <a:bodyPr wrap="none">
            <a:spAutoFit/>
          </a:bodyPr>
          <a:lstStyle/>
          <a:p>
            <a:r>
              <a:rPr lang="en-US" sz="7200" b="1" dirty="0"/>
              <a:t>Meaning of LASSO</a:t>
            </a:r>
          </a:p>
        </p:txBody>
      </p:sp>
      <p:pic>
        <p:nvPicPr>
          <p:cNvPr id="4" name="Picture 3">
            <a:extLst>
              <a:ext uri="{FF2B5EF4-FFF2-40B4-BE49-F238E27FC236}">
                <a16:creationId xmlns:a16="http://schemas.microsoft.com/office/drawing/2014/main" id="{CFFCD793-BC3E-46AF-B0A1-CFD0BDD5CCCA}"/>
              </a:ext>
            </a:extLst>
          </p:cNvPr>
          <p:cNvPicPr>
            <a:picLocks noChangeAspect="1"/>
          </p:cNvPicPr>
          <p:nvPr/>
        </p:nvPicPr>
        <p:blipFill rotWithShape="1">
          <a:blip r:embed="rId3"/>
          <a:srcRect l="3516" t="21252" r="75261" b="33333"/>
          <a:stretch/>
        </p:blipFill>
        <p:spPr>
          <a:xfrm>
            <a:off x="1378424" y="1947950"/>
            <a:ext cx="2587430" cy="3114498"/>
          </a:xfrm>
          <a:prstGeom prst="rect">
            <a:avLst/>
          </a:prstGeom>
        </p:spPr>
      </p:pic>
      <p:sp>
        <p:nvSpPr>
          <p:cNvPr id="26" name="Up Arrow 2">
            <a:extLst>
              <a:ext uri="{FF2B5EF4-FFF2-40B4-BE49-F238E27FC236}">
                <a16:creationId xmlns:a16="http://schemas.microsoft.com/office/drawing/2014/main" id="{4E0E26FB-4FC7-4503-8341-5017AA2AF0F2}"/>
              </a:ext>
            </a:extLst>
          </p:cNvPr>
          <p:cNvSpPr/>
          <p:nvPr/>
        </p:nvSpPr>
        <p:spPr>
          <a:xfrm>
            <a:off x="1946424" y="480422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D</a:t>
            </a:r>
          </a:p>
        </p:txBody>
      </p:sp>
      <p:sp>
        <p:nvSpPr>
          <p:cNvPr id="25" name="Up Arrow 2">
            <a:extLst>
              <a:ext uri="{FF2B5EF4-FFF2-40B4-BE49-F238E27FC236}">
                <a16:creationId xmlns:a16="http://schemas.microsoft.com/office/drawing/2014/main" id="{F4956183-B698-48D1-9F31-58EE2C5132F2}"/>
              </a:ext>
            </a:extLst>
          </p:cNvPr>
          <p:cNvSpPr/>
          <p:nvPr/>
        </p:nvSpPr>
        <p:spPr>
          <a:xfrm>
            <a:off x="1061588" y="502486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I</a:t>
            </a:r>
          </a:p>
        </p:txBody>
      </p:sp>
      <p:pic>
        <p:nvPicPr>
          <p:cNvPr id="3" name="Picture 2">
            <a:extLst>
              <a:ext uri="{FF2B5EF4-FFF2-40B4-BE49-F238E27FC236}">
                <a16:creationId xmlns:a16="http://schemas.microsoft.com/office/drawing/2014/main" id="{CA472DD8-F949-4042-BE8F-78B013EAF56D}"/>
              </a:ext>
            </a:extLst>
          </p:cNvPr>
          <p:cNvPicPr>
            <a:picLocks noChangeAspect="1"/>
          </p:cNvPicPr>
          <p:nvPr/>
        </p:nvPicPr>
        <p:blipFill rotWithShape="1">
          <a:blip r:embed="rId4"/>
          <a:srcRect l="37187" t="36806" r="15965" b="24179"/>
          <a:stretch/>
        </p:blipFill>
        <p:spPr>
          <a:xfrm>
            <a:off x="4533854" y="2524124"/>
            <a:ext cx="5711722" cy="2675673"/>
          </a:xfrm>
          <a:prstGeom prst="rect">
            <a:avLst/>
          </a:prstGeom>
        </p:spPr>
      </p:pic>
      <p:pic>
        <p:nvPicPr>
          <p:cNvPr id="7" name="Picture 6">
            <a:extLst>
              <a:ext uri="{FF2B5EF4-FFF2-40B4-BE49-F238E27FC236}">
                <a16:creationId xmlns:a16="http://schemas.microsoft.com/office/drawing/2014/main" id="{6F8EEA99-AEB7-4745-94F2-A4C468EA7816}"/>
              </a:ext>
            </a:extLst>
          </p:cNvPr>
          <p:cNvPicPr>
            <a:picLocks noChangeAspect="1"/>
          </p:cNvPicPr>
          <p:nvPr/>
        </p:nvPicPr>
        <p:blipFill rotWithShape="1">
          <a:blip r:embed="rId5"/>
          <a:srcRect l="33582" t="28404" r="10000" b="34726"/>
          <a:stretch/>
        </p:blipFill>
        <p:spPr>
          <a:xfrm>
            <a:off x="3575713" y="4091805"/>
            <a:ext cx="6878472" cy="2528513"/>
          </a:xfrm>
          <a:prstGeom prst="rect">
            <a:avLst/>
          </a:prstGeom>
        </p:spPr>
      </p:pic>
    </p:spTree>
    <p:extLst>
      <p:ext uri="{BB962C8B-B14F-4D97-AF65-F5344CB8AC3E}">
        <p14:creationId xmlns:p14="http://schemas.microsoft.com/office/powerpoint/2010/main" val="231695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94168" y="1517568"/>
            <a:ext cx="11440632" cy="2308324"/>
          </a:xfrm>
          <a:prstGeom prst="rect">
            <a:avLst/>
          </a:prstGeom>
        </p:spPr>
        <p:txBody>
          <a:bodyPr wrap="none">
            <a:spAutoFit/>
          </a:bodyPr>
          <a:lstStyle/>
          <a:p>
            <a:r>
              <a:rPr lang="en-US" sz="7200" b="1" dirty="0"/>
              <a:t>Purpose of LASSO </a:t>
            </a:r>
            <a:br>
              <a:rPr lang="en-US" sz="7200" b="1" dirty="0"/>
            </a:br>
            <a:r>
              <a:rPr lang="en-US" sz="7200" b="1" dirty="0"/>
              <a:t>Regression: Feature Selection</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4496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218643" cy="1200329"/>
          </a:xfrm>
          <a:prstGeom prst="rect">
            <a:avLst/>
          </a:prstGeom>
        </p:spPr>
        <p:txBody>
          <a:bodyPr wrap="none">
            <a:spAutoFit/>
          </a:bodyPr>
          <a:lstStyle/>
          <a:p>
            <a:r>
              <a:rPr lang="en-US" sz="7200" b="1" dirty="0"/>
              <a:t>Meaning of LASSO</a:t>
            </a:r>
          </a:p>
        </p:txBody>
      </p:sp>
      <p:pic>
        <p:nvPicPr>
          <p:cNvPr id="4" name="Picture 3">
            <a:extLst>
              <a:ext uri="{FF2B5EF4-FFF2-40B4-BE49-F238E27FC236}">
                <a16:creationId xmlns:a16="http://schemas.microsoft.com/office/drawing/2014/main" id="{CFFCD793-BC3E-46AF-B0A1-CFD0BDD5CCCA}"/>
              </a:ext>
            </a:extLst>
          </p:cNvPr>
          <p:cNvPicPr>
            <a:picLocks noChangeAspect="1"/>
          </p:cNvPicPr>
          <p:nvPr/>
        </p:nvPicPr>
        <p:blipFill rotWithShape="1">
          <a:blip r:embed="rId3"/>
          <a:srcRect l="3516" t="21252" r="75261" b="33333"/>
          <a:stretch/>
        </p:blipFill>
        <p:spPr>
          <a:xfrm>
            <a:off x="1378424" y="1947950"/>
            <a:ext cx="2587430" cy="3114498"/>
          </a:xfrm>
          <a:prstGeom prst="rect">
            <a:avLst/>
          </a:prstGeom>
        </p:spPr>
      </p:pic>
      <p:sp>
        <p:nvSpPr>
          <p:cNvPr id="26" name="Up Arrow 2">
            <a:extLst>
              <a:ext uri="{FF2B5EF4-FFF2-40B4-BE49-F238E27FC236}">
                <a16:creationId xmlns:a16="http://schemas.microsoft.com/office/drawing/2014/main" id="{4E0E26FB-4FC7-4503-8341-5017AA2AF0F2}"/>
              </a:ext>
            </a:extLst>
          </p:cNvPr>
          <p:cNvSpPr/>
          <p:nvPr/>
        </p:nvSpPr>
        <p:spPr>
          <a:xfrm>
            <a:off x="1946424" y="480422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D</a:t>
            </a:r>
          </a:p>
        </p:txBody>
      </p:sp>
      <p:sp>
        <p:nvSpPr>
          <p:cNvPr id="25" name="Up Arrow 2">
            <a:extLst>
              <a:ext uri="{FF2B5EF4-FFF2-40B4-BE49-F238E27FC236}">
                <a16:creationId xmlns:a16="http://schemas.microsoft.com/office/drawing/2014/main" id="{F4956183-B698-48D1-9F31-58EE2C5132F2}"/>
              </a:ext>
            </a:extLst>
          </p:cNvPr>
          <p:cNvSpPr/>
          <p:nvPr/>
        </p:nvSpPr>
        <p:spPr>
          <a:xfrm>
            <a:off x="1061588" y="502486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I</a:t>
            </a:r>
          </a:p>
        </p:txBody>
      </p:sp>
      <p:pic>
        <p:nvPicPr>
          <p:cNvPr id="3" name="Picture 2">
            <a:extLst>
              <a:ext uri="{FF2B5EF4-FFF2-40B4-BE49-F238E27FC236}">
                <a16:creationId xmlns:a16="http://schemas.microsoft.com/office/drawing/2014/main" id="{CA472DD8-F949-4042-BE8F-78B013EAF56D}"/>
              </a:ext>
            </a:extLst>
          </p:cNvPr>
          <p:cNvPicPr>
            <a:picLocks noChangeAspect="1"/>
          </p:cNvPicPr>
          <p:nvPr/>
        </p:nvPicPr>
        <p:blipFill rotWithShape="1">
          <a:blip r:embed="rId4"/>
          <a:srcRect l="37187" t="36806" r="15965" b="24179"/>
          <a:stretch/>
        </p:blipFill>
        <p:spPr>
          <a:xfrm>
            <a:off x="4533854" y="2524124"/>
            <a:ext cx="5711722" cy="2675673"/>
          </a:xfrm>
          <a:prstGeom prst="rect">
            <a:avLst/>
          </a:prstGeom>
        </p:spPr>
      </p:pic>
      <p:pic>
        <p:nvPicPr>
          <p:cNvPr id="7" name="Picture 6">
            <a:extLst>
              <a:ext uri="{FF2B5EF4-FFF2-40B4-BE49-F238E27FC236}">
                <a16:creationId xmlns:a16="http://schemas.microsoft.com/office/drawing/2014/main" id="{6F8EEA99-AEB7-4745-94F2-A4C468EA7816}"/>
              </a:ext>
            </a:extLst>
          </p:cNvPr>
          <p:cNvPicPr>
            <a:picLocks noChangeAspect="1"/>
          </p:cNvPicPr>
          <p:nvPr/>
        </p:nvPicPr>
        <p:blipFill rotWithShape="1">
          <a:blip r:embed="rId5"/>
          <a:srcRect l="33582" t="28404" r="10000" b="34726"/>
          <a:stretch/>
        </p:blipFill>
        <p:spPr>
          <a:xfrm>
            <a:off x="3575713" y="4091805"/>
            <a:ext cx="6878472" cy="2528513"/>
          </a:xfrm>
          <a:prstGeom prst="rect">
            <a:avLst/>
          </a:prstGeom>
        </p:spPr>
      </p:pic>
      <p:sp>
        <p:nvSpPr>
          <p:cNvPr id="27" name="Rectangle 26">
            <a:extLst>
              <a:ext uri="{FF2B5EF4-FFF2-40B4-BE49-F238E27FC236}">
                <a16:creationId xmlns:a16="http://schemas.microsoft.com/office/drawing/2014/main" id="{3F56C60F-C145-4059-A91F-C20B72E5FD79}"/>
              </a:ext>
            </a:extLst>
          </p:cNvPr>
          <p:cNvSpPr/>
          <p:nvPr/>
        </p:nvSpPr>
        <p:spPr>
          <a:xfrm>
            <a:off x="1119116" y="1276350"/>
            <a:ext cx="9758149" cy="470563"/>
          </a:xfrm>
          <a:prstGeom prst="rect">
            <a:avLst/>
          </a:prstGeom>
          <a:solidFill>
            <a:srgbClr val="006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Given a temporal order, not all associations are the same. Some don’t matter</a:t>
            </a:r>
          </a:p>
        </p:txBody>
      </p:sp>
    </p:spTree>
    <p:extLst>
      <p:ext uri="{BB962C8B-B14F-4D97-AF65-F5344CB8AC3E}">
        <p14:creationId xmlns:p14="http://schemas.microsoft.com/office/powerpoint/2010/main" val="301993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218643" cy="1200329"/>
          </a:xfrm>
          <a:prstGeom prst="rect">
            <a:avLst/>
          </a:prstGeom>
        </p:spPr>
        <p:txBody>
          <a:bodyPr wrap="none">
            <a:spAutoFit/>
          </a:bodyPr>
          <a:lstStyle/>
          <a:p>
            <a:r>
              <a:rPr lang="en-US" sz="7200" b="1" dirty="0"/>
              <a:t>Meaning of LASSO</a:t>
            </a:r>
          </a:p>
        </p:txBody>
      </p:sp>
      <p:pic>
        <p:nvPicPr>
          <p:cNvPr id="4" name="Picture 3">
            <a:extLst>
              <a:ext uri="{FF2B5EF4-FFF2-40B4-BE49-F238E27FC236}">
                <a16:creationId xmlns:a16="http://schemas.microsoft.com/office/drawing/2014/main" id="{CFFCD793-BC3E-46AF-B0A1-CFD0BDD5CCCA}"/>
              </a:ext>
            </a:extLst>
          </p:cNvPr>
          <p:cNvPicPr>
            <a:picLocks noChangeAspect="1"/>
          </p:cNvPicPr>
          <p:nvPr/>
        </p:nvPicPr>
        <p:blipFill rotWithShape="1">
          <a:blip r:embed="rId3"/>
          <a:srcRect l="3516" t="21252" r="75261" b="33333"/>
          <a:stretch/>
        </p:blipFill>
        <p:spPr>
          <a:xfrm>
            <a:off x="1378424" y="1947950"/>
            <a:ext cx="2587430" cy="3114498"/>
          </a:xfrm>
          <a:prstGeom prst="rect">
            <a:avLst/>
          </a:prstGeom>
        </p:spPr>
      </p:pic>
      <p:sp>
        <p:nvSpPr>
          <p:cNvPr id="26" name="Up Arrow 2">
            <a:extLst>
              <a:ext uri="{FF2B5EF4-FFF2-40B4-BE49-F238E27FC236}">
                <a16:creationId xmlns:a16="http://schemas.microsoft.com/office/drawing/2014/main" id="{4E0E26FB-4FC7-4503-8341-5017AA2AF0F2}"/>
              </a:ext>
            </a:extLst>
          </p:cNvPr>
          <p:cNvSpPr/>
          <p:nvPr/>
        </p:nvSpPr>
        <p:spPr>
          <a:xfrm>
            <a:off x="1946424" y="480422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D</a:t>
            </a:r>
          </a:p>
        </p:txBody>
      </p:sp>
      <p:sp>
        <p:nvSpPr>
          <p:cNvPr id="25" name="Up Arrow 2">
            <a:extLst>
              <a:ext uri="{FF2B5EF4-FFF2-40B4-BE49-F238E27FC236}">
                <a16:creationId xmlns:a16="http://schemas.microsoft.com/office/drawing/2014/main" id="{F4956183-B698-48D1-9F31-58EE2C5132F2}"/>
              </a:ext>
            </a:extLst>
          </p:cNvPr>
          <p:cNvSpPr/>
          <p:nvPr/>
        </p:nvSpPr>
        <p:spPr>
          <a:xfrm>
            <a:off x="1061588" y="502486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I</a:t>
            </a:r>
          </a:p>
        </p:txBody>
      </p:sp>
      <p:sp>
        <p:nvSpPr>
          <p:cNvPr id="27" name="Rectangle 26">
            <a:extLst>
              <a:ext uri="{FF2B5EF4-FFF2-40B4-BE49-F238E27FC236}">
                <a16:creationId xmlns:a16="http://schemas.microsoft.com/office/drawing/2014/main" id="{8807B6A6-567A-44A9-AACA-5D405EE00BC4}"/>
              </a:ext>
            </a:extLst>
          </p:cNvPr>
          <p:cNvSpPr/>
          <p:nvPr/>
        </p:nvSpPr>
        <p:spPr>
          <a:xfrm>
            <a:off x="4090951" y="2625627"/>
            <a:ext cx="6820906" cy="2069200"/>
          </a:xfrm>
          <a:prstGeom prst="rect">
            <a:avLst/>
          </a:prstGeom>
          <a:solidFill>
            <a:srgbClr val="006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LASSO identifies direct predictors &amp; ignores indirect associations</a:t>
            </a:r>
          </a:p>
        </p:txBody>
      </p:sp>
    </p:spTree>
    <p:extLst>
      <p:ext uri="{BB962C8B-B14F-4D97-AF65-F5344CB8AC3E}">
        <p14:creationId xmlns:p14="http://schemas.microsoft.com/office/powerpoint/2010/main" val="256187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B9D2C-AC15-8085-DCE7-62C70A54F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87BC7-3E95-6C73-35B5-B37545CC81E0}"/>
              </a:ext>
            </a:extLst>
          </p:cNvPr>
          <p:cNvSpPr>
            <a:spLocks noGrp="1"/>
          </p:cNvSpPr>
          <p:nvPr>
            <p:ph type="ctrTitle"/>
          </p:nvPr>
        </p:nvSpPr>
        <p:spPr>
          <a:xfrm>
            <a:off x="1201946" y="1983355"/>
            <a:ext cx="9908875" cy="2899913"/>
          </a:xfrm>
        </p:spPr>
        <p:txBody>
          <a:bodyPr>
            <a:noAutofit/>
          </a:bodyPr>
          <a:lstStyle/>
          <a:p>
            <a:r>
              <a:rPr lang="en-US" sz="4000" b="1" dirty="0">
                <a:solidFill>
                  <a:srgbClr val="FF0000"/>
                </a:solidFill>
              </a:rPr>
              <a:t>LASSO Uncomplicates Life</a:t>
            </a:r>
            <a:br>
              <a:rPr lang="en-US" sz="4000" b="1" dirty="0">
                <a:solidFill>
                  <a:srgbClr val="FF0000"/>
                </a:solidFill>
              </a:rPr>
            </a:br>
            <a:r>
              <a:rPr lang="en-US" sz="4000" dirty="0">
                <a:solidFill>
                  <a:srgbClr val="FF0000"/>
                </a:solidFill>
              </a:rPr>
              <a:t>It Selects Variables that Make other Variables irrelevant</a:t>
            </a:r>
          </a:p>
        </p:txBody>
      </p:sp>
    </p:spTree>
    <p:extLst>
      <p:ext uri="{BB962C8B-B14F-4D97-AF65-F5344CB8AC3E}">
        <p14:creationId xmlns:p14="http://schemas.microsoft.com/office/powerpoint/2010/main" val="136866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9363782" cy="1200329"/>
          </a:xfrm>
          <a:prstGeom prst="rect">
            <a:avLst/>
          </a:prstGeom>
        </p:spPr>
        <p:txBody>
          <a:bodyPr wrap="none">
            <a:spAutoFit/>
          </a:bodyPr>
          <a:lstStyle/>
          <a:p>
            <a:r>
              <a:rPr lang="en-US" sz="3600" b="1" dirty="0"/>
              <a:t>Ordinary Regression: Regress Y on independent </a:t>
            </a:r>
          </a:p>
          <a:p>
            <a:r>
              <a:rPr lang="en-US" sz="3600" b="1" dirty="0"/>
              <a:t>variables X</a:t>
            </a:r>
            <a:r>
              <a:rPr lang="en-US" sz="3600" b="1" baseline="-25000" dirty="0"/>
              <a:t>1</a:t>
            </a:r>
            <a:r>
              <a:rPr lang="en-US" sz="3600" b="1" dirty="0"/>
              <a:t> … X</a:t>
            </a:r>
            <a:r>
              <a:rPr lang="en-US" sz="3600" b="1" baseline="-25000" dirty="0"/>
              <a:t>n</a:t>
            </a:r>
            <a:r>
              <a:rPr lang="en-US" sz="3600" b="1" dirty="0"/>
              <a:t> </a:t>
            </a:r>
          </a:p>
        </p:txBody>
      </p:sp>
    </p:spTree>
    <p:extLst>
      <p:ext uri="{BB962C8B-B14F-4D97-AF65-F5344CB8AC3E}">
        <p14:creationId xmlns:p14="http://schemas.microsoft.com/office/powerpoint/2010/main" val="77253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2" name="Rectangle 1"/>
              <p:cNvSpPr/>
              <p:nvPr/>
            </p:nvSpPr>
            <p:spPr>
              <a:xfrm>
                <a:off x="1626987" y="1600021"/>
                <a:ext cx="9363782" cy="2391424"/>
              </a:xfrm>
              <a:prstGeom prst="rect">
                <a:avLst/>
              </a:prstGeom>
            </p:spPr>
            <p:txBody>
              <a:bodyPr wrap="none">
                <a:spAutoFit/>
              </a:bodyPr>
              <a:lstStyle/>
              <a:p>
                <a:r>
                  <a:rPr lang="en-US" sz="3600" b="1" dirty="0"/>
                  <a:t>Ordinary Regression: Regress Y on independent </a:t>
                </a:r>
              </a:p>
              <a:p>
                <a:r>
                  <a:rPr lang="en-US" sz="3600" b="1" dirty="0"/>
                  <a:t>variables X</a:t>
                </a:r>
                <a:r>
                  <a:rPr lang="en-US" sz="3600" b="1" baseline="-25000" dirty="0"/>
                  <a:t>1</a:t>
                </a:r>
                <a:r>
                  <a:rPr lang="en-US" sz="3600" b="1" dirty="0"/>
                  <a:t> … X</a:t>
                </a:r>
                <a:r>
                  <a:rPr lang="en-US" sz="3600" b="1" baseline="-25000" dirty="0"/>
                  <a:t>n</a:t>
                </a:r>
                <a:r>
                  <a:rPr lang="en-US" sz="3600" b="1" dirty="0"/>
                  <a:t> </a:t>
                </a:r>
              </a:p>
              <a:p>
                <a:endParaRPr lang="en-US" sz="3600" b="1" dirty="0"/>
              </a:p>
              <a:p>
                <a:pPr>
                  <a:lnSpc>
                    <a:spcPct val="115000"/>
                  </a:lnSpc>
                </a:pPr>
                <a14:m>
                  <m:oMathPara xmlns:m="http://schemas.openxmlformats.org/officeDocument/2006/math">
                    <m:oMathParaPr>
                      <m:jc m:val="centerGroup"/>
                    </m:oMathParaPr>
                    <m:oMath xmlns:m="http://schemas.openxmlformats.org/officeDocument/2006/math">
                      <m:r>
                        <a:rPr lang="en-US" sz="36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36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36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6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3600" b="1" i="1" smtClean="0">
                              <a:effectLst/>
                              <a:latin typeface="Cambria Math" panose="02040503050406030204" pitchFamily="18" charset="0"/>
                              <a:ea typeface="Times New Roman" panose="02020603050405020304" pitchFamily="18" charset="0"/>
                              <a:cs typeface="Times New Roman" panose="02020603050405020304" pitchFamily="18" charset="0"/>
                            </a:rPr>
                            <m:t>𝒏</m:t>
                          </m:r>
                        </m:sub>
                      </m:sSub>
                      <m:sSub>
                        <m:sSubPr>
                          <m:ctrlP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3600" b="1" i="1" smtClean="0">
                              <a:effectLst/>
                              <a:latin typeface="Cambria Math" panose="02040503050406030204" pitchFamily="18" charset="0"/>
                              <a:ea typeface="Times New Roman" panose="02020603050405020304" pitchFamily="18" charset="0"/>
                              <a:cs typeface="Times New Roman" panose="02020603050405020304" pitchFamily="18" charset="0"/>
                            </a:rPr>
                            <m:t>𝒏</m:t>
                          </m:r>
                        </m:sub>
                      </m:sSub>
                    </m:oMath>
                  </m:oMathPara>
                </a14:m>
                <a:endParaRPr lang="en-US" sz="3600" b="1" i="1" dirty="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626987" y="1600021"/>
                <a:ext cx="9363782" cy="2391424"/>
              </a:xfrm>
              <a:prstGeom prst="rect">
                <a:avLst/>
              </a:prstGeom>
              <a:blipFill>
                <a:blip r:embed="rId3"/>
                <a:stretch>
                  <a:fillRect l="-2018" t="-3817" r="-977"/>
                </a:stretch>
              </a:blipFill>
            </p:spPr>
            <p:txBody>
              <a:bodyPr/>
              <a:lstStyle/>
              <a:p>
                <a:r>
                  <a:rPr lang="en-US">
                    <a:noFill/>
                  </a:rPr>
                  <a:t> </a:t>
                </a:r>
              </a:p>
            </p:txBody>
          </p:sp>
        </mc:Fallback>
      </mc:AlternateContent>
    </p:spTree>
    <p:extLst>
      <p:ext uri="{BB962C8B-B14F-4D97-AF65-F5344CB8AC3E}">
        <p14:creationId xmlns:p14="http://schemas.microsoft.com/office/powerpoint/2010/main" val="248143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9363782" cy="1200329"/>
          </a:xfrm>
          <a:prstGeom prst="rect">
            <a:avLst/>
          </a:prstGeom>
        </p:spPr>
        <p:txBody>
          <a:bodyPr wrap="none">
            <a:spAutoFit/>
          </a:bodyPr>
          <a:lstStyle/>
          <a:p>
            <a:r>
              <a:rPr lang="en-US" sz="3600" b="1" dirty="0"/>
              <a:t>Ordinary Regression: Regress Y on independent </a:t>
            </a:r>
          </a:p>
          <a:p>
            <a:r>
              <a:rPr lang="en-US" sz="3600" b="1" dirty="0"/>
              <a:t>variables X</a:t>
            </a:r>
            <a:r>
              <a:rPr lang="en-US" sz="3600" b="1" baseline="-25000" dirty="0"/>
              <a:t>1</a:t>
            </a:r>
            <a:r>
              <a:rPr lang="en-US" sz="3600" b="1" dirty="0"/>
              <a:t> … </a:t>
            </a:r>
            <a:r>
              <a:rPr lang="en-US" sz="3600" b="1" dirty="0" err="1"/>
              <a:t>X</a:t>
            </a:r>
            <a:r>
              <a:rPr lang="en-US" sz="3600" b="1" baseline="-25000" dirty="0" err="1"/>
              <a:t>n</a:t>
            </a:r>
            <a:endParaRPr lang="en-US" sz="3600" b="1" dirty="0"/>
          </a:p>
        </p:txBody>
      </p:sp>
      <p:sp>
        <p:nvSpPr>
          <p:cNvPr id="23" name="Rectangle 22">
            <a:extLst>
              <a:ext uri="{FF2B5EF4-FFF2-40B4-BE49-F238E27FC236}">
                <a16:creationId xmlns:a16="http://schemas.microsoft.com/office/drawing/2014/main" id="{D5633FA3-CBCE-4B07-996A-6D2C93ED0684}"/>
              </a:ext>
            </a:extLst>
          </p:cNvPr>
          <p:cNvSpPr/>
          <p:nvPr/>
        </p:nvSpPr>
        <p:spPr>
          <a:xfrm>
            <a:off x="1683851" y="3608519"/>
            <a:ext cx="9232592" cy="2308324"/>
          </a:xfrm>
          <a:prstGeom prst="rect">
            <a:avLst/>
          </a:prstGeom>
        </p:spPr>
        <p:txBody>
          <a:bodyPr wrap="none">
            <a:spAutoFit/>
          </a:bodyPr>
          <a:lstStyle/>
          <a:p>
            <a:r>
              <a:rPr lang="en-US" sz="3600" b="1" dirty="0"/>
              <a:t>LASSO Regression: Regress Y on independent </a:t>
            </a:r>
          </a:p>
          <a:p>
            <a:r>
              <a:rPr lang="en-US" sz="3600" b="1" dirty="0"/>
              <a:t>variables X</a:t>
            </a:r>
            <a:r>
              <a:rPr lang="en-US" sz="3600" b="1" baseline="-25000" dirty="0"/>
              <a:t>1</a:t>
            </a:r>
            <a:r>
              <a:rPr lang="en-US" sz="3600" b="1" dirty="0"/>
              <a:t> … X</a:t>
            </a:r>
            <a:r>
              <a:rPr lang="en-US" sz="3600" b="1" baseline="-25000" dirty="0"/>
              <a:t>n</a:t>
            </a:r>
            <a:r>
              <a:rPr lang="en-US" sz="3600" b="1" dirty="0"/>
              <a:t> </a:t>
            </a:r>
            <a:r>
              <a:rPr lang="en-US" sz="3600" b="1" dirty="0">
                <a:solidFill>
                  <a:srgbClr val="FF0000"/>
                </a:solidFill>
              </a:rPr>
              <a:t>but minimize sum of the </a:t>
            </a:r>
          </a:p>
          <a:p>
            <a:r>
              <a:rPr lang="en-US" sz="3600" b="1" dirty="0">
                <a:solidFill>
                  <a:srgbClr val="FF0000"/>
                </a:solidFill>
              </a:rPr>
              <a:t>estimated coefficients for X</a:t>
            </a:r>
            <a:r>
              <a:rPr lang="en-US" sz="3600" b="1" baseline="-25000" dirty="0">
                <a:solidFill>
                  <a:srgbClr val="FF0000"/>
                </a:solidFill>
              </a:rPr>
              <a:t>1</a:t>
            </a:r>
            <a:r>
              <a:rPr lang="en-US" sz="3600" b="1" dirty="0">
                <a:solidFill>
                  <a:srgbClr val="FF0000"/>
                </a:solidFill>
              </a:rPr>
              <a:t> … X</a:t>
            </a:r>
            <a:r>
              <a:rPr lang="en-US" sz="3600" b="1" baseline="-25000" dirty="0">
                <a:solidFill>
                  <a:srgbClr val="FF0000"/>
                </a:solidFill>
              </a:rPr>
              <a:t>n</a:t>
            </a:r>
            <a:r>
              <a:rPr lang="en-US" sz="3600" b="1" dirty="0">
                <a:solidFill>
                  <a:srgbClr val="FF0000"/>
                </a:solidFill>
              </a:rPr>
              <a:t> forcing many </a:t>
            </a:r>
          </a:p>
          <a:p>
            <a:r>
              <a:rPr lang="en-US" sz="3600" b="1" dirty="0">
                <a:solidFill>
                  <a:srgbClr val="FF0000"/>
                </a:solidFill>
              </a:rPr>
              <a:t>variables to have zero coefficients</a:t>
            </a:r>
          </a:p>
        </p:txBody>
      </p:sp>
    </p:spTree>
    <p:extLst>
      <p:ext uri="{BB962C8B-B14F-4D97-AF65-F5344CB8AC3E}">
        <p14:creationId xmlns:p14="http://schemas.microsoft.com/office/powerpoint/2010/main" val="344215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2" name="Rectangle 1"/>
              <p:cNvSpPr/>
              <p:nvPr/>
            </p:nvSpPr>
            <p:spPr>
              <a:xfrm>
                <a:off x="1626987" y="1600021"/>
                <a:ext cx="8896090" cy="3427349"/>
              </a:xfrm>
              <a:prstGeom prst="rect">
                <a:avLst/>
              </a:prstGeom>
            </p:spPr>
            <p:txBody>
              <a:bodyPr wrap="none">
                <a:spAutoFit/>
              </a:bodyPr>
              <a:lstStyle/>
              <a:p>
                <a:r>
                  <a:rPr lang="en-US" sz="3600" b="1" dirty="0"/>
                  <a:t>LASSO Regression: Regress Y on independent </a:t>
                </a:r>
              </a:p>
              <a:p>
                <a:r>
                  <a:rPr lang="en-US" sz="3600" b="1" dirty="0"/>
                  <a:t>variables X</a:t>
                </a:r>
                <a:r>
                  <a:rPr lang="en-US" sz="3600" b="1" baseline="-25000" dirty="0"/>
                  <a:t>1</a:t>
                </a:r>
                <a:r>
                  <a:rPr lang="en-US" sz="3600" b="1" dirty="0"/>
                  <a:t> … X</a:t>
                </a:r>
                <a:r>
                  <a:rPr lang="en-US" sz="3600" b="1" baseline="-25000" dirty="0"/>
                  <a:t>n</a:t>
                </a:r>
                <a:r>
                  <a:rPr lang="en-US" sz="3600" b="1" dirty="0"/>
                  <a:t> </a:t>
                </a:r>
              </a:p>
              <a:p>
                <a:endParaRPr lang="en-US" sz="3600" b="1" dirty="0"/>
              </a:p>
              <a:p>
                <a:pPr>
                  <a:lnSpc>
                    <a:spcPct val="115000"/>
                  </a:lnSpc>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24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24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24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r>
                  <a:rPr lang="en-US" sz="2400" b="1" dirty="0">
                    <a:effectLst/>
                    <a:ea typeface="Times New Roman" panose="02020603050405020304" pitchFamily="18" charset="0"/>
                    <a:cs typeface="Times New Roman" panose="02020603050405020304" pitchFamily="18" charset="0"/>
                  </a:rPr>
                  <a:t>				</a:t>
                </a:r>
                <a14:m>
                  <m:oMath xmlns:m="http://schemas.openxmlformats.org/officeDocument/2006/math">
                    <m:r>
                      <m:rPr>
                        <m:nor/>
                      </m:rP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𝜸</m:t>
                    </m:r>
                    <m:d>
                      <m:dPr>
                        <m:ctrlPr>
                          <a:rPr lang="en-US" sz="2400" b="1" i="1" dirty="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b="1" i="1" dirty="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𝟎</m:t>
                                </m:r>
                              </m:sub>
                            </m:sSub>
                          </m:e>
                        </m:d>
                        <m:r>
                          <m:rPr>
                            <m:nor/>
                          </m:rP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m:t>+</m:t>
                        </m:r>
                        <m:d>
                          <m:dPr>
                            <m:begChr m:val="|"/>
                            <m:endChr m:val="|"/>
                            <m:ctrlPr>
                              <a:rPr lang="en-US" sz="2400" b="1" i="1" dirty="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m:t>
                                </m:r>
                              </m:sub>
                            </m:sSub>
                          </m:e>
                        </m:d>
                        <m:r>
                          <m:rPr>
                            <m:nor/>
                          </m:rP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m:t>+</m:t>
                        </m:r>
                        <m:r>
                          <m:rPr>
                            <m:nor/>
                          </m:rPr>
                          <a:rPr lang="en-US" sz="2400" b="1" dirty="0">
                            <a:solidFill>
                              <a:srgbClr val="FF0000"/>
                            </a:solidFill>
                            <a:ea typeface="Times New Roman" panose="02020603050405020304" pitchFamily="18" charset="0"/>
                            <a:cs typeface="Times New Roman" panose="02020603050405020304" pitchFamily="18" charset="0"/>
                          </a:rPr>
                          <m:t> </m:t>
                        </m:r>
                        <m:d>
                          <m:dPr>
                            <m:begChr m:val="|"/>
                            <m:endChr m:val="|"/>
                            <m:ctrlPr>
                              <a:rPr lang="en-US" sz="2400" b="1" i="1" dirty="0" smtClean="0">
                                <a:solidFill>
                                  <a:srgbClr val="FF0000"/>
                                </a:solidFill>
                                <a:latin typeface="Cambria Math" panose="02040503050406030204" pitchFamily="18"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𝟐</m:t>
                                </m:r>
                              </m:sub>
                            </m:sSub>
                          </m:e>
                        </m:d>
                        <m:r>
                          <m:rPr>
                            <m:nor/>
                          </m:rP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m:t>+</m:t>
                        </m:r>
                        <m:r>
                          <m:rPr>
                            <m:nor/>
                          </m:rPr>
                          <a:rPr lang="en-US" sz="2400" b="1" dirty="0">
                            <a:solidFill>
                              <a:srgbClr val="FF0000"/>
                            </a:solidFill>
                            <a:ea typeface="Times New Roman" panose="02020603050405020304" pitchFamily="18" charset="0"/>
                            <a:cs typeface="Times New Roman" panose="02020603050405020304" pitchFamily="18" charset="0"/>
                          </a:rPr>
                          <m:t> </m:t>
                        </m:r>
                        <m:d>
                          <m:dPr>
                            <m:begChr m:val="|"/>
                            <m:endChr m:val="|"/>
                            <m:ctrlPr>
                              <a:rPr lang="en-US" sz="2400" b="1" i="1" dirty="0" smtClean="0">
                                <a:solidFill>
                                  <a:srgbClr val="FF0000"/>
                                </a:solidFill>
                                <a:latin typeface="Cambria Math" panose="02040503050406030204" pitchFamily="18"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𝟑</m:t>
                                </m:r>
                              </m:sub>
                            </m:sSub>
                          </m:e>
                        </m:d>
                      </m:e>
                    </m:d>
                  </m:oMath>
                </a14:m>
                <a:endParaRPr lang="en-US" sz="2400" b="1" dirty="0"/>
              </a:p>
              <a:p>
                <a:pPr>
                  <a:lnSpc>
                    <a:spcPct val="115000"/>
                  </a:lnSpc>
                </a:pPr>
                <a:r>
                  <a:rPr lang="en-US" sz="2400" b="1" dirty="0"/>
                  <a:t>where</a:t>
                </a:r>
              </a:p>
              <a:p>
                <a:pPr>
                  <a:lnSpc>
                    <a:spcPct val="115000"/>
                  </a:lnSpc>
                </a:pPr>
                <a:r>
                  <a:rPr lang="en-US" sz="2400" b="1" dirty="0"/>
                  <a:t>	</a:t>
                </a:r>
                <a:r>
                  <a:rPr lang="en-US" sz="2400" b="1" dirty="0">
                    <a:solidFill>
                      <a:srgbClr val="FF0000"/>
                    </a:solidFill>
                  </a:rPr>
                  <a:t>L1 = </a:t>
                </a:r>
                <a14:m>
                  <m:oMath xmlns:m="http://schemas.openxmlformats.org/officeDocument/2006/math">
                    <m:r>
                      <a:rPr lang="en-US" sz="24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4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b="1" i="1" dirty="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2400" b="1" i="1" dirty="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𝟎</m:t>
                                </m:r>
                              </m:sub>
                            </m:sSub>
                          </m:e>
                        </m:d>
                        <m:r>
                          <m:rPr>
                            <m:nor/>
                          </m:rP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m:t>+</m:t>
                        </m:r>
                        <m:d>
                          <m:dPr>
                            <m:begChr m:val="|"/>
                            <m:endChr m:val="|"/>
                            <m:ctrlPr>
                              <a:rPr lang="en-US" sz="2400" b="1" i="1" dirty="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m:t>
                                </m:r>
                              </m:sub>
                            </m:sSub>
                          </m:e>
                        </m:d>
                        <m:r>
                          <m:rPr>
                            <m:nor/>
                          </m:rP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m:t>+</m:t>
                        </m:r>
                        <m:r>
                          <m:rPr>
                            <m:nor/>
                          </m:rPr>
                          <a:rPr lang="en-US" sz="2400" b="1" dirty="0">
                            <a:solidFill>
                              <a:srgbClr val="FF0000"/>
                            </a:solidFill>
                            <a:ea typeface="Times New Roman" panose="02020603050405020304" pitchFamily="18" charset="0"/>
                            <a:cs typeface="Times New Roman" panose="02020603050405020304" pitchFamily="18" charset="0"/>
                          </a:rPr>
                          <m:t> </m:t>
                        </m:r>
                        <m:d>
                          <m:dPr>
                            <m:begChr m:val="|"/>
                            <m:endChr m:val="|"/>
                            <m:ctrlPr>
                              <a:rPr lang="en-US" sz="2400" b="1" i="1" dirty="0" smtClean="0">
                                <a:solidFill>
                                  <a:srgbClr val="FF0000"/>
                                </a:solidFill>
                                <a:latin typeface="Cambria Math" panose="02040503050406030204" pitchFamily="18"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𝟐</m:t>
                                </m:r>
                              </m:sub>
                            </m:sSub>
                          </m:e>
                        </m:d>
                        <m:r>
                          <m:rPr>
                            <m:nor/>
                          </m:rP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m:t>+</m:t>
                        </m:r>
                        <m:r>
                          <m:rPr>
                            <m:nor/>
                          </m:rPr>
                          <a:rPr lang="en-US" sz="2400" b="1" dirty="0">
                            <a:solidFill>
                              <a:srgbClr val="FF0000"/>
                            </a:solidFill>
                            <a:ea typeface="Times New Roman" panose="02020603050405020304" pitchFamily="18" charset="0"/>
                            <a:cs typeface="Times New Roman" panose="02020603050405020304" pitchFamily="18" charset="0"/>
                          </a:rPr>
                          <m:t> </m:t>
                        </m:r>
                        <m:d>
                          <m:dPr>
                            <m:begChr m:val="|"/>
                            <m:endChr m:val="|"/>
                            <m:ctrlPr>
                              <a:rPr lang="en-US" sz="2400" b="1" i="1" dirty="0" smtClean="0">
                                <a:solidFill>
                                  <a:srgbClr val="FF0000"/>
                                </a:solidFill>
                                <a:latin typeface="Cambria Math" panose="02040503050406030204" pitchFamily="18" charset="0"/>
                                <a:cs typeface="Times New Roman" panose="02020603050405020304" pitchFamily="18" charset="0"/>
                              </a:rPr>
                            </m:ctrlPr>
                          </m:dPr>
                          <m:e>
                            <m:sSub>
                              <m:sSubPr>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𝒃</m:t>
                                </m:r>
                              </m:e>
                              <m: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𝟑</m:t>
                                </m:r>
                              </m:sub>
                            </m:sSub>
                          </m:e>
                        </m:d>
                      </m:e>
                    </m:d>
                  </m:oMath>
                </a14:m>
                <a:endParaRPr lang="en-US" sz="24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1626987" y="1600021"/>
                <a:ext cx="8896090" cy="3427349"/>
              </a:xfrm>
              <a:prstGeom prst="rect">
                <a:avLst/>
              </a:prstGeom>
              <a:blipFill>
                <a:blip r:embed="rId3"/>
                <a:stretch>
                  <a:fillRect l="-2125" t="-2664" r="-1097" b="-3020"/>
                </a:stretch>
              </a:blipFill>
            </p:spPr>
            <p:txBody>
              <a:bodyPr/>
              <a:lstStyle/>
              <a:p>
                <a:r>
                  <a:rPr lang="en-US">
                    <a:noFill/>
                  </a:rPr>
                  <a:t> </a:t>
                </a:r>
              </a:p>
            </p:txBody>
          </p:sp>
        </mc:Fallback>
      </mc:AlternateContent>
    </p:spTree>
    <p:extLst>
      <p:ext uri="{BB962C8B-B14F-4D97-AF65-F5344CB8AC3E}">
        <p14:creationId xmlns:p14="http://schemas.microsoft.com/office/powerpoint/2010/main" val="237201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2" name="Rectangle 1"/>
              <p:cNvSpPr/>
              <p:nvPr/>
            </p:nvSpPr>
            <p:spPr>
              <a:xfrm>
                <a:off x="1626987" y="1600021"/>
                <a:ext cx="9945888" cy="3483711"/>
              </a:xfrm>
              <a:prstGeom prst="rect">
                <a:avLst/>
              </a:prstGeom>
            </p:spPr>
            <p:txBody>
              <a:bodyPr wrap="square">
                <a:spAutoFit/>
              </a:bodyPr>
              <a:lstStyle/>
              <a:p>
                <a:r>
                  <a:rPr lang="en-US" sz="3600" b="1" dirty="0"/>
                  <a:t>LASSO Regression: Example</a:t>
                </a:r>
              </a:p>
              <a:p>
                <a:pPr marL="342900" indent="-342900">
                  <a:lnSpc>
                    <a:spcPct val="115000"/>
                  </a:lnSpc>
                  <a:buFont typeface="Arial" panose="020B0604020202020204" pitchFamily="34" charset="0"/>
                  <a:buChar char="•"/>
                </a:pPr>
                <a:r>
                  <a:rPr lang="en-US" sz="2400" b="1" dirty="0">
                    <a:cs typeface="Times New Roman" panose="02020603050405020304" pitchFamily="18" charset="0"/>
                  </a:rPr>
                  <a:t>With no regularization (same as ordinary regression) </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4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b="1" i="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15000"/>
                  </a:lnSpc>
                </a:pPr>
                <a:r>
                  <a:rPr lang="en-US" sz="2400" b="1" dirty="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𝐘</m:t>
                    </m:r>
                    <m:r>
                      <a:rPr lang="en-US" sz="2400" b="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𝟒</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𝟗</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𝟗</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𝟑</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𝟖</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𝟒</m:t>
                        </m:r>
                      </m:sub>
                    </m:sSub>
                  </m:oMath>
                </a14:m>
                <a:endParaRPr lang="en-US" sz="2400" b="1" i="1" dirty="0">
                  <a:latin typeface="Cambria Math" panose="020405030504060302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cs typeface="Times New Roman" panose="02020603050405020304" pitchFamily="18" charset="0"/>
                  </a:rPr>
                  <a:t>With regularization </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4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𝟏</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b="1" i="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15000"/>
                  </a:lnSpc>
                </a:pPr>
                <a:r>
                  <a:rPr lang="en-US" sz="2400" b="1" dirty="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𝐘</m:t>
                    </m:r>
                    <m:r>
                      <a:rPr lang="en-US" sz="2400" b="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𝟑</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𝟔𝟔</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𝟎</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𝟎𝟑</m:t>
                    </m:r>
                    <m:sSub>
                      <m:sSubPr>
                        <m:ctrlPr>
                          <a:rPr lang="en-US" sz="24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𝟖𝟔</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𝟒</m:t>
                        </m:r>
                      </m:sub>
                    </m:sSub>
                  </m:oMath>
                </a14:m>
                <a:endParaRPr lang="en-US" sz="2400" b="1" i="1" dirty="0">
                  <a:latin typeface="Cambria Math" panose="020405030504060302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cs typeface="Times New Roman" panose="02020603050405020304" pitchFamily="18" charset="0"/>
                  </a:rPr>
                  <a:t>With regularization </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4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𝟑</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b="1" i="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15000"/>
                  </a:lnSpc>
                </a:pPr>
                <a:r>
                  <a:rPr lang="en-US" sz="2400" b="1" dirty="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𝐘</m:t>
                    </m:r>
                    <m:r>
                      <a:rPr lang="en-US" sz="2400" b="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𝟖𝟗</m:t>
                    </m:r>
                    <m:sSub>
                      <m:sSubPr>
                        <m:ctrlPr>
                          <a:rPr lang="en-US" sz="24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𝟎</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𝟐𝟏</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𝟕𝟗</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𝑿</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𝟒</m:t>
                        </m:r>
                      </m:sub>
                    </m:sSub>
                  </m:oMath>
                </a14:m>
                <a:endParaRPr lang="en-US" sz="2400" b="1"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endParaRPr lang="en-US" sz="2400" b="1" dirty="0"/>
              </a:p>
            </p:txBody>
          </p:sp>
        </mc:Choice>
        <mc:Fallback>
          <p:sp>
            <p:nvSpPr>
              <p:cNvPr id="2" name="Rectangle 1"/>
              <p:cNvSpPr>
                <a:spLocks noRot="1" noChangeAspect="1" noMove="1" noResize="1" noEditPoints="1" noAdjustHandles="1" noChangeArrowheads="1" noChangeShapeType="1" noTextEdit="1"/>
              </p:cNvSpPr>
              <p:nvPr/>
            </p:nvSpPr>
            <p:spPr>
              <a:xfrm>
                <a:off x="1626987" y="1600021"/>
                <a:ext cx="9945888" cy="3483711"/>
              </a:xfrm>
              <a:prstGeom prst="rect">
                <a:avLst/>
              </a:prstGeom>
              <a:blipFill>
                <a:blip r:embed="rId3"/>
                <a:stretch>
                  <a:fillRect l="-1901" t="-2622"/>
                </a:stretch>
              </a:blipFill>
            </p:spPr>
            <p:txBody>
              <a:bodyPr/>
              <a:lstStyle/>
              <a:p>
                <a:r>
                  <a:rPr lang="en-US">
                    <a:noFill/>
                  </a:rPr>
                  <a:t> </a:t>
                </a:r>
              </a:p>
            </p:txBody>
          </p:sp>
        </mc:Fallback>
      </mc:AlternateContent>
    </p:spTree>
    <p:extLst>
      <p:ext uri="{BB962C8B-B14F-4D97-AF65-F5344CB8AC3E}">
        <p14:creationId xmlns:p14="http://schemas.microsoft.com/office/powerpoint/2010/main" val="6802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F7F9CE-97A4-4E8A-AAA2-D4534B64A2D9}"/>
              </a:ext>
            </a:extLst>
          </p:cNvPr>
          <p:cNvSpPr/>
          <p:nvPr/>
        </p:nvSpPr>
        <p:spPr>
          <a:xfrm>
            <a:off x="2402006" y="2394400"/>
            <a:ext cx="6820906" cy="2069200"/>
          </a:xfrm>
          <a:prstGeom prst="rect">
            <a:avLst/>
          </a:prstGeom>
          <a:solidFill>
            <a:srgbClr val="006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Larger lambda = fewer </a:t>
            </a:r>
          </a:p>
          <a:p>
            <a:pPr algn="ctr"/>
            <a:r>
              <a:rPr lang="en-US" sz="3600" dirty="0"/>
              <a:t>variables selected</a:t>
            </a:r>
          </a:p>
        </p:txBody>
      </p:sp>
      <p:sp>
        <p:nvSpPr>
          <p:cNvPr id="6" name="Rectangle 5">
            <a:extLst>
              <a:ext uri="{FF2B5EF4-FFF2-40B4-BE49-F238E27FC236}">
                <a16:creationId xmlns:a16="http://schemas.microsoft.com/office/drawing/2014/main" id="{3460C524-3176-4772-85D2-A7EE95EE5C1B}"/>
              </a:ext>
            </a:extLst>
          </p:cNvPr>
          <p:cNvSpPr/>
          <p:nvPr/>
        </p:nvSpPr>
        <p:spPr>
          <a:xfrm>
            <a:off x="594851" y="247650"/>
            <a:ext cx="11106567" cy="1200329"/>
          </a:xfrm>
          <a:prstGeom prst="rect">
            <a:avLst/>
          </a:prstGeom>
        </p:spPr>
        <p:txBody>
          <a:bodyPr wrap="none">
            <a:spAutoFit/>
          </a:bodyPr>
          <a:lstStyle/>
          <a:p>
            <a:r>
              <a:rPr lang="en-US" sz="7200" b="1" dirty="0"/>
              <a:t>Meaning of Hyperparameter</a:t>
            </a:r>
          </a:p>
        </p:txBody>
      </p:sp>
    </p:spTree>
    <p:extLst>
      <p:ext uri="{BB962C8B-B14F-4D97-AF65-F5344CB8AC3E}">
        <p14:creationId xmlns:p14="http://schemas.microsoft.com/office/powerpoint/2010/main" val="148628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E3165B-5054-4816-A677-35A5CC348347}"/>
              </a:ext>
            </a:extLst>
          </p:cNvPr>
          <p:cNvGrpSpPr/>
          <p:nvPr/>
        </p:nvGrpSpPr>
        <p:grpSpPr>
          <a:xfrm>
            <a:off x="949699" y="247650"/>
            <a:ext cx="8758408" cy="5347933"/>
            <a:chOff x="949699" y="247650"/>
            <a:chExt cx="8758408" cy="5347933"/>
          </a:xfrm>
        </p:grpSpPr>
        <p:sp>
          <p:nvSpPr>
            <p:cNvPr id="9" name="Rectangle 8">
              <a:extLst>
                <a:ext uri="{FF2B5EF4-FFF2-40B4-BE49-F238E27FC236}">
                  <a16:creationId xmlns:a16="http://schemas.microsoft.com/office/drawing/2014/main" id="{200063E4-F8A6-4668-A38C-6B2516AB1595}"/>
                </a:ext>
              </a:extLst>
            </p:cNvPr>
            <p:cNvSpPr/>
            <p:nvPr/>
          </p:nvSpPr>
          <p:spPr>
            <a:xfrm>
              <a:off x="6096000" y="2197290"/>
              <a:ext cx="3170830" cy="79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AF514-7EFA-4142-BBE7-DC68B31287D6}"/>
                </a:ext>
              </a:extLst>
            </p:cNvPr>
            <p:cNvSpPr/>
            <p:nvPr/>
          </p:nvSpPr>
          <p:spPr>
            <a:xfrm>
              <a:off x="949699" y="247650"/>
              <a:ext cx="7800662" cy="1200329"/>
            </a:xfrm>
            <a:prstGeom prst="rect">
              <a:avLst/>
            </a:prstGeom>
          </p:spPr>
          <p:txBody>
            <a:bodyPr wrap="none">
              <a:spAutoFit/>
            </a:bodyPr>
            <a:lstStyle/>
            <a:p>
              <a:r>
                <a:rPr lang="en-US" sz="7200" b="1" dirty="0"/>
                <a:t>Multiple Regression</a:t>
              </a:r>
            </a:p>
          </p:txBody>
        </p:sp>
        <p:pic>
          <p:nvPicPr>
            <p:cNvPr id="14" name="Picture 13">
              <a:extLst>
                <a:ext uri="{FF2B5EF4-FFF2-40B4-BE49-F238E27FC236}">
                  <a16:creationId xmlns:a16="http://schemas.microsoft.com/office/drawing/2014/main" id="{1AC806AD-0407-4157-A881-C155AECBEC4A}"/>
                </a:ext>
              </a:extLst>
            </p:cNvPr>
            <p:cNvPicPr>
              <a:picLocks noChangeAspect="1"/>
            </p:cNvPicPr>
            <p:nvPr/>
          </p:nvPicPr>
          <p:blipFill rotWithShape="1">
            <a:blip r:embed="rId3"/>
            <a:srcRect t="24478" r="44366" b="23582"/>
            <a:stretch/>
          </p:blipFill>
          <p:spPr>
            <a:xfrm>
              <a:off x="2483893" y="2033517"/>
              <a:ext cx="6782937" cy="3562066"/>
            </a:xfrm>
            <a:prstGeom prst="rect">
              <a:avLst/>
            </a:prstGeom>
          </p:spPr>
        </p:pic>
        <p:sp>
          <p:nvSpPr>
            <p:cNvPr id="16" name="Rectangle 15">
              <a:extLst>
                <a:ext uri="{FF2B5EF4-FFF2-40B4-BE49-F238E27FC236}">
                  <a16:creationId xmlns:a16="http://schemas.microsoft.com/office/drawing/2014/main" id="{004A1C90-C8CE-48FB-BEFF-B6CD4442F93D}"/>
                </a:ext>
              </a:extLst>
            </p:cNvPr>
            <p:cNvSpPr/>
            <p:nvPr/>
          </p:nvSpPr>
          <p:spPr>
            <a:xfrm>
              <a:off x="6927697" y="2176817"/>
              <a:ext cx="2780410" cy="73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95A542-8A44-4A99-AC88-460528884444}"/>
                </a:ext>
              </a:extLst>
            </p:cNvPr>
            <p:cNvSpPr/>
            <p:nvPr/>
          </p:nvSpPr>
          <p:spPr>
            <a:xfrm>
              <a:off x="2357960" y="4785817"/>
              <a:ext cx="5735161" cy="73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a:extLst>
              <a:ext uri="{FF2B5EF4-FFF2-40B4-BE49-F238E27FC236}">
                <a16:creationId xmlns:a16="http://schemas.microsoft.com/office/drawing/2014/main" id="{096F93D0-23A9-145F-2F93-426E63F2D7F5}"/>
              </a:ext>
            </a:extLst>
          </p:cNvPr>
          <p:cNvSpPr/>
          <p:nvPr/>
        </p:nvSpPr>
        <p:spPr>
          <a:xfrm>
            <a:off x="2357960" y="1841157"/>
            <a:ext cx="4870743" cy="13963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45F891-66D3-474C-AD15-3D8DF3C3F261}"/>
              </a:ext>
            </a:extLst>
          </p:cNvPr>
          <p:cNvSpPr txBox="1"/>
          <p:nvPr/>
        </p:nvSpPr>
        <p:spPr>
          <a:xfrm>
            <a:off x="2887655" y="1475150"/>
            <a:ext cx="4032129" cy="461665"/>
          </a:xfrm>
          <a:prstGeom prst="rect">
            <a:avLst/>
          </a:prstGeom>
          <a:noFill/>
        </p:spPr>
        <p:txBody>
          <a:bodyPr wrap="none" rtlCol="0">
            <a:spAutoFit/>
          </a:bodyPr>
          <a:lstStyle/>
          <a:p>
            <a:r>
              <a:rPr lang="en-US" sz="2400" b="1" dirty="0">
                <a:solidFill>
                  <a:srgbClr val="FF0000"/>
                </a:solidFill>
              </a:rPr>
              <a:t>Residual Sum of Squares (RSS)</a:t>
            </a:r>
          </a:p>
        </p:txBody>
      </p:sp>
    </p:spTree>
    <p:extLst>
      <p:ext uri="{BB962C8B-B14F-4D97-AF65-F5344CB8AC3E}">
        <p14:creationId xmlns:p14="http://schemas.microsoft.com/office/powerpoint/2010/main" val="881945159"/>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19492</TotalTime>
  <Words>1008</Words>
  <Application>Microsoft Office PowerPoint</Application>
  <PresentationFormat>Widescreen</PresentationFormat>
  <Paragraphs>110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 Math</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LASSO Uncomplicates Life It Selects Variables that Make other Variables irrelevant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310</cp:revision>
  <dcterms:created xsi:type="dcterms:W3CDTF">2017-05-23T16:09:18Z</dcterms:created>
  <dcterms:modified xsi:type="dcterms:W3CDTF">2025-02-13T22:31:52Z</dcterms:modified>
</cp:coreProperties>
</file>