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4"/>
  </p:sldMasterIdLst>
  <p:notesMasterIdLst>
    <p:notesMasterId r:id="rId48"/>
  </p:notesMasterIdLst>
  <p:sldIdLst>
    <p:sldId id="256" r:id="rId5"/>
    <p:sldId id="291" r:id="rId6"/>
    <p:sldId id="310" r:id="rId7"/>
    <p:sldId id="311" r:id="rId8"/>
    <p:sldId id="313" r:id="rId9"/>
    <p:sldId id="312" r:id="rId10"/>
    <p:sldId id="314" r:id="rId11"/>
    <p:sldId id="315" r:id="rId12"/>
    <p:sldId id="308" r:id="rId13"/>
    <p:sldId id="316" r:id="rId14"/>
    <p:sldId id="309" r:id="rId15"/>
    <p:sldId id="307" r:id="rId16"/>
    <p:sldId id="322" r:id="rId17"/>
    <p:sldId id="321" r:id="rId18"/>
    <p:sldId id="317" r:id="rId19"/>
    <p:sldId id="299" r:id="rId20"/>
    <p:sldId id="323" r:id="rId21"/>
    <p:sldId id="324" r:id="rId22"/>
    <p:sldId id="326" r:id="rId23"/>
    <p:sldId id="327" r:id="rId24"/>
    <p:sldId id="328" r:id="rId25"/>
    <p:sldId id="329" r:id="rId26"/>
    <p:sldId id="330" r:id="rId27"/>
    <p:sldId id="325" r:id="rId28"/>
    <p:sldId id="331" r:id="rId29"/>
    <p:sldId id="332" r:id="rId30"/>
    <p:sldId id="333" r:id="rId31"/>
    <p:sldId id="300" r:id="rId32"/>
    <p:sldId id="334" r:id="rId33"/>
    <p:sldId id="335" r:id="rId34"/>
    <p:sldId id="339" r:id="rId35"/>
    <p:sldId id="336" r:id="rId36"/>
    <p:sldId id="301" r:id="rId37"/>
    <p:sldId id="305" r:id="rId38"/>
    <p:sldId id="340" r:id="rId39"/>
    <p:sldId id="341" r:id="rId40"/>
    <p:sldId id="343" r:id="rId41"/>
    <p:sldId id="302" r:id="rId42"/>
    <p:sldId id="303" r:id="rId43"/>
    <p:sldId id="304" r:id="rId44"/>
    <p:sldId id="345" r:id="rId45"/>
    <p:sldId id="346" r:id="rId46"/>
    <p:sldId id="30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87517" autoAdjust="0"/>
  </p:normalViewPr>
  <p:slideViewPr>
    <p:cSldViewPr snapToGrid="0">
      <p:cViewPr varScale="1">
        <p:scale>
          <a:sx n="57" d="100"/>
          <a:sy n="57" d="100"/>
        </p:scale>
        <p:origin x="1060" y="48"/>
      </p:cViewPr>
      <p:guideLst/>
    </p:cSldViewPr>
  </p:slideViewPr>
  <p:notesTextViewPr>
    <p:cViewPr>
      <p:scale>
        <a:sx n="125" d="100"/>
        <a:sy n="125" d="100"/>
      </p:scale>
      <p:origin x="0" y="0"/>
    </p:cViewPr>
  </p:notesTextViewPr>
  <p:sorterViewPr>
    <p:cViewPr>
      <p:scale>
        <a:sx n="125" d="100"/>
        <a:sy n="125" d="100"/>
      </p:scale>
      <p:origin x="0" y="-6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C4C34C-F14B-4E27-A2EF-8C72A142037E}"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55738B-CBC8-4DA0-9A56-511C147DBED9}" type="slidenum">
              <a:rPr lang="en-US" smtClean="0"/>
              <a:t>‹#›</a:t>
            </a:fld>
            <a:endParaRPr lang="en-US"/>
          </a:p>
        </p:txBody>
      </p:sp>
    </p:spTree>
    <p:extLst>
      <p:ext uri="{BB962C8B-B14F-4D97-AF65-F5344CB8AC3E}">
        <p14:creationId xmlns:p14="http://schemas.microsoft.com/office/powerpoint/2010/main" val="1920798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describes how to create a network model through repeated use of regressions.</a:t>
            </a:r>
          </a:p>
        </p:txBody>
      </p:sp>
      <p:sp>
        <p:nvSpPr>
          <p:cNvPr id="4" name="Slide Number Placeholder 3"/>
          <p:cNvSpPr>
            <a:spLocks noGrp="1"/>
          </p:cNvSpPr>
          <p:nvPr>
            <p:ph type="sldNum" sz="quarter" idx="5"/>
          </p:nvPr>
        </p:nvSpPr>
        <p:spPr/>
        <p:txBody>
          <a:bodyPr/>
          <a:lstStyle/>
          <a:p>
            <a:fld id="{0C55738B-CBC8-4DA0-9A56-511C147DBED9}" type="slidenum">
              <a:rPr lang="en-US" smtClean="0"/>
              <a:t>1</a:t>
            </a:fld>
            <a:endParaRPr lang="en-US"/>
          </a:p>
        </p:txBody>
      </p:sp>
    </p:spTree>
    <p:extLst>
      <p:ext uri="{BB962C8B-B14F-4D97-AF65-F5344CB8AC3E}">
        <p14:creationId xmlns:p14="http://schemas.microsoft.com/office/powerpoint/2010/main" val="88648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can drop coefficients if the absolute value of the coefficient for standardized variable is less than 0.01 or 0.05, depending on whether the focus will be entirely on strong relations.  Also coefficients that are not clinically meaningful indicate problems in formulating the problem.  Here no coefficients are dropped as all values show strong relations.</a:t>
            </a:r>
          </a:p>
        </p:txBody>
      </p:sp>
      <p:sp>
        <p:nvSpPr>
          <p:cNvPr id="4" name="Slide Number Placeholder 3"/>
          <p:cNvSpPr>
            <a:spLocks noGrp="1"/>
          </p:cNvSpPr>
          <p:nvPr>
            <p:ph type="sldNum" sz="quarter" idx="5"/>
          </p:nvPr>
        </p:nvSpPr>
        <p:spPr/>
        <p:txBody>
          <a:bodyPr/>
          <a:lstStyle/>
          <a:p>
            <a:fld id="{0C55738B-CBC8-4DA0-9A56-511C147DBED9}" type="slidenum">
              <a:rPr lang="en-US" smtClean="0"/>
              <a:t>10</a:t>
            </a:fld>
            <a:endParaRPr lang="en-US"/>
          </a:p>
        </p:txBody>
      </p:sp>
    </p:spTree>
    <p:extLst>
      <p:ext uri="{BB962C8B-B14F-4D97-AF65-F5344CB8AC3E}">
        <p14:creationId xmlns:p14="http://schemas.microsoft.com/office/powerpoint/2010/main" val="657164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R-square values are also shown in the table.  Regressions with low R-square values of less than 0.05 are typically ignored as these models do not explain a great deal of variation beyond random prediction. Here all five regressions have a reasonable set of R squares, so all are kept.</a:t>
            </a:r>
          </a:p>
        </p:txBody>
      </p:sp>
      <p:sp>
        <p:nvSpPr>
          <p:cNvPr id="4" name="Slide Number Placeholder 3"/>
          <p:cNvSpPr>
            <a:spLocks noGrp="1"/>
          </p:cNvSpPr>
          <p:nvPr>
            <p:ph type="sldNum" sz="quarter" idx="5"/>
          </p:nvPr>
        </p:nvSpPr>
        <p:spPr/>
        <p:txBody>
          <a:bodyPr/>
          <a:lstStyle/>
          <a:p>
            <a:fld id="{0C55738B-CBC8-4DA0-9A56-511C147DBED9}" type="slidenum">
              <a:rPr lang="en-US" smtClean="0"/>
              <a:t>11</a:t>
            </a:fld>
            <a:endParaRPr lang="en-US"/>
          </a:p>
        </p:txBody>
      </p:sp>
    </p:spTree>
    <p:extLst>
      <p:ext uri="{BB962C8B-B14F-4D97-AF65-F5344CB8AC3E}">
        <p14:creationId xmlns:p14="http://schemas.microsoft.com/office/powerpoint/2010/main" val="1484239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create the network draw an arc for each non-zero coefficient.  For outcome Y we draw an arc going from Covariate C1, Covariate C2, Exposure X, and Modifier Z, to the outcome Y.  One arc for each significant non-zero direct predictors of Y. </a:t>
            </a:r>
          </a:p>
        </p:txBody>
      </p:sp>
      <p:sp>
        <p:nvSpPr>
          <p:cNvPr id="4" name="Slide Number Placeholder 3"/>
          <p:cNvSpPr>
            <a:spLocks noGrp="1"/>
          </p:cNvSpPr>
          <p:nvPr>
            <p:ph type="sldNum" sz="quarter" idx="5"/>
          </p:nvPr>
        </p:nvSpPr>
        <p:spPr/>
        <p:txBody>
          <a:bodyPr/>
          <a:lstStyle/>
          <a:p>
            <a:fld id="{0C55738B-CBC8-4DA0-9A56-511C147DBED9}" type="slidenum">
              <a:rPr lang="en-US" smtClean="0"/>
              <a:t>12</a:t>
            </a:fld>
            <a:endParaRPr lang="en-US"/>
          </a:p>
        </p:txBody>
      </p:sp>
    </p:spTree>
    <p:extLst>
      <p:ext uri="{BB962C8B-B14F-4D97-AF65-F5344CB8AC3E}">
        <p14:creationId xmlns:p14="http://schemas.microsoft.com/office/powerpoint/2010/main" val="1683264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Exposure variable X is regressed on covariates C1 and covariate C2 and both are statistically significant and non-zero. An arc is drawn from covariate C1 to exposure and another arc is drawn from covariate C2 to exposure.</a:t>
            </a:r>
          </a:p>
        </p:txBody>
      </p:sp>
      <p:sp>
        <p:nvSpPr>
          <p:cNvPr id="4" name="Slide Number Placeholder 3"/>
          <p:cNvSpPr>
            <a:spLocks noGrp="1"/>
          </p:cNvSpPr>
          <p:nvPr>
            <p:ph type="sldNum" sz="quarter" idx="5"/>
          </p:nvPr>
        </p:nvSpPr>
        <p:spPr/>
        <p:txBody>
          <a:bodyPr/>
          <a:lstStyle/>
          <a:p>
            <a:fld id="{0C55738B-CBC8-4DA0-9A56-511C147DBED9}" type="slidenum">
              <a:rPr lang="en-US" smtClean="0"/>
              <a:t>13</a:t>
            </a:fld>
            <a:endParaRPr lang="en-US"/>
          </a:p>
        </p:txBody>
      </p:sp>
    </p:spTree>
    <p:extLst>
      <p:ext uri="{BB962C8B-B14F-4D97-AF65-F5344CB8AC3E}">
        <p14:creationId xmlns:p14="http://schemas.microsoft.com/office/powerpoint/2010/main" val="403739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mediator variable Z is regressed on exposure variable X, covariates C1 and covariate C2, but only X is a direct predictor and has a non-zero coefficient in the regression.  An arc is drawn from exposure variable X to the mediator variable Z but nothing is drawn from covariates to the mediator as those relationships are indirect.   </a:t>
            </a:r>
          </a:p>
        </p:txBody>
      </p:sp>
      <p:sp>
        <p:nvSpPr>
          <p:cNvPr id="4" name="Slide Number Placeholder 3"/>
          <p:cNvSpPr>
            <a:spLocks noGrp="1"/>
          </p:cNvSpPr>
          <p:nvPr>
            <p:ph type="sldNum" sz="quarter" idx="5"/>
          </p:nvPr>
        </p:nvSpPr>
        <p:spPr/>
        <p:txBody>
          <a:bodyPr/>
          <a:lstStyle/>
          <a:p>
            <a:fld id="{0C55738B-CBC8-4DA0-9A56-511C147DBED9}" type="slidenum">
              <a:rPr lang="en-US" smtClean="0"/>
              <a:t>14</a:t>
            </a:fld>
            <a:endParaRPr lang="en-US"/>
          </a:p>
        </p:txBody>
      </p:sp>
    </p:spTree>
    <p:extLst>
      <p:ext uri="{BB962C8B-B14F-4D97-AF65-F5344CB8AC3E}">
        <p14:creationId xmlns:p14="http://schemas.microsoft.com/office/powerpoint/2010/main" val="11833758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network drawn shows all the discovered association among the variables.  All arcs are directed.  The direction is set by going from non-zero independent variables to the response variable.  This direction corresponds to the time of occurrence of these variables.  </a:t>
            </a:r>
          </a:p>
        </p:txBody>
      </p:sp>
      <p:sp>
        <p:nvSpPr>
          <p:cNvPr id="4" name="Slide Number Placeholder 3"/>
          <p:cNvSpPr>
            <a:spLocks noGrp="1"/>
          </p:cNvSpPr>
          <p:nvPr>
            <p:ph type="sldNum" sz="quarter" idx="5"/>
          </p:nvPr>
        </p:nvSpPr>
        <p:spPr/>
        <p:txBody>
          <a:bodyPr/>
          <a:lstStyle/>
          <a:p>
            <a:fld id="{0C55738B-CBC8-4DA0-9A56-511C147DBED9}" type="slidenum">
              <a:rPr lang="en-US" smtClean="0"/>
              <a:t>15</a:t>
            </a:fld>
            <a:endParaRPr lang="en-US"/>
          </a:p>
        </p:txBody>
      </p:sp>
    </p:spTree>
    <p:extLst>
      <p:ext uri="{BB962C8B-B14F-4D97-AF65-F5344CB8AC3E}">
        <p14:creationId xmlns:p14="http://schemas.microsoft.com/office/powerpoint/2010/main" val="218037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joint distribution of the variables, like the network structure, is also estimated from the regression equations.  </a:t>
            </a:r>
          </a:p>
        </p:txBody>
      </p:sp>
      <p:sp>
        <p:nvSpPr>
          <p:cNvPr id="4" name="Slide Number Placeholder 3"/>
          <p:cNvSpPr>
            <a:spLocks noGrp="1"/>
          </p:cNvSpPr>
          <p:nvPr>
            <p:ph type="sldNum" sz="quarter" idx="5"/>
          </p:nvPr>
        </p:nvSpPr>
        <p:spPr/>
        <p:txBody>
          <a:bodyPr/>
          <a:lstStyle/>
          <a:p>
            <a:fld id="{0C55738B-CBC8-4DA0-9A56-511C147DBED9}" type="slidenum">
              <a:rPr lang="en-US" smtClean="0"/>
              <a:t>16</a:t>
            </a:fld>
            <a:endParaRPr lang="en-US"/>
          </a:p>
        </p:txBody>
      </p:sp>
    </p:spTree>
    <p:extLst>
      <p:ext uri="{BB962C8B-B14F-4D97-AF65-F5344CB8AC3E}">
        <p14:creationId xmlns:p14="http://schemas.microsoft.com/office/powerpoint/2010/main" val="2836302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 factorial combination of direct predictors of a variable is created.  Here we have 4 variables predicting Y.  To generate the factorial combination of variables we will need a table with 2 to the power of 4 rows, that is 16 rows. </a:t>
            </a:r>
          </a:p>
        </p:txBody>
      </p:sp>
      <p:sp>
        <p:nvSpPr>
          <p:cNvPr id="4" name="Slide Number Placeholder 3"/>
          <p:cNvSpPr>
            <a:spLocks noGrp="1"/>
          </p:cNvSpPr>
          <p:nvPr>
            <p:ph type="sldNum" sz="quarter" idx="5"/>
          </p:nvPr>
        </p:nvSpPr>
        <p:spPr/>
        <p:txBody>
          <a:bodyPr/>
          <a:lstStyle/>
          <a:p>
            <a:fld id="{0C55738B-CBC8-4DA0-9A56-511C147DBED9}" type="slidenum">
              <a:rPr lang="en-US" smtClean="0"/>
              <a:t>17</a:t>
            </a:fld>
            <a:endParaRPr lang="en-US"/>
          </a:p>
        </p:txBody>
      </p:sp>
    </p:spTree>
    <p:extLst>
      <p:ext uri="{BB962C8B-B14F-4D97-AF65-F5344CB8AC3E}">
        <p14:creationId xmlns:p14="http://schemas.microsoft.com/office/powerpoint/2010/main" val="29924072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half of the 16 rows covariate C1 is present and in half it is absent. </a:t>
            </a:r>
          </a:p>
        </p:txBody>
      </p:sp>
      <p:sp>
        <p:nvSpPr>
          <p:cNvPr id="4" name="Slide Number Placeholder 3"/>
          <p:cNvSpPr>
            <a:spLocks noGrp="1"/>
          </p:cNvSpPr>
          <p:nvPr>
            <p:ph type="sldNum" sz="quarter" idx="5"/>
          </p:nvPr>
        </p:nvSpPr>
        <p:spPr/>
        <p:txBody>
          <a:bodyPr/>
          <a:lstStyle/>
          <a:p>
            <a:fld id="{0C55738B-CBC8-4DA0-9A56-511C147DBED9}" type="slidenum">
              <a:rPr lang="en-US" smtClean="0"/>
              <a:t>18</a:t>
            </a:fld>
            <a:endParaRPr lang="en-US"/>
          </a:p>
        </p:txBody>
      </p:sp>
    </p:spTree>
    <p:extLst>
      <p:ext uri="{BB962C8B-B14F-4D97-AF65-F5344CB8AC3E}">
        <p14:creationId xmlns:p14="http://schemas.microsoft.com/office/powerpoint/2010/main" val="2654144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Covariate C2 is present in half of the times when covariate C1 is present and absent in the rest.</a:t>
            </a:r>
          </a:p>
        </p:txBody>
      </p:sp>
      <p:sp>
        <p:nvSpPr>
          <p:cNvPr id="4" name="Slide Number Placeholder 3"/>
          <p:cNvSpPr>
            <a:spLocks noGrp="1"/>
          </p:cNvSpPr>
          <p:nvPr>
            <p:ph type="sldNum" sz="quarter" idx="5"/>
          </p:nvPr>
        </p:nvSpPr>
        <p:spPr/>
        <p:txBody>
          <a:bodyPr/>
          <a:lstStyle/>
          <a:p>
            <a:fld id="{0C55738B-CBC8-4DA0-9A56-511C147DBED9}" type="slidenum">
              <a:rPr lang="en-US" smtClean="0"/>
              <a:t>19</a:t>
            </a:fld>
            <a:endParaRPr lang="en-US"/>
          </a:p>
        </p:txBody>
      </p:sp>
    </p:spTree>
    <p:extLst>
      <p:ext uri="{BB962C8B-B14F-4D97-AF65-F5344CB8AC3E}">
        <p14:creationId xmlns:p14="http://schemas.microsoft.com/office/powerpoint/2010/main" val="2384683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shows key findings from a chain of 5 regressions.  </a:t>
            </a:r>
          </a:p>
        </p:txBody>
      </p:sp>
      <p:sp>
        <p:nvSpPr>
          <p:cNvPr id="4" name="Slide Number Placeholder 3"/>
          <p:cNvSpPr>
            <a:spLocks noGrp="1"/>
          </p:cNvSpPr>
          <p:nvPr>
            <p:ph type="sldNum" sz="quarter" idx="5"/>
          </p:nvPr>
        </p:nvSpPr>
        <p:spPr/>
        <p:txBody>
          <a:bodyPr/>
          <a:lstStyle/>
          <a:p>
            <a:fld id="{0C55738B-CBC8-4DA0-9A56-511C147DBED9}" type="slidenum">
              <a:rPr lang="en-US" smtClean="0"/>
              <a:t>2</a:t>
            </a:fld>
            <a:endParaRPr lang="en-US"/>
          </a:p>
        </p:txBody>
      </p:sp>
    </p:spTree>
    <p:extLst>
      <p:ext uri="{BB962C8B-B14F-4D97-AF65-F5344CB8AC3E}">
        <p14:creationId xmlns:p14="http://schemas.microsoft.com/office/powerpoint/2010/main" val="35802967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covariate C2 is present in half of the times when covariate C1 is absent and C2 is absent in the rest.</a:t>
            </a:r>
          </a:p>
        </p:txBody>
      </p:sp>
      <p:sp>
        <p:nvSpPr>
          <p:cNvPr id="4" name="Slide Number Placeholder 3"/>
          <p:cNvSpPr>
            <a:spLocks noGrp="1"/>
          </p:cNvSpPr>
          <p:nvPr>
            <p:ph type="sldNum" sz="quarter" idx="5"/>
          </p:nvPr>
        </p:nvSpPr>
        <p:spPr/>
        <p:txBody>
          <a:bodyPr/>
          <a:lstStyle/>
          <a:p>
            <a:fld id="{0C55738B-CBC8-4DA0-9A56-511C147DBED9}" type="slidenum">
              <a:rPr lang="en-US" smtClean="0"/>
              <a:t>20</a:t>
            </a:fld>
            <a:endParaRPr lang="en-US"/>
          </a:p>
        </p:txBody>
      </p:sp>
    </p:spTree>
    <p:extLst>
      <p:ext uri="{BB962C8B-B14F-4D97-AF65-F5344CB8AC3E}">
        <p14:creationId xmlns:p14="http://schemas.microsoft.com/office/powerpoint/2010/main" val="16321786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procedure is followed for exposure variable.  It is present in half of the situations where both C1 and C2 are present. And absent in half the situations where both C1 and C2 are present.  </a:t>
            </a:r>
          </a:p>
        </p:txBody>
      </p:sp>
      <p:sp>
        <p:nvSpPr>
          <p:cNvPr id="4" name="Slide Number Placeholder 3"/>
          <p:cNvSpPr>
            <a:spLocks noGrp="1"/>
          </p:cNvSpPr>
          <p:nvPr>
            <p:ph type="sldNum" sz="quarter" idx="5"/>
          </p:nvPr>
        </p:nvSpPr>
        <p:spPr/>
        <p:txBody>
          <a:bodyPr/>
          <a:lstStyle/>
          <a:p>
            <a:fld id="{0C55738B-CBC8-4DA0-9A56-511C147DBED9}" type="slidenum">
              <a:rPr lang="en-US" smtClean="0"/>
              <a:t>21</a:t>
            </a:fld>
            <a:endParaRPr lang="en-US"/>
          </a:p>
        </p:txBody>
      </p:sp>
    </p:spTree>
    <p:extLst>
      <p:ext uri="{BB962C8B-B14F-4D97-AF65-F5344CB8AC3E}">
        <p14:creationId xmlns:p14="http://schemas.microsoft.com/office/powerpoint/2010/main" val="2140740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procedure is followed for the situation where C1 is present but C2 is absent.</a:t>
            </a:r>
          </a:p>
        </p:txBody>
      </p:sp>
      <p:sp>
        <p:nvSpPr>
          <p:cNvPr id="4" name="Slide Number Placeholder 3"/>
          <p:cNvSpPr>
            <a:spLocks noGrp="1"/>
          </p:cNvSpPr>
          <p:nvPr>
            <p:ph type="sldNum" sz="quarter" idx="5"/>
          </p:nvPr>
        </p:nvSpPr>
        <p:spPr/>
        <p:txBody>
          <a:bodyPr/>
          <a:lstStyle/>
          <a:p>
            <a:fld id="{0C55738B-CBC8-4DA0-9A56-511C147DBED9}" type="slidenum">
              <a:rPr lang="en-US" smtClean="0"/>
              <a:t>22</a:t>
            </a:fld>
            <a:endParaRPr lang="en-US"/>
          </a:p>
        </p:txBody>
      </p:sp>
    </p:spTree>
    <p:extLst>
      <p:ext uri="{BB962C8B-B14F-4D97-AF65-F5344CB8AC3E}">
        <p14:creationId xmlns:p14="http://schemas.microsoft.com/office/powerpoint/2010/main" val="13631984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so on until all combination of C1 and C2 have corresponding absent and presence of X variable. </a:t>
            </a:r>
          </a:p>
        </p:txBody>
      </p:sp>
      <p:sp>
        <p:nvSpPr>
          <p:cNvPr id="4" name="Slide Number Placeholder 3"/>
          <p:cNvSpPr>
            <a:spLocks noGrp="1"/>
          </p:cNvSpPr>
          <p:nvPr>
            <p:ph type="sldNum" sz="quarter" idx="5"/>
          </p:nvPr>
        </p:nvSpPr>
        <p:spPr/>
        <p:txBody>
          <a:bodyPr/>
          <a:lstStyle/>
          <a:p>
            <a:fld id="{0C55738B-CBC8-4DA0-9A56-511C147DBED9}" type="slidenum">
              <a:rPr lang="en-US" smtClean="0"/>
              <a:t>23</a:t>
            </a:fld>
            <a:endParaRPr lang="en-US"/>
          </a:p>
        </p:txBody>
      </p:sp>
    </p:spTree>
    <p:extLst>
      <p:ext uri="{BB962C8B-B14F-4D97-AF65-F5344CB8AC3E}">
        <p14:creationId xmlns:p14="http://schemas.microsoft.com/office/powerpoint/2010/main" val="94551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procedure is continued until a factorial combination is created by examining all possible combination of the 4 direct predictors of Y.  This table shows 16 combination of these 4 factors.  Each row corresponds to one combination.    </a:t>
            </a:r>
          </a:p>
        </p:txBody>
      </p:sp>
      <p:sp>
        <p:nvSpPr>
          <p:cNvPr id="4" name="Slide Number Placeholder 3"/>
          <p:cNvSpPr>
            <a:spLocks noGrp="1"/>
          </p:cNvSpPr>
          <p:nvPr>
            <p:ph type="sldNum" sz="quarter" idx="5"/>
          </p:nvPr>
        </p:nvSpPr>
        <p:spPr/>
        <p:txBody>
          <a:bodyPr/>
          <a:lstStyle/>
          <a:p>
            <a:fld id="{0C55738B-CBC8-4DA0-9A56-511C147DBED9}" type="slidenum">
              <a:rPr lang="en-US" smtClean="0"/>
              <a:t>24</a:t>
            </a:fld>
            <a:endParaRPr lang="en-US"/>
          </a:p>
        </p:txBody>
      </p:sp>
    </p:spTree>
    <p:extLst>
      <p:ext uri="{BB962C8B-B14F-4D97-AF65-F5344CB8AC3E}">
        <p14:creationId xmlns:p14="http://schemas.microsoft.com/office/powerpoint/2010/main" val="29999205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first row shows the combination where all 4 predictors are present.    </a:t>
            </a:r>
          </a:p>
        </p:txBody>
      </p:sp>
      <p:sp>
        <p:nvSpPr>
          <p:cNvPr id="4" name="Slide Number Placeholder 3"/>
          <p:cNvSpPr>
            <a:spLocks noGrp="1"/>
          </p:cNvSpPr>
          <p:nvPr>
            <p:ph type="sldNum" sz="quarter" idx="5"/>
          </p:nvPr>
        </p:nvSpPr>
        <p:spPr/>
        <p:txBody>
          <a:bodyPr/>
          <a:lstStyle/>
          <a:p>
            <a:fld id="{0C55738B-CBC8-4DA0-9A56-511C147DBED9}" type="slidenum">
              <a:rPr lang="en-US" smtClean="0"/>
              <a:t>25</a:t>
            </a:fld>
            <a:endParaRPr lang="en-US"/>
          </a:p>
        </p:txBody>
      </p:sp>
    </p:spTree>
    <p:extLst>
      <p:ext uri="{BB962C8B-B14F-4D97-AF65-F5344CB8AC3E}">
        <p14:creationId xmlns:p14="http://schemas.microsoft.com/office/powerpoint/2010/main" val="37534675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4</a:t>
            </a:r>
            <a:r>
              <a:rPr lang="en-US" baseline="30000" dirty="0"/>
              <a:t>th</a:t>
            </a:r>
            <a:r>
              <a:rPr lang="en-US" dirty="0"/>
              <a:t> row shows situations where the two covariates are present but exposure and mediator are absent.    </a:t>
            </a:r>
          </a:p>
        </p:txBody>
      </p:sp>
      <p:sp>
        <p:nvSpPr>
          <p:cNvPr id="4" name="Slide Number Placeholder 3"/>
          <p:cNvSpPr>
            <a:spLocks noGrp="1"/>
          </p:cNvSpPr>
          <p:nvPr>
            <p:ph type="sldNum" sz="quarter" idx="5"/>
          </p:nvPr>
        </p:nvSpPr>
        <p:spPr/>
        <p:txBody>
          <a:bodyPr/>
          <a:lstStyle/>
          <a:p>
            <a:fld id="{0C55738B-CBC8-4DA0-9A56-511C147DBED9}" type="slidenum">
              <a:rPr lang="en-US" smtClean="0"/>
              <a:t>26</a:t>
            </a:fld>
            <a:endParaRPr lang="en-US"/>
          </a:p>
        </p:txBody>
      </p:sp>
    </p:spTree>
    <p:extLst>
      <p:ext uri="{BB962C8B-B14F-4D97-AF65-F5344CB8AC3E}">
        <p14:creationId xmlns:p14="http://schemas.microsoft.com/office/powerpoint/2010/main" val="7428782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last row shows the situation where none of the predictors are present.    </a:t>
            </a:r>
          </a:p>
        </p:txBody>
      </p:sp>
      <p:sp>
        <p:nvSpPr>
          <p:cNvPr id="4" name="Slide Number Placeholder 3"/>
          <p:cNvSpPr>
            <a:spLocks noGrp="1"/>
          </p:cNvSpPr>
          <p:nvPr>
            <p:ph type="sldNum" sz="quarter" idx="5"/>
          </p:nvPr>
        </p:nvSpPr>
        <p:spPr/>
        <p:txBody>
          <a:bodyPr/>
          <a:lstStyle/>
          <a:p>
            <a:fld id="{0C55738B-CBC8-4DA0-9A56-511C147DBED9}" type="slidenum">
              <a:rPr lang="en-US" smtClean="0"/>
              <a:t>27</a:t>
            </a:fld>
            <a:endParaRPr lang="en-US"/>
          </a:p>
        </p:txBody>
      </p:sp>
    </p:spTree>
    <p:extLst>
      <p:ext uri="{BB962C8B-B14F-4D97-AF65-F5344CB8AC3E}">
        <p14:creationId xmlns:p14="http://schemas.microsoft.com/office/powerpoint/2010/main" val="9142790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used to calculate the probability of the outcome. In logistic regression this is done as 1 divided by e to the inverse power of regression equation.   </a:t>
            </a:r>
          </a:p>
        </p:txBody>
      </p:sp>
      <p:sp>
        <p:nvSpPr>
          <p:cNvPr id="4" name="Slide Number Placeholder 3"/>
          <p:cNvSpPr>
            <a:spLocks noGrp="1"/>
          </p:cNvSpPr>
          <p:nvPr>
            <p:ph type="sldNum" sz="quarter" idx="5"/>
          </p:nvPr>
        </p:nvSpPr>
        <p:spPr/>
        <p:txBody>
          <a:bodyPr/>
          <a:lstStyle/>
          <a:p>
            <a:fld id="{0C55738B-CBC8-4DA0-9A56-511C147DBED9}" type="slidenum">
              <a:rPr lang="en-US" smtClean="0"/>
              <a:t>28</a:t>
            </a:fld>
            <a:endParaRPr lang="en-US"/>
          </a:p>
        </p:txBody>
      </p:sp>
    </p:spTree>
    <p:extLst>
      <p:ext uri="{BB962C8B-B14F-4D97-AF65-F5344CB8AC3E}">
        <p14:creationId xmlns:p14="http://schemas.microsoft.com/office/powerpoint/2010/main" val="2893227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intercept is 0.3.  </a:t>
            </a:r>
          </a:p>
        </p:txBody>
      </p:sp>
      <p:sp>
        <p:nvSpPr>
          <p:cNvPr id="4" name="Slide Number Placeholder 3"/>
          <p:cNvSpPr>
            <a:spLocks noGrp="1"/>
          </p:cNvSpPr>
          <p:nvPr>
            <p:ph type="sldNum" sz="quarter" idx="5"/>
          </p:nvPr>
        </p:nvSpPr>
        <p:spPr/>
        <p:txBody>
          <a:bodyPr/>
          <a:lstStyle/>
          <a:p>
            <a:fld id="{0C55738B-CBC8-4DA0-9A56-511C147DBED9}" type="slidenum">
              <a:rPr lang="en-US" smtClean="0"/>
              <a:t>29</a:t>
            </a:fld>
            <a:endParaRPr lang="en-US"/>
          </a:p>
        </p:txBody>
      </p:sp>
    </p:spTree>
    <p:extLst>
      <p:ext uri="{BB962C8B-B14F-4D97-AF65-F5344CB8AC3E}">
        <p14:creationId xmlns:p14="http://schemas.microsoft.com/office/powerpoint/2010/main" val="2518435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first regression, the outcome Y is regressed on two covariates, exposure and mediator variables.  </a:t>
            </a:r>
          </a:p>
        </p:txBody>
      </p:sp>
      <p:sp>
        <p:nvSpPr>
          <p:cNvPr id="4" name="Slide Number Placeholder 3"/>
          <p:cNvSpPr>
            <a:spLocks noGrp="1"/>
          </p:cNvSpPr>
          <p:nvPr>
            <p:ph type="sldNum" sz="quarter" idx="5"/>
          </p:nvPr>
        </p:nvSpPr>
        <p:spPr/>
        <p:txBody>
          <a:bodyPr/>
          <a:lstStyle/>
          <a:p>
            <a:fld id="{0C55738B-CBC8-4DA0-9A56-511C147DBED9}" type="slidenum">
              <a:rPr lang="en-US" smtClean="0"/>
              <a:t>3</a:t>
            </a:fld>
            <a:endParaRPr lang="en-US"/>
          </a:p>
        </p:txBody>
      </p:sp>
    </p:spTree>
    <p:extLst>
      <p:ext uri="{BB962C8B-B14F-4D97-AF65-F5344CB8AC3E}">
        <p14:creationId xmlns:p14="http://schemas.microsoft.com/office/powerpoint/2010/main" val="3338542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coefficient for C1 is 0.12.   If we evaluating the regression for the first row where C1 is present, then it has the value of 1.  </a:t>
            </a:r>
          </a:p>
        </p:txBody>
      </p:sp>
      <p:sp>
        <p:nvSpPr>
          <p:cNvPr id="4" name="Slide Number Placeholder 3"/>
          <p:cNvSpPr>
            <a:spLocks noGrp="1"/>
          </p:cNvSpPr>
          <p:nvPr>
            <p:ph type="sldNum" sz="quarter" idx="5"/>
          </p:nvPr>
        </p:nvSpPr>
        <p:spPr/>
        <p:txBody>
          <a:bodyPr/>
          <a:lstStyle/>
          <a:p>
            <a:fld id="{0C55738B-CBC8-4DA0-9A56-511C147DBED9}" type="slidenum">
              <a:rPr lang="en-US" smtClean="0"/>
              <a:t>30</a:t>
            </a:fld>
            <a:endParaRPr lang="en-US"/>
          </a:p>
        </p:txBody>
      </p:sp>
    </p:spTree>
    <p:extLst>
      <p:ext uri="{BB962C8B-B14F-4D97-AF65-F5344CB8AC3E}">
        <p14:creationId xmlns:p14="http://schemas.microsoft.com/office/powerpoint/2010/main" val="39850875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coefficient for C2 is 0.22.   Since we are evaluating the regression for the first row, C2 is present and has the value of 1.  </a:t>
            </a:r>
          </a:p>
        </p:txBody>
      </p:sp>
      <p:sp>
        <p:nvSpPr>
          <p:cNvPr id="4" name="Slide Number Placeholder 3"/>
          <p:cNvSpPr>
            <a:spLocks noGrp="1"/>
          </p:cNvSpPr>
          <p:nvPr>
            <p:ph type="sldNum" sz="quarter" idx="5"/>
          </p:nvPr>
        </p:nvSpPr>
        <p:spPr/>
        <p:txBody>
          <a:bodyPr/>
          <a:lstStyle/>
          <a:p>
            <a:fld id="{0C55738B-CBC8-4DA0-9A56-511C147DBED9}" type="slidenum">
              <a:rPr lang="en-US" smtClean="0"/>
              <a:t>31</a:t>
            </a:fld>
            <a:endParaRPr lang="en-US"/>
          </a:p>
        </p:txBody>
      </p:sp>
    </p:spTree>
    <p:extLst>
      <p:ext uri="{BB962C8B-B14F-4D97-AF65-F5344CB8AC3E}">
        <p14:creationId xmlns:p14="http://schemas.microsoft.com/office/powerpoint/2010/main" val="20411642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is evaluated for all the values in row one, yielding a probability of 0.77.  </a:t>
            </a:r>
          </a:p>
        </p:txBody>
      </p:sp>
      <p:sp>
        <p:nvSpPr>
          <p:cNvPr id="4" name="Slide Number Placeholder 3"/>
          <p:cNvSpPr>
            <a:spLocks noGrp="1"/>
          </p:cNvSpPr>
          <p:nvPr>
            <p:ph type="sldNum" sz="quarter" idx="5"/>
          </p:nvPr>
        </p:nvSpPr>
        <p:spPr/>
        <p:txBody>
          <a:bodyPr/>
          <a:lstStyle/>
          <a:p>
            <a:fld id="{0C55738B-CBC8-4DA0-9A56-511C147DBED9}" type="slidenum">
              <a:rPr lang="en-US" smtClean="0"/>
              <a:t>32</a:t>
            </a:fld>
            <a:endParaRPr lang="en-US"/>
          </a:p>
        </p:txBody>
      </p:sp>
    </p:spTree>
    <p:extLst>
      <p:ext uri="{BB962C8B-B14F-4D97-AF65-F5344CB8AC3E}">
        <p14:creationId xmlns:p14="http://schemas.microsoft.com/office/powerpoint/2010/main" val="8637828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used to calculate the probability of the outcome at every row of the factorial combination of the direct predictors of Y.    This provides the joint distribution of Y for different values of covariates, exposure, and mediator variables.  The network also displays the distribution of Y, showing that on average it occurs 71.5% of time.  </a:t>
            </a:r>
          </a:p>
        </p:txBody>
      </p:sp>
      <p:sp>
        <p:nvSpPr>
          <p:cNvPr id="4" name="Slide Number Placeholder 3"/>
          <p:cNvSpPr>
            <a:spLocks noGrp="1"/>
          </p:cNvSpPr>
          <p:nvPr>
            <p:ph type="sldNum" sz="quarter" idx="5"/>
          </p:nvPr>
        </p:nvSpPr>
        <p:spPr/>
        <p:txBody>
          <a:bodyPr/>
          <a:lstStyle/>
          <a:p>
            <a:fld id="{0C55738B-CBC8-4DA0-9A56-511C147DBED9}" type="slidenum">
              <a:rPr lang="en-US" smtClean="0"/>
              <a:t>33</a:t>
            </a:fld>
            <a:endParaRPr lang="en-US"/>
          </a:p>
        </p:txBody>
      </p:sp>
    </p:spTree>
    <p:extLst>
      <p:ext uri="{BB962C8B-B14F-4D97-AF65-F5344CB8AC3E}">
        <p14:creationId xmlns:p14="http://schemas.microsoft.com/office/powerpoint/2010/main" val="38110747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for exposure X is used to calculate the probability of the exposure variable X as a function of the two direct predictors C1 and C2.  When both covariates are present, the conditional probability of exposure is calculated from the regression equation to be 0.79.  </a:t>
            </a:r>
          </a:p>
        </p:txBody>
      </p:sp>
      <p:sp>
        <p:nvSpPr>
          <p:cNvPr id="4" name="Slide Number Placeholder 3"/>
          <p:cNvSpPr>
            <a:spLocks noGrp="1"/>
          </p:cNvSpPr>
          <p:nvPr>
            <p:ph type="sldNum" sz="quarter" idx="5"/>
          </p:nvPr>
        </p:nvSpPr>
        <p:spPr/>
        <p:txBody>
          <a:bodyPr/>
          <a:lstStyle/>
          <a:p>
            <a:fld id="{0C55738B-CBC8-4DA0-9A56-511C147DBED9}" type="slidenum">
              <a:rPr lang="en-US" smtClean="0"/>
              <a:t>34</a:t>
            </a:fld>
            <a:endParaRPr lang="en-US"/>
          </a:p>
        </p:txBody>
      </p:sp>
    </p:spTree>
    <p:extLst>
      <p:ext uri="{BB962C8B-B14F-4D97-AF65-F5344CB8AC3E}">
        <p14:creationId xmlns:p14="http://schemas.microsoft.com/office/powerpoint/2010/main" val="5957076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conditional probability of exposure given presence of C1 but absence of C2 is calculated as 73%.</a:t>
            </a:r>
          </a:p>
        </p:txBody>
      </p:sp>
      <p:sp>
        <p:nvSpPr>
          <p:cNvPr id="4" name="Slide Number Placeholder 3"/>
          <p:cNvSpPr>
            <a:spLocks noGrp="1"/>
          </p:cNvSpPr>
          <p:nvPr>
            <p:ph type="sldNum" sz="quarter" idx="5"/>
          </p:nvPr>
        </p:nvSpPr>
        <p:spPr/>
        <p:txBody>
          <a:bodyPr/>
          <a:lstStyle/>
          <a:p>
            <a:fld id="{0C55738B-CBC8-4DA0-9A56-511C147DBED9}" type="slidenum">
              <a:rPr lang="en-US" smtClean="0"/>
              <a:t>35</a:t>
            </a:fld>
            <a:endParaRPr lang="en-US"/>
          </a:p>
        </p:txBody>
      </p:sp>
    </p:spTree>
    <p:extLst>
      <p:ext uri="{BB962C8B-B14F-4D97-AF65-F5344CB8AC3E}">
        <p14:creationId xmlns:p14="http://schemas.microsoft.com/office/powerpoint/2010/main" val="20223511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Similarly, evaluating the regression equation for each row in factorial combination of the direct predictors of X gives us the values of 62% and 53%.    </a:t>
            </a:r>
          </a:p>
        </p:txBody>
      </p:sp>
      <p:sp>
        <p:nvSpPr>
          <p:cNvPr id="4" name="Slide Number Placeholder 3"/>
          <p:cNvSpPr>
            <a:spLocks noGrp="1"/>
          </p:cNvSpPr>
          <p:nvPr>
            <p:ph type="sldNum" sz="quarter" idx="5"/>
          </p:nvPr>
        </p:nvSpPr>
        <p:spPr/>
        <p:txBody>
          <a:bodyPr/>
          <a:lstStyle/>
          <a:p>
            <a:fld id="{0C55738B-CBC8-4DA0-9A56-511C147DBED9}" type="slidenum">
              <a:rPr lang="en-US" smtClean="0"/>
              <a:t>36</a:t>
            </a:fld>
            <a:endParaRPr lang="en-US"/>
          </a:p>
        </p:txBody>
      </p:sp>
    </p:spTree>
    <p:extLst>
      <p:ext uri="{BB962C8B-B14F-4D97-AF65-F5344CB8AC3E}">
        <p14:creationId xmlns:p14="http://schemas.microsoft.com/office/powerpoint/2010/main" val="5440557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completes the joint distribution of exposure variable x as a function of its direct predictors.  On average, the exposure variable occurs 70.9% of the time, as shown in the network.  </a:t>
            </a:r>
          </a:p>
        </p:txBody>
      </p:sp>
      <p:sp>
        <p:nvSpPr>
          <p:cNvPr id="4" name="Slide Number Placeholder 3"/>
          <p:cNvSpPr>
            <a:spLocks noGrp="1"/>
          </p:cNvSpPr>
          <p:nvPr>
            <p:ph type="sldNum" sz="quarter" idx="5"/>
          </p:nvPr>
        </p:nvSpPr>
        <p:spPr/>
        <p:txBody>
          <a:bodyPr/>
          <a:lstStyle/>
          <a:p>
            <a:fld id="{0C55738B-CBC8-4DA0-9A56-511C147DBED9}" type="slidenum">
              <a:rPr lang="en-US" smtClean="0"/>
              <a:t>37</a:t>
            </a:fld>
            <a:endParaRPr lang="en-US"/>
          </a:p>
        </p:txBody>
      </p:sp>
    </p:spTree>
    <p:extLst>
      <p:ext uri="{BB962C8B-B14F-4D97-AF65-F5344CB8AC3E}">
        <p14:creationId xmlns:p14="http://schemas.microsoft.com/office/powerpoint/2010/main" val="42723688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used to calculate the probability of the Covariate C1.  There are no direct predictors for this variable and just the intercept in the regression is used.  The calculated marginal probability of occurrence of covariate C1 is 65% and this is also shown in the network node.   </a:t>
            </a:r>
          </a:p>
        </p:txBody>
      </p:sp>
      <p:sp>
        <p:nvSpPr>
          <p:cNvPr id="4" name="Slide Number Placeholder 3"/>
          <p:cNvSpPr>
            <a:spLocks noGrp="1"/>
          </p:cNvSpPr>
          <p:nvPr>
            <p:ph type="sldNum" sz="quarter" idx="5"/>
          </p:nvPr>
        </p:nvSpPr>
        <p:spPr/>
        <p:txBody>
          <a:bodyPr/>
          <a:lstStyle/>
          <a:p>
            <a:fld id="{0C55738B-CBC8-4DA0-9A56-511C147DBED9}" type="slidenum">
              <a:rPr lang="en-US" smtClean="0"/>
              <a:t>38</a:t>
            </a:fld>
            <a:endParaRPr lang="en-US"/>
          </a:p>
        </p:txBody>
      </p:sp>
    </p:spTree>
    <p:extLst>
      <p:ext uri="{BB962C8B-B14F-4D97-AF65-F5344CB8AC3E}">
        <p14:creationId xmlns:p14="http://schemas.microsoft.com/office/powerpoint/2010/main" val="29997937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also used to calculate the probability of the occurrence of covariate C2, which like C1 has no predictor.  The intercept is used and the calculated marginal probability is 70%, which can also be read in the network.     </a:t>
            </a:r>
          </a:p>
        </p:txBody>
      </p:sp>
      <p:sp>
        <p:nvSpPr>
          <p:cNvPr id="4" name="Slide Number Placeholder 3"/>
          <p:cNvSpPr>
            <a:spLocks noGrp="1"/>
          </p:cNvSpPr>
          <p:nvPr>
            <p:ph type="sldNum" sz="quarter" idx="5"/>
          </p:nvPr>
        </p:nvSpPr>
        <p:spPr/>
        <p:txBody>
          <a:bodyPr/>
          <a:lstStyle/>
          <a:p>
            <a:fld id="{0C55738B-CBC8-4DA0-9A56-511C147DBED9}" type="slidenum">
              <a:rPr lang="en-US" smtClean="0"/>
              <a:t>39</a:t>
            </a:fld>
            <a:endParaRPr lang="en-US"/>
          </a:p>
        </p:txBody>
      </p:sp>
    </p:spTree>
    <p:extLst>
      <p:ext uri="{BB962C8B-B14F-4D97-AF65-F5344CB8AC3E}">
        <p14:creationId xmlns:p14="http://schemas.microsoft.com/office/powerpoint/2010/main" val="34031820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regression, Covariate C1 is regressed on no variables as nothing precedes it in time.  </a:t>
            </a:r>
          </a:p>
        </p:txBody>
      </p:sp>
      <p:sp>
        <p:nvSpPr>
          <p:cNvPr id="4" name="Slide Number Placeholder 3"/>
          <p:cNvSpPr>
            <a:spLocks noGrp="1"/>
          </p:cNvSpPr>
          <p:nvPr>
            <p:ph type="sldNum" sz="quarter" idx="5"/>
          </p:nvPr>
        </p:nvSpPr>
        <p:spPr/>
        <p:txBody>
          <a:bodyPr/>
          <a:lstStyle/>
          <a:p>
            <a:fld id="{0C55738B-CBC8-4DA0-9A56-511C147DBED9}" type="slidenum">
              <a:rPr lang="en-US" smtClean="0"/>
              <a:t>4</a:t>
            </a:fld>
            <a:endParaRPr lang="en-US"/>
          </a:p>
        </p:txBody>
      </p:sp>
    </p:spTree>
    <p:extLst>
      <p:ext uri="{BB962C8B-B14F-4D97-AF65-F5344CB8AC3E}">
        <p14:creationId xmlns:p14="http://schemas.microsoft.com/office/powerpoint/2010/main" val="11687465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regression equation is also used to calculate the joint distribution of the mediator Z.  When X is present, this probability is calculated from the regression equation to be 0.78.  When X is absent, this probability is calculated as 61%.     </a:t>
            </a:r>
          </a:p>
        </p:txBody>
      </p:sp>
      <p:sp>
        <p:nvSpPr>
          <p:cNvPr id="4" name="Slide Number Placeholder 3"/>
          <p:cNvSpPr>
            <a:spLocks noGrp="1"/>
          </p:cNvSpPr>
          <p:nvPr>
            <p:ph type="sldNum" sz="quarter" idx="5"/>
          </p:nvPr>
        </p:nvSpPr>
        <p:spPr/>
        <p:txBody>
          <a:bodyPr/>
          <a:lstStyle/>
          <a:p>
            <a:fld id="{0C55738B-CBC8-4DA0-9A56-511C147DBED9}" type="slidenum">
              <a:rPr lang="en-US" smtClean="0"/>
              <a:t>40</a:t>
            </a:fld>
            <a:endParaRPr lang="en-US"/>
          </a:p>
        </p:txBody>
      </p:sp>
    </p:spTree>
    <p:extLst>
      <p:ext uri="{BB962C8B-B14F-4D97-AF65-F5344CB8AC3E}">
        <p14:creationId xmlns:p14="http://schemas.microsoft.com/office/powerpoint/2010/main" val="149722450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X is absent, the coefficient of X is multiplied by zero and thus does not affect the regression. The probability is calculated as 61%.    </a:t>
            </a:r>
          </a:p>
        </p:txBody>
      </p:sp>
      <p:sp>
        <p:nvSpPr>
          <p:cNvPr id="4" name="Slide Number Placeholder 3"/>
          <p:cNvSpPr>
            <a:spLocks noGrp="1"/>
          </p:cNvSpPr>
          <p:nvPr>
            <p:ph type="sldNum" sz="quarter" idx="5"/>
          </p:nvPr>
        </p:nvSpPr>
        <p:spPr/>
        <p:txBody>
          <a:bodyPr/>
          <a:lstStyle/>
          <a:p>
            <a:fld id="{0C55738B-CBC8-4DA0-9A56-511C147DBED9}" type="slidenum">
              <a:rPr lang="en-US" smtClean="0"/>
              <a:t>41</a:t>
            </a:fld>
            <a:endParaRPr lang="en-US"/>
          </a:p>
        </p:txBody>
      </p:sp>
    </p:spTree>
    <p:extLst>
      <p:ext uri="{BB962C8B-B14F-4D97-AF65-F5344CB8AC3E}">
        <p14:creationId xmlns:p14="http://schemas.microsoft.com/office/powerpoint/2010/main" val="135604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completes the specification of the joint distribution of the mediator variable and on average the mediator variable is present in 73.1% of occasions. </a:t>
            </a:r>
          </a:p>
        </p:txBody>
      </p:sp>
      <p:sp>
        <p:nvSpPr>
          <p:cNvPr id="4" name="Slide Number Placeholder 3"/>
          <p:cNvSpPr>
            <a:spLocks noGrp="1"/>
          </p:cNvSpPr>
          <p:nvPr>
            <p:ph type="sldNum" sz="quarter" idx="5"/>
          </p:nvPr>
        </p:nvSpPr>
        <p:spPr/>
        <p:txBody>
          <a:bodyPr/>
          <a:lstStyle/>
          <a:p>
            <a:fld id="{0C55738B-CBC8-4DA0-9A56-511C147DBED9}" type="slidenum">
              <a:rPr lang="en-US" smtClean="0"/>
              <a:t>42</a:t>
            </a:fld>
            <a:endParaRPr lang="en-US"/>
          </a:p>
        </p:txBody>
      </p:sp>
    </p:spTree>
    <p:extLst>
      <p:ext uri="{BB962C8B-B14F-4D97-AF65-F5344CB8AC3E}">
        <p14:creationId xmlns:p14="http://schemas.microsoft.com/office/powerpoint/2010/main" val="423983276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learned both the structure and parameters of the network from its associated regressions.  We can now use this network model to make inferences about a variety of situations in which different combination of variables are present.  </a:t>
            </a:r>
          </a:p>
        </p:txBody>
      </p:sp>
      <p:sp>
        <p:nvSpPr>
          <p:cNvPr id="4" name="Slide Number Placeholder 3"/>
          <p:cNvSpPr>
            <a:spLocks noGrp="1"/>
          </p:cNvSpPr>
          <p:nvPr>
            <p:ph type="sldNum" sz="quarter" idx="5"/>
          </p:nvPr>
        </p:nvSpPr>
        <p:spPr/>
        <p:txBody>
          <a:bodyPr/>
          <a:lstStyle/>
          <a:p>
            <a:fld id="{0C55738B-CBC8-4DA0-9A56-511C147DBED9}" type="slidenum">
              <a:rPr lang="en-US" smtClean="0"/>
              <a:t>43</a:t>
            </a:fld>
            <a:endParaRPr lang="en-US"/>
          </a:p>
        </p:txBody>
      </p:sp>
    </p:spTree>
    <p:extLst>
      <p:ext uri="{BB962C8B-B14F-4D97-AF65-F5344CB8AC3E}">
        <p14:creationId xmlns:p14="http://schemas.microsoft.com/office/powerpoint/2010/main" val="669328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for covariate C2.  </a:t>
            </a:r>
          </a:p>
        </p:txBody>
      </p:sp>
      <p:sp>
        <p:nvSpPr>
          <p:cNvPr id="4" name="Slide Number Placeholder 3"/>
          <p:cNvSpPr>
            <a:spLocks noGrp="1"/>
          </p:cNvSpPr>
          <p:nvPr>
            <p:ph type="sldNum" sz="quarter" idx="5"/>
          </p:nvPr>
        </p:nvSpPr>
        <p:spPr/>
        <p:txBody>
          <a:bodyPr/>
          <a:lstStyle/>
          <a:p>
            <a:fld id="{0C55738B-CBC8-4DA0-9A56-511C147DBED9}" type="slidenum">
              <a:rPr lang="en-US" smtClean="0"/>
              <a:t>5</a:t>
            </a:fld>
            <a:endParaRPr lang="en-US"/>
          </a:p>
        </p:txBody>
      </p:sp>
    </p:spTree>
    <p:extLst>
      <p:ext uri="{BB962C8B-B14F-4D97-AF65-F5344CB8AC3E}">
        <p14:creationId xmlns:p14="http://schemas.microsoft.com/office/powerpoint/2010/main" val="2841164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regression, Exposure X is regressed on covariates and both have non-zero coefficients. </a:t>
            </a:r>
          </a:p>
        </p:txBody>
      </p:sp>
      <p:sp>
        <p:nvSpPr>
          <p:cNvPr id="4" name="Slide Number Placeholder 3"/>
          <p:cNvSpPr>
            <a:spLocks noGrp="1"/>
          </p:cNvSpPr>
          <p:nvPr>
            <p:ph type="sldNum" sz="quarter" idx="5"/>
          </p:nvPr>
        </p:nvSpPr>
        <p:spPr/>
        <p:txBody>
          <a:bodyPr/>
          <a:lstStyle/>
          <a:p>
            <a:fld id="{0C55738B-CBC8-4DA0-9A56-511C147DBED9}" type="slidenum">
              <a:rPr lang="en-US" smtClean="0"/>
              <a:t>6</a:t>
            </a:fld>
            <a:endParaRPr lang="en-US"/>
          </a:p>
        </p:txBody>
      </p:sp>
    </p:spTree>
    <p:extLst>
      <p:ext uri="{BB962C8B-B14F-4D97-AF65-F5344CB8AC3E}">
        <p14:creationId xmlns:p14="http://schemas.microsoft.com/office/powerpoint/2010/main" val="856147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next regression, the mediator Z is regressed on the two covariates and exposure.  All three variables occur before the mediator  </a:t>
            </a:r>
          </a:p>
        </p:txBody>
      </p:sp>
      <p:sp>
        <p:nvSpPr>
          <p:cNvPr id="4" name="Slide Number Placeholder 3"/>
          <p:cNvSpPr>
            <a:spLocks noGrp="1"/>
          </p:cNvSpPr>
          <p:nvPr>
            <p:ph type="sldNum" sz="quarter" idx="5"/>
          </p:nvPr>
        </p:nvSpPr>
        <p:spPr/>
        <p:txBody>
          <a:bodyPr/>
          <a:lstStyle/>
          <a:p>
            <a:fld id="{0C55738B-CBC8-4DA0-9A56-511C147DBED9}" type="slidenum">
              <a:rPr lang="en-US" smtClean="0"/>
              <a:t>7</a:t>
            </a:fld>
            <a:endParaRPr lang="en-US"/>
          </a:p>
        </p:txBody>
      </p:sp>
    </p:spTree>
    <p:extLst>
      <p:ext uri="{BB962C8B-B14F-4D97-AF65-F5344CB8AC3E}">
        <p14:creationId xmlns:p14="http://schemas.microsoft.com/office/powerpoint/2010/main" val="11205015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only exposure has a non-zero coefficient.  The covariates coefficients are zero and not shown.  </a:t>
            </a:r>
          </a:p>
        </p:txBody>
      </p:sp>
      <p:sp>
        <p:nvSpPr>
          <p:cNvPr id="4" name="Slide Number Placeholder 3"/>
          <p:cNvSpPr>
            <a:spLocks noGrp="1"/>
          </p:cNvSpPr>
          <p:nvPr>
            <p:ph type="sldNum" sz="quarter" idx="5"/>
          </p:nvPr>
        </p:nvSpPr>
        <p:spPr/>
        <p:txBody>
          <a:bodyPr/>
          <a:lstStyle/>
          <a:p>
            <a:fld id="{0C55738B-CBC8-4DA0-9A56-511C147DBED9}" type="slidenum">
              <a:rPr lang="en-US" smtClean="0"/>
              <a:t>8</a:t>
            </a:fld>
            <a:endParaRPr lang="en-US"/>
          </a:p>
        </p:txBody>
      </p:sp>
    </p:spTree>
    <p:extLst>
      <p:ext uri="{BB962C8B-B14F-4D97-AF65-F5344CB8AC3E}">
        <p14:creationId xmlns:p14="http://schemas.microsoft.com/office/powerpoint/2010/main" val="2249541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non-zero coefficients in these 5 regressions are shown in the table. Each of these coefficients indicate an association between two variables. The independent variable with a non-zero coefficient is a direct predictor of the independent response variable in the regression. </a:t>
            </a:r>
          </a:p>
        </p:txBody>
      </p:sp>
      <p:sp>
        <p:nvSpPr>
          <p:cNvPr id="4" name="Slide Number Placeholder 3"/>
          <p:cNvSpPr>
            <a:spLocks noGrp="1"/>
          </p:cNvSpPr>
          <p:nvPr>
            <p:ph type="sldNum" sz="quarter" idx="5"/>
          </p:nvPr>
        </p:nvSpPr>
        <p:spPr/>
        <p:txBody>
          <a:bodyPr/>
          <a:lstStyle/>
          <a:p>
            <a:fld id="{0C55738B-CBC8-4DA0-9A56-511C147DBED9}" type="slidenum">
              <a:rPr lang="en-US" smtClean="0"/>
              <a:t>9</a:t>
            </a:fld>
            <a:endParaRPr lang="en-US"/>
          </a:p>
        </p:txBody>
      </p:sp>
    </p:spTree>
    <p:extLst>
      <p:ext uri="{BB962C8B-B14F-4D97-AF65-F5344CB8AC3E}">
        <p14:creationId xmlns:p14="http://schemas.microsoft.com/office/powerpoint/2010/main" val="287314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E17E4-B9A2-4811-95AD-66C60C8C0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56E62E-0B06-4C14-BB2C-227385606C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DC2657A-4659-40DF-A5D6-3840F8C83F35}"/>
              </a:ext>
            </a:extLst>
          </p:cNvPr>
          <p:cNvSpPr>
            <a:spLocks noGrp="1"/>
          </p:cNvSpPr>
          <p:nvPr>
            <p:ph type="dt" sz="half" idx="10"/>
          </p:nvPr>
        </p:nvSpPr>
        <p:spPr/>
        <p:txBody>
          <a:bodyPr/>
          <a:lstStyle/>
          <a:p>
            <a:fld id="{F7AFFB9B-9FB8-469E-96F9-4D32314110B6}" type="datetimeFigureOut">
              <a:rPr lang="en-US" smtClean="0"/>
              <a:t>5/21/2024</a:t>
            </a:fld>
            <a:endParaRPr lang="en-US" dirty="0"/>
          </a:p>
        </p:txBody>
      </p:sp>
      <p:sp>
        <p:nvSpPr>
          <p:cNvPr id="5" name="Footer Placeholder 4">
            <a:extLst>
              <a:ext uri="{FF2B5EF4-FFF2-40B4-BE49-F238E27FC236}">
                <a16:creationId xmlns:a16="http://schemas.microsoft.com/office/drawing/2014/main" id="{54891350-BBDA-4D17-AE8E-3B59197BB9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43A5DC7-7707-488C-983B-58D5B588550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332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92F29-3898-4C70-B545-2E0116F2B44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1A96CE-FCCD-4141-8206-2E4133803C5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23710-4E01-4611-AD50-295B10DCE63A}"/>
              </a:ext>
            </a:extLst>
          </p:cNvPr>
          <p:cNvSpPr>
            <a:spLocks noGrp="1"/>
          </p:cNvSpPr>
          <p:nvPr>
            <p:ph type="dt" sz="half" idx="10"/>
          </p:nvPr>
        </p:nvSpPr>
        <p:spPr/>
        <p:txBody>
          <a:bodyPr/>
          <a:lstStyle/>
          <a:p>
            <a:fld id="{C35BB1C6-BF8F-4481-8AB2-603A1C8A906A}" type="datetimeFigureOut">
              <a:rPr lang="en-US" smtClean="0"/>
              <a:t>5/21/2024</a:t>
            </a:fld>
            <a:endParaRPr lang="en-US" dirty="0"/>
          </a:p>
        </p:txBody>
      </p:sp>
      <p:sp>
        <p:nvSpPr>
          <p:cNvPr id="5" name="Footer Placeholder 4">
            <a:extLst>
              <a:ext uri="{FF2B5EF4-FFF2-40B4-BE49-F238E27FC236}">
                <a16:creationId xmlns:a16="http://schemas.microsoft.com/office/drawing/2014/main" id="{106DDC8A-FA8D-44AF-A674-CEA1F9FABF1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C50AC72-0700-4C51-8436-FE476A8B320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4061218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B05765F-1612-49C3-A4C6-4A5C8BE4BF3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1409E9-90C2-4E34-990D-9F63336D5F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F93ACE-0D4E-478B-A1F0-18FE1574493B}"/>
              </a:ext>
            </a:extLst>
          </p:cNvPr>
          <p:cNvSpPr>
            <a:spLocks noGrp="1"/>
          </p:cNvSpPr>
          <p:nvPr>
            <p:ph type="dt" sz="half" idx="10"/>
          </p:nvPr>
        </p:nvSpPr>
        <p:spPr/>
        <p:txBody>
          <a:bodyPr/>
          <a:lstStyle/>
          <a:p>
            <a:fld id="{C35BB1C6-BF8F-4481-8AB2-603A1C8A906A}" type="datetimeFigureOut">
              <a:rPr lang="en-US" smtClean="0"/>
              <a:t>5/21/2024</a:t>
            </a:fld>
            <a:endParaRPr lang="en-US" dirty="0"/>
          </a:p>
        </p:txBody>
      </p:sp>
      <p:sp>
        <p:nvSpPr>
          <p:cNvPr id="5" name="Footer Placeholder 4">
            <a:extLst>
              <a:ext uri="{FF2B5EF4-FFF2-40B4-BE49-F238E27FC236}">
                <a16:creationId xmlns:a16="http://schemas.microsoft.com/office/drawing/2014/main" id="{39A56B62-ACE3-4EE8-A68B-2E0F1BDF25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612D38-3A49-4BFF-93FA-A1B6B4B4015E}"/>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48630312"/>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34DB5-F81C-474A-A723-BA11296A6A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B57BFA-C316-4FCE-BE4D-250AD54D77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8B2D8F-92B8-4F7C-B364-E2B651074765}"/>
              </a:ext>
            </a:extLst>
          </p:cNvPr>
          <p:cNvSpPr>
            <a:spLocks noGrp="1"/>
          </p:cNvSpPr>
          <p:nvPr>
            <p:ph type="dt" sz="half" idx="10"/>
          </p:nvPr>
        </p:nvSpPr>
        <p:spPr/>
        <p:txBody>
          <a:bodyPr/>
          <a:lstStyle/>
          <a:p>
            <a:fld id="{C35BB1C6-BF8F-4481-8AB2-603A1C8A906A}" type="datetimeFigureOut">
              <a:rPr lang="en-US" smtClean="0"/>
              <a:t>5/21/2024</a:t>
            </a:fld>
            <a:endParaRPr lang="en-US" dirty="0"/>
          </a:p>
        </p:txBody>
      </p:sp>
      <p:sp>
        <p:nvSpPr>
          <p:cNvPr id="5" name="Footer Placeholder 4">
            <a:extLst>
              <a:ext uri="{FF2B5EF4-FFF2-40B4-BE49-F238E27FC236}">
                <a16:creationId xmlns:a16="http://schemas.microsoft.com/office/drawing/2014/main" id="{08F1A98C-E61D-42C9-BE99-1ADFC80A7B7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C3D870A-BA80-4BF2-AB0A-523BE2F46E37}"/>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64702885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E57E8-EFDF-4318-8365-C659733E65E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69E80C-1D97-4307-9EE9-387CB2E43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9289BE3-3DCA-470A-9370-8AD16A6B5D62}"/>
              </a:ext>
            </a:extLst>
          </p:cNvPr>
          <p:cNvSpPr>
            <a:spLocks noGrp="1"/>
          </p:cNvSpPr>
          <p:nvPr>
            <p:ph type="dt" sz="half" idx="10"/>
          </p:nvPr>
        </p:nvSpPr>
        <p:spPr/>
        <p:txBody>
          <a:bodyPr/>
          <a:lstStyle/>
          <a:p>
            <a:fld id="{0F7F47CF-67C9-420C-80A5-E2069FF0C2DF}" type="datetimeFigureOut">
              <a:rPr lang="en-US" smtClean="0"/>
              <a:t>5/21/2024</a:t>
            </a:fld>
            <a:endParaRPr lang="en-US" dirty="0"/>
          </a:p>
        </p:txBody>
      </p:sp>
      <p:sp>
        <p:nvSpPr>
          <p:cNvPr id="5" name="Footer Placeholder 4">
            <a:extLst>
              <a:ext uri="{FF2B5EF4-FFF2-40B4-BE49-F238E27FC236}">
                <a16:creationId xmlns:a16="http://schemas.microsoft.com/office/drawing/2014/main" id="{4CF55E88-FB36-4D87-BC63-01FD78343C7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F6E433-8B24-47E7-A7DF-B98BBD70BD71}"/>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5695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2BBD28-B92E-49FE-89AC-D5EE77D3F9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1D75A-9D5A-4BC5-AFD4-52B2698D3A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DDBD808-80C0-4D06-9934-B96653C346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EBD108-D147-4DD3-AC67-BBBE6B8753AC}"/>
              </a:ext>
            </a:extLst>
          </p:cNvPr>
          <p:cNvSpPr>
            <a:spLocks noGrp="1"/>
          </p:cNvSpPr>
          <p:nvPr>
            <p:ph type="dt" sz="half" idx="10"/>
          </p:nvPr>
        </p:nvSpPr>
        <p:spPr/>
        <p:txBody>
          <a:bodyPr/>
          <a:lstStyle/>
          <a:p>
            <a:fld id="{C35BB1C6-BF8F-4481-8AB2-603A1C8A906A}" type="datetimeFigureOut">
              <a:rPr lang="en-US" smtClean="0"/>
              <a:t>5/21/2024</a:t>
            </a:fld>
            <a:endParaRPr lang="en-US" dirty="0"/>
          </a:p>
        </p:txBody>
      </p:sp>
      <p:sp>
        <p:nvSpPr>
          <p:cNvPr id="6" name="Footer Placeholder 5">
            <a:extLst>
              <a:ext uri="{FF2B5EF4-FFF2-40B4-BE49-F238E27FC236}">
                <a16:creationId xmlns:a16="http://schemas.microsoft.com/office/drawing/2014/main" id="{468211D5-0E3E-470E-B69D-0E0A90FF823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03B88C-8A45-416A-B6E7-AF45116134D4}"/>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25414498"/>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4CDA3-FFE8-4EBE-BF13-03BA375AA35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3DC7091-6CA1-449C-A032-EE981F0CA8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03EE30-19EF-465C-B2A3-B13394528E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153342-B8AA-4E3B-98B7-DB51E917F58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0E37A32-809B-46CB-A557-6F160F7EE3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E800B00-3F2F-448D-BAF1-9E8140D6A700}"/>
              </a:ext>
            </a:extLst>
          </p:cNvPr>
          <p:cNvSpPr>
            <a:spLocks noGrp="1"/>
          </p:cNvSpPr>
          <p:nvPr>
            <p:ph type="dt" sz="half" idx="10"/>
          </p:nvPr>
        </p:nvSpPr>
        <p:spPr/>
        <p:txBody>
          <a:bodyPr/>
          <a:lstStyle/>
          <a:p>
            <a:fld id="{C35BB1C6-BF8F-4481-8AB2-603A1C8A906A}" type="datetimeFigureOut">
              <a:rPr lang="en-US" smtClean="0"/>
              <a:t>5/21/2024</a:t>
            </a:fld>
            <a:endParaRPr lang="en-US" dirty="0"/>
          </a:p>
        </p:txBody>
      </p:sp>
      <p:sp>
        <p:nvSpPr>
          <p:cNvPr id="8" name="Footer Placeholder 7">
            <a:extLst>
              <a:ext uri="{FF2B5EF4-FFF2-40B4-BE49-F238E27FC236}">
                <a16:creationId xmlns:a16="http://schemas.microsoft.com/office/drawing/2014/main" id="{9B4BA19E-2F46-4B32-A3AC-1C43A5EDE2B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B7ADAD2-F07C-44B0-9E7A-DA349EC76DC5}"/>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568047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A235C6-E747-42B8-9FAD-16920D9335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6C22B83-958E-4C0F-9F88-E27BF52B850C}"/>
              </a:ext>
            </a:extLst>
          </p:cNvPr>
          <p:cNvSpPr>
            <a:spLocks noGrp="1"/>
          </p:cNvSpPr>
          <p:nvPr>
            <p:ph type="dt" sz="half" idx="10"/>
          </p:nvPr>
        </p:nvSpPr>
        <p:spPr/>
        <p:txBody>
          <a:bodyPr/>
          <a:lstStyle/>
          <a:p>
            <a:fld id="{097649AC-CB8F-4FF1-9A34-5861C74DD0A7}" type="datetimeFigureOut">
              <a:rPr lang="en-US" smtClean="0"/>
              <a:t>5/21/2024</a:t>
            </a:fld>
            <a:endParaRPr lang="en-US" dirty="0"/>
          </a:p>
        </p:txBody>
      </p:sp>
      <p:sp>
        <p:nvSpPr>
          <p:cNvPr id="4" name="Footer Placeholder 3">
            <a:extLst>
              <a:ext uri="{FF2B5EF4-FFF2-40B4-BE49-F238E27FC236}">
                <a16:creationId xmlns:a16="http://schemas.microsoft.com/office/drawing/2014/main" id="{95717643-76FA-4951-BFD5-52120C5E759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DB43D16-A71E-47D3-96D9-A5CEBEFC64E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26829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11E3B2-4B0F-4944-A62F-5AF7DE7E4D51}"/>
              </a:ext>
            </a:extLst>
          </p:cNvPr>
          <p:cNvSpPr>
            <a:spLocks noGrp="1"/>
          </p:cNvSpPr>
          <p:nvPr>
            <p:ph type="dt" sz="half" idx="10"/>
          </p:nvPr>
        </p:nvSpPr>
        <p:spPr/>
        <p:txBody>
          <a:bodyPr/>
          <a:lstStyle/>
          <a:p>
            <a:fld id="{3EC5CECA-2D3A-4680-9B49-752200DE467C}" type="datetimeFigureOut">
              <a:rPr lang="en-US" smtClean="0"/>
              <a:t>5/21/2024</a:t>
            </a:fld>
            <a:endParaRPr lang="en-US" dirty="0"/>
          </a:p>
        </p:txBody>
      </p:sp>
      <p:sp>
        <p:nvSpPr>
          <p:cNvPr id="3" name="Footer Placeholder 2">
            <a:extLst>
              <a:ext uri="{FF2B5EF4-FFF2-40B4-BE49-F238E27FC236}">
                <a16:creationId xmlns:a16="http://schemas.microsoft.com/office/drawing/2014/main" id="{768B914D-37FC-43B1-A212-AB57463210D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0058F32-C43D-44C1-9374-CCBEA6A0379F}"/>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681130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832D1-8C46-410C-9783-B96CEBC234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BA92ADC-2506-4669-9922-40CB123EF6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B9886D-40D8-4115-9FD3-E8CB9C4D8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221524-6D7B-44C3-B062-7C6B9920F583}"/>
              </a:ext>
            </a:extLst>
          </p:cNvPr>
          <p:cNvSpPr>
            <a:spLocks noGrp="1"/>
          </p:cNvSpPr>
          <p:nvPr>
            <p:ph type="dt" sz="half" idx="10"/>
          </p:nvPr>
        </p:nvSpPr>
        <p:spPr/>
        <p:txBody>
          <a:bodyPr/>
          <a:lstStyle/>
          <a:p>
            <a:fld id="{C35BB1C6-BF8F-4481-8AB2-603A1C8A906A}" type="datetimeFigureOut">
              <a:rPr lang="en-US" smtClean="0"/>
              <a:t>5/21/2024</a:t>
            </a:fld>
            <a:endParaRPr lang="en-US" dirty="0"/>
          </a:p>
        </p:txBody>
      </p:sp>
      <p:sp>
        <p:nvSpPr>
          <p:cNvPr id="6" name="Footer Placeholder 5">
            <a:extLst>
              <a:ext uri="{FF2B5EF4-FFF2-40B4-BE49-F238E27FC236}">
                <a16:creationId xmlns:a16="http://schemas.microsoft.com/office/drawing/2014/main" id="{534B2CF9-3CC4-4FA1-980E-0ABC61F5276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672BD3A-7D18-4154-9B3A-DDC5A65B6CBD}"/>
              </a:ext>
            </a:extLst>
          </p:cNvPr>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3743318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5F16B-65D0-411F-B631-6557700332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2ACBDE3-6129-418B-B7C2-D9E55F69D0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620045-CB5A-4371-9E9D-F4D676BC824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257F92-6BF4-40EF-8C23-058C848C8C17}"/>
              </a:ext>
            </a:extLst>
          </p:cNvPr>
          <p:cNvSpPr>
            <a:spLocks noGrp="1"/>
          </p:cNvSpPr>
          <p:nvPr>
            <p:ph type="dt" sz="half" idx="10"/>
          </p:nvPr>
        </p:nvSpPr>
        <p:spPr/>
        <p:txBody>
          <a:bodyPr/>
          <a:lstStyle/>
          <a:p>
            <a:fld id="{12EF78E3-FDA3-4D28-AAA2-0B81F349A39D}" type="datetimeFigureOut">
              <a:rPr lang="en-US" smtClean="0"/>
              <a:t>5/21/2024</a:t>
            </a:fld>
            <a:endParaRPr lang="en-US" dirty="0"/>
          </a:p>
        </p:txBody>
      </p:sp>
      <p:sp>
        <p:nvSpPr>
          <p:cNvPr id="6" name="Footer Placeholder 5">
            <a:extLst>
              <a:ext uri="{FF2B5EF4-FFF2-40B4-BE49-F238E27FC236}">
                <a16:creationId xmlns:a16="http://schemas.microsoft.com/office/drawing/2014/main" id="{23195039-89CC-44ED-9C4D-5AFBFA7F356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B62649E-5538-4907-91C3-B907B40F234E}"/>
              </a:ext>
            </a:extLst>
          </p:cNvPr>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40521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0B5B13-7731-4BB8-80DB-8DAB4A5E10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AF49951-4A76-4AFB-A155-AEB1C77763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D064F-EB6E-4013-BC3D-E10BC287463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5BB1C6-BF8F-4481-8AB2-603A1C8A906A}" type="datetimeFigureOut">
              <a:rPr lang="en-US" smtClean="0"/>
              <a:t>5/21/2024</a:t>
            </a:fld>
            <a:endParaRPr lang="en-US" dirty="0"/>
          </a:p>
        </p:txBody>
      </p:sp>
      <p:sp>
        <p:nvSpPr>
          <p:cNvPr id="5" name="Footer Placeholder 4">
            <a:extLst>
              <a:ext uri="{FF2B5EF4-FFF2-40B4-BE49-F238E27FC236}">
                <a16:creationId xmlns:a16="http://schemas.microsoft.com/office/drawing/2014/main" id="{1B759CC9-EEE0-4A8B-8F47-9124248631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C96659D-AA07-4404-B374-08A6F5F91F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809539"/>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5.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8.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4.png"/><Relationship Id="rId7" Type="http://schemas.openxmlformats.org/officeDocument/2006/relationships/image" Target="../media/image20.png"/><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4986D-3D3C-4242-A53A-3DFC83C26C94}"/>
              </a:ext>
            </a:extLst>
          </p:cNvPr>
          <p:cNvSpPr>
            <a:spLocks noGrp="1"/>
          </p:cNvSpPr>
          <p:nvPr>
            <p:ph type="ctrTitle"/>
          </p:nvPr>
        </p:nvSpPr>
        <p:spPr/>
        <p:txBody>
          <a:bodyPr>
            <a:normAutofit/>
          </a:bodyPr>
          <a:lstStyle/>
          <a:p>
            <a:r>
              <a:rPr lang="en-US" b="1" dirty="0"/>
              <a:t>Learning Networks through Regressions</a:t>
            </a:r>
          </a:p>
        </p:txBody>
      </p:sp>
      <p:sp>
        <p:nvSpPr>
          <p:cNvPr id="3" name="Subtitle 2">
            <a:extLst>
              <a:ext uri="{FF2B5EF4-FFF2-40B4-BE49-F238E27FC236}">
                <a16:creationId xmlns:a16="http://schemas.microsoft.com/office/drawing/2014/main" id="{B9FD9DAE-7AA6-4ECF-B235-F500F34A4ADE}"/>
              </a:ext>
            </a:extLst>
          </p:cNvPr>
          <p:cNvSpPr>
            <a:spLocks noGrp="1"/>
          </p:cNvSpPr>
          <p:nvPr>
            <p:ph type="subTitle" idx="1"/>
          </p:nvPr>
        </p:nvSpPr>
        <p:spPr/>
        <p:txBody>
          <a:bodyPr/>
          <a:lstStyle/>
          <a:p>
            <a:r>
              <a:rPr lang="en-US" dirty="0"/>
              <a:t>Farrokh Alemi, PhD</a:t>
            </a:r>
          </a:p>
        </p:txBody>
      </p:sp>
    </p:spTree>
    <p:extLst>
      <p:ext uri="{BB962C8B-B14F-4D97-AF65-F5344CB8AC3E}">
        <p14:creationId xmlns:p14="http://schemas.microsoft.com/office/powerpoint/2010/main" val="3129215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2132916" y="4098290"/>
          <a:ext cx="7830452" cy="23977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0.3</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0.6</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0.85</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0.12</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0.45</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0.12</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0.85</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0.22</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0.35</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0.15</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0.82</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0.4</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
        <p:nvSpPr>
          <p:cNvPr id="3" name="Sun 2">
            <a:extLst>
              <a:ext uri="{FF2B5EF4-FFF2-40B4-BE49-F238E27FC236}">
                <a16:creationId xmlns:a16="http://schemas.microsoft.com/office/drawing/2014/main" id="{CF9C7EE8-6F43-4001-8CCC-D2D67AB56D06}"/>
              </a:ext>
            </a:extLst>
          </p:cNvPr>
          <p:cNvSpPr/>
          <p:nvPr/>
        </p:nvSpPr>
        <p:spPr>
          <a:xfrm>
            <a:off x="1401342" y="2241612"/>
            <a:ext cx="4014438" cy="3713356"/>
          </a:xfrm>
          <a:prstGeom prst="su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Clinically Meaningful?</a:t>
            </a:r>
          </a:p>
        </p:txBody>
      </p:sp>
      <p:sp>
        <p:nvSpPr>
          <p:cNvPr id="5" name="Sun 4">
            <a:extLst>
              <a:ext uri="{FF2B5EF4-FFF2-40B4-BE49-F238E27FC236}">
                <a16:creationId xmlns:a16="http://schemas.microsoft.com/office/drawing/2014/main" id="{748247A4-3568-4E47-BD84-14EA88F80618}"/>
              </a:ext>
            </a:extLst>
          </p:cNvPr>
          <p:cNvSpPr/>
          <p:nvPr/>
        </p:nvSpPr>
        <p:spPr>
          <a:xfrm>
            <a:off x="6782971" y="2230461"/>
            <a:ext cx="4014438" cy="3713356"/>
          </a:xfrm>
          <a:prstGeom prst="sun">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Absolute coefficient </a:t>
            </a:r>
          </a:p>
          <a:p>
            <a:pPr algn="ctr"/>
            <a:r>
              <a:rPr lang="en-US" b="1" dirty="0">
                <a:solidFill>
                  <a:srgbClr val="FF0000"/>
                </a:solidFill>
              </a:rPr>
              <a:t>Less than</a:t>
            </a:r>
          </a:p>
          <a:p>
            <a:pPr algn="ctr"/>
            <a:r>
              <a:rPr lang="en-US" b="1" dirty="0">
                <a:solidFill>
                  <a:srgbClr val="FF0000"/>
                </a:solidFill>
              </a:rPr>
              <a:t>0.01 or 0.05?</a:t>
            </a:r>
          </a:p>
        </p:txBody>
      </p:sp>
    </p:spTree>
    <p:extLst>
      <p:ext uri="{BB962C8B-B14F-4D97-AF65-F5344CB8AC3E}">
        <p14:creationId xmlns:p14="http://schemas.microsoft.com/office/powerpoint/2010/main" val="1327018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3538095593"/>
              </p:ext>
            </p:extLst>
          </p:nvPr>
        </p:nvGraphicFramePr>
        <p:xfrm>
          <a:off x="2132916" y="4098290"/>
          <a:ext cx="7830452" cy="227584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2000" b="1" u="none" strike="noStrike" dirty="0">
                          <a:effectLst/>
                        </a:rPr>
                        <a:t>McFadden R2</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0.18</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0.12</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0.13</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0.23</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0.34</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Tree>
    <p:extLst>
      <p:ext uri="{BB962C8B-B14F-4D97-AF65-F5344CB8AC3E}">
        <p14:creationId xmlns:p14="http://schemas.microsoft.com/office/powerpoint/2010/main" val="192894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2916109007"/>
              </p:ext>
            </p:extLst>
          </p:nvPr>
        </p:nvGraphicFramePr>
        <p:xfrm>
          <a:off x="2132916" y="4098290"/>
          <a:ext cx="7830452"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0.12</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0.22</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0.15</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0.4</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pSp>
        <p:nvGrpSpPr>
          <p:cNvPr id="5" name="Group 4">
            <a:extLst>
              <a:ext uri="{FF2B5EF4-FFF2-40B4-BE49-F238E27FC236}">
                <a16:creationId xmlns:a16="http://schemas.microsoft.com/office/drawing/2014/main" id="{1F6D47A0-1116-4034-932E-6563F18297F0}"/>
              </a:ext>
            </a:extLst>
          </p:cNvPr>
          <p:cNvGrpSpPr/>
          <p:nvPr/>
        </p:nvGrpSpPr>
        <p:grpSpPr>
          <a:xfrm>
            <a:off x="3491216" y="1659890"/>
            <a:ext cx="5046946" cy="2245359"/>
            <a:chOff x="3491216" y="1659890"/>
            <a:chExt cx="5046946" cy="2245359"/>
          </a:xfrm>
        </p:grpSpPr>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3491216" y="1659890"/>
              <a:ext cx="5046946" cy="2245359"/>
            </a:xfrm>
            <a:prstGeom prst="rect">
              <a:avLst/>
            </a:prstGeom>
          </p:spPr>
        </p:pic>
        <p:sp>
          <p:nvSpPr>
            <p:cNvPr id="3" name="Rectangle 2">
              <a:extLst>
                <a:ext uri="{FF2B5EF4-FFF2-40B4-BE49-F238E27FC236}">
                  <a16:creationId xmlns:a16="http://schemas.microsoft.com/office/drawing/2014/main" id="{C5217A15-586B-4A4C-BC7E-4FE974C04EF1}"/>
                </a:ext>
              </a:extLst>
            </p:cNvPr>
            <p:cNvSpPr/>
            <p:nvPr/>
          </p:nvSpPr>
          <p:spPr>
            <a:xfrm>
              <a:off x="4705815" y="2152185"/>
              <a:ext cx="1390185" cy="401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482E499-308F-4C52-B0BC-2A55F0528395}"/>
                </a:ext>
              </a:extLst>
            </p:cNvPr>
            <p:cNvSpPr/>
            <p:nvPr/>
          </p:nvSpPr>
          <p:spPr>
            <a:xfrm>
              <a:off x="3497767" y="2878654"/>
              <a:ext cx="1390185" cy="5503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1194A7D1-9B8E-436F-9C1E-3D12931FE4AB}"/>
                </a:ext>
              </a:extLst>
            </p:cNvPr>
            <p:cNvSpPr/>
            <p:nvPr/>
          </p:nvSpPr>
          <p:spPr>
            <a:xfrm>
              <a:off x="5003180" y="2878654"/>
              <a:ext cx="661640" cy="3442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BC9A957-AB67-4233-B6E2-DAE3C95152A3}"/>
                </a:ext>
              </a:extLst>
            </p:cNvPr>
            <p:cNvSpPr/>
            <p:nvPr/>
          </p:nvSpPr>
          <p:spPr>
            <a:xfrm>
              <a:off x="5542159" y="3311912"/>
              <a:ext cx="345686" cy="1303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D2CA05E-C436-4162-B013-12088A7D6C1C}"/>
              </a:ext>
            </a:extLst>
          </p:cNvPr>
          <p:cNvSpPr/>
          <p:nvPr/>
        </p:nvSpPr>
        <p:spPr>
          <a:xfrm>
            <a:off x="5003180" y="4098290"/>
            <a:ext cx="4960188" cy="2245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991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2132916" y="4098290"/>
          <a:ext cx="7830452"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0.12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0.85</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0.22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0.35</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0.15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0.4</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pSp>
        <p:nvGrpSpPr>
          <p:cNvPr id="11" name="Group 10">
            <a:extLst>
              <a:ext uri="{FF2B5EF4-FFF2-40B4-BE49-F238E27FC236}">
                <a16:creationId xmlns:a16="http://schemas.microsoft.com/office/drawing/2014/main" id="{1235252E-A2AD-4887-ABAB-8BCCEC35614B}"/>
              </a:ext>
            </a:extLst>
          </p:cNvPr>
          <p:cNvGrpSpPr/>
          <p:nvPr/>
        </p:nvGrpSpPr>
        <p:grpSpPr>
          <a:xfrm>
            <a:off x="3491216" y="1659890"/>
            <a:ext cx="5046946" cy="2245359"/>
            <a:chOff x="3491216" y="1659890"/>
            <a:chExt cx="5046946" cy="2245359"/>
          </a:xfrm>
        </p:grpSpPr>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3491216" y="1659890"/>
              <a:ext cx="5046946" cy="2245359"/>
            </a:xfrm>
            <a:prstGeom prst="rect">
              <a:avLst/>
            </a:prstGeom>
          </p:spPr>
        </p:pic>
        <p:sp>
          <p:nvSpPr>
            <p:cNvPr id="3" name="Rectangle 2">
              <a:extLst>
                <a:ext uri="{FF2B5EF4-FFF2-40B4-BE49-F238E27FC236}">
                  <a16:creationId xmlns:a16="http://schemas.microsoft.com/office/drawing/2014/main" id="{C5217A15-586B-4A4C-BC7E-4FE974C04EF1}"/>
                </a:ext>
              </a:extLst>
            </p:cNvPr>
            <p:cNvSpPr/>
            <p:nvPr/>
          </p:nvSpPr>
          <p:spPr>
            <a:xfrm>
              <a:off x="4705815" y="2152185"/>
              <a:ext cx="1390185" cy="4014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Rectangle 9">
            <a:extLst>
              <a:ext uri="{FF2B5EF4-FFF2-40B4-BE49-F238E27FC236}">
                <a16:creationId xmlns:a16="http://schemas.microsoft.com/office/drawing/2014/main" id="{FD2CA05E-C436-4162-B013-12088A7D6C1C}"/>
              </a:ext>
            </a:extLst>
          </p:cNvPr>
          <p:cNvSpPr/>
          <p:nvPr/>
        </p:nvSpPr>
        <p:spPr>
          <a:xfrm>
            <a:off x="4980878" y="4098290"/>
            <a:ext cx="2813825" cy="2245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3254D9-6BF5-4EC9-B284-8B6D85A33184}"/>
              </a:ext>
            </a:extLst>
          </p:cNvPr>
          <p:cNvSpPr/>
          <p:nvPr/>
        </p:nvSpPr>
        <p:spPr>
          <a:xfrm>
            <a:off x="8913535" y="4128029"/>
            <a:ext cx="2813825" cy="2245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05370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2044153023"/>
              </p:ext>
            </p:extLst>
          </p:nvPr>
        </p:nvGraphicFramePr>
        <p:xfrm>
          <a:off x="2132916" y="4098290"/>
          <a:ext cx="7830452"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0.12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0.22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0.35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0.15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0.82</a:t>
                      </a:r>
                      <a:endParaRPr lang="en-US"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0.4</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3491216" y="1659890"/>
            <a:ext cx="5046946" cy="2245359"/>
          </a:xfrm>
          <a:prstGeom prst="rect">
            <a:avLst/>
          </a:prstGeom>
        </p:spPr>
      </p:pic>
      <p:sp>
        <p:nvSpPr>
          <p:cNvPr id="10" name="Rectangle 9">
            <a:extLst>
              <a:ext uri="{FF2B5EF4-FFF2-40B4-BE49-F238E27FC236}">
                <a16:creationId xmlns:a16="http://schemas.microsoft.com/office/drawing/2014/main" id="{FD2CA05E-C436-4162-B013-12088A7D6C1C}"/>
              </a:ext>
            </a:extLst>
          </p:cNvPr>
          <p:cNvSpPr/>
          <p:nvPr/>
        </p:nvSpPr>
        <p:spPr>
          <a:xfrm>
            <a:off x="4980878" y="4098290"/>
            <a:ext cx="2813825" cy="22453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033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3524669" y="1659890"/>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2132916" y="4098290"/>
          <a:ext cx="7830452"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Tree>
    <p:extLst>
      <p:ext uri="{BB962C8B-B14F-4D97-AF65-F5344CB8AC3E}">
        <p14:creationId xmlns:p14="http://schemas.microsoft.com/office/powerpoint/2010/main" val="25379483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2852412588"/>
              </p:ext>
            </p:extLst>
          </p:nvPr>
        </p:nvGraphicFramePr>
        <p:xfrm>
          <a:off x="1745152"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Tree>
    <p:extLst>
      <p:ext uri="{BB962C8B-B14F-4D97-AF65-F5344CB8AC3E}">
        <p14:creationId xmlns:p14="http://schemas.microsoft.com/office/powerpoint/2010/main" val="4178720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745152"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474352130"/>
              </p:ext>
            </p:extLst>
          </p:nvPr>
        </p:nvGraphicFramePr>
        <p:xfrm>
          <a:off x="6105344" y="1914843"/>
          <a:ext cx="5271708" cy="4329422"/>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18757">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p:spTree>
    <p:extLst>
      <p:ext uri="{BB962C8B-B14F-4D97-AF65-F5344CB8AC3E}">
        <p14:creationId xmlns:p14="http://schemas.microsoft.com/office/powerpoint/2010/main" val="2541514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745152"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789802498"/>
              </p:ext>
            </p:extLst>
          </p:nvPr>
        </p:nvGraphicFramePr>
        <p:xfrm>
          <a:off x="6105344" y="1914843"/>
          <a:ext cx="5271708" cy="4329422"/>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18757">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p:spTree>
    <p:extLst>
      <p:ext uri="{BB962C8B-B14F-4D97-AF65-F5344CB8AC3E}">
        <p14:creationId xmlns:p14="http://schemas.microsoft.com/office/powerpoint/2010/main" val="921446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745152"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4285244248"/>
              </p:ext>
            </p:extLst>
          </p:nvPr>
        </p:nvGraphicFramePr>
        <p:xfrm>
          <a:off x="6105344" y="1914843"/>
          <a:ext cx="5271708" cy="4329422"/>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18757">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p:spTree>
    <p:extLst>
      <p:ext uri="{BB962C8B-B14F-4D97-AF65-F5344CB8AC3E}">
        <p14:creationId xmlns:p14="http://schemas.microsoft.com/office/powerpoint/2010/main" val="12531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574180000"/>
              </p:ext>
            </p:extLst>
          </p:nvPr>
        </p:nvGraphicFramePr>
        <p:xfrm>
          <a:off x="2132916" y="4098290"/>
          <a:ext cx="7830452"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Tree>
    <p:extLst>
      <p:ext uri="{BB962C8B-B14F-4D97-AF65-F5344CB8AC3E}">
        <p14:creationId xmlns:p14="http://schemas.microsoft.com/office/powerpoint/2010/main" val="639886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745152"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247171688"/>
              </p:ext>
            </p:extLst>
          </p:nvPr>
        </p:nvGraphicFramePr>
        <p:xfrm>
          <a:off x="6105344" y="1914843"/>
          <a:ext cx="5271708" cy="4329422"/>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18757">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dirty="0">
                          <a:effectLst/>
                        </a:rPr>
                        <a:t>Exposure X</a:t>
                      </a:r>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p:spTree>
    <p:extLst>
      <p:ext uri="{BB962C8B-B14F-4D97-AF65-F5344CB8AC3E}">
        <p14:creationId xmlns:p14="http://schemas.microsoft.com/office/powerpoint/2010/main" val="8346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745152"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679218148"/>
              </p:ext>
            </p:extLst>
          </p:nvPr>
        </p:nvGraphicFramePr>
        <p:xfrm>
          <a:off x="6105344" y="1914843"/>
          <a:ext cx="5271708" cy="4329422"/>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18757">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p:spTree>
    <p:extLst>
      <p:ext uri="{BB962C8B-B14F-4D97-AF65-F5344CB8AC3E}">
        <p14:creationId xmlns:p14="http://schemas.microsoft.com/office/powerpoint/2010/main" val="3553480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745152"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1920934627"/>
              </p:ext>
            </p:extLst>
          </p:nvPr>
        </p:nvGraphicFramePr>
        <p:xfrm>
          <a:off x="6105344" y="1914843"/>
          <a:ext cx="5271708" cy="4329422"/>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18757">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p:spTree>
    <p:extLst>
      <p:ext uri="{BB962C8B-B14F-4D97-AF65-F5344CB8AC3E}">
        <p14:creationId xmlns:p14="http://schemas.microsoft.com/office/powerpoint/2010/main" val="144348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745152"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703149968"/>
              </p:ext>
            </p:extLst>
          </p:nvPr>
        </p:nvGraphicFramePr>
        <p:xfrm>
          <a:off x="6105344" y="1914843"/>
          <a:ext cx="5271708" cy="4329422"/>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18757">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1</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0</a:t>
                      </a: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p:spTree>
    <p:extLst>
      <p:ext uri="{BB962C8B-B14F-4D97-AF65-F5344CB8AC3E}">
        <p14:creationId xmlns:p14="http://schemas.microsoft.com/office/powerpoint/2010/main" val="1172659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745152"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nvGraphicFramePr>
        <p:xfrm>
          <a:off x="6105344" y="1914843"/>
          <a:ext cx="5271708" cy="4329422"/>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18757">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p:spTree>
    <p:extLst>
      <p:ext uri="{BB962C8B-B14F-4D97-AF65-F5344CB8AC3E}">
        <p14:creationId xmlns:p14="http://schemas.microsoft.com/office/powerpoint/2010/main" val="109026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745152"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nvGraphicFramePr>
        <p:xfrm>
          <a:off x="6105344" y="1914843"/>
          <a:ext cx="5271708" cy="4329422"/>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18757">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p:sp>
        <p:nvSpPr>
          <p:cNvPr id="3" name="Rectangle 2">
            <a:extLst>
              <a:ext uri="{FF2B5EF4-FFF2-40B4-BE49-F238E27FC236}">
                <a16:creationId xmlns:a16="http://schemas.microsoft.com/office/drawing/2014/main" id="{45A52949-3B57-4F9F-A5D6-D3D476CCCADB}"/>
              </a:ext>
            </a:extLst>
          </p:cNvPr>
          <p:cNvSpPr/>
          <p:nvPr/>
        </p:nvSpPr>
        <p:spPr>
          <a:xfrm>
            <a:off x="6096000" y="1914843"/>
            <a:ext cx="4073912" cy="4826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8017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745152"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nvGraphicFramePr>
        <p:xfrm>
          <a:off x="6105344" y="1914843"/>
          <a:ext cx="5271708" cy="4329422"/>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18757">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p:sp>
        <p:nvSpPr>
          <p:cNvPr id="3" name="Rectangle 2">
            <a:extLst>
              <a:ext uri="{FF2B5EF4-FFF2-40B4-BE49-F238E27FC236}">
                <a16:creationId xmlns:a16="http://schemas.microsoft.com/office/drawing/2014/main" id="{45A52949-3B57-4F9F-A5D6-D3D476CCCADB}"/>
              </a:ext>
            </a:extLst>
          </p:cNvPr>
          <p:cNvSpPr/>
          <p:nvPr/>
        </p:nvSpPr>
        <p:spPr>
          <a:xfrm>
            <a:off x="6151753" y="2877015"/>
            <a:ext cx="4040459" cy="3122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7168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76062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580706" y="1703958"/>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745152"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nvGraphicFramePr>
        <p:xfrm>
          <a:off x="6105344" y="1914843"/>
          <a:ext cx="5271708" cy="4329422"/>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18757">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p:sp>
        <p:nvSpPr>
          <p:cNvPr id="3" name="Rectangle 2">
            <a:extLst>
              <a:ext uri="{FF2B5EF4-FFF2-40B4-BE49-F238E27FC236}">
                <a16:creationId xmlns:a16="http://schemas.microsoft.com/office/drawing/2014/main" id="{45A52949-3B57-4F9F-A5D6-D3D476CCCADB}"/>
              </a:ext>
            </a:extLst>
          </p:cNvPr>
          <p:cNvSpPr/>
          <p:nvPr/>
        </p:nvSpPr>
        <p:spPr>
          <a:xfrm>
            <a:off x="6321118" y="5932032"/>
            <a:ext cx="4040459" cy="31223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4786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671414"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491493" y="1659890"/>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706569804"/>
              </p:ext>
            </p:extLst>
          </p:nvPr>
        </p:nvGraphicFramePr>
        <p:xfrm>
          <a:off x="1655939"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3943093576"/>
              </p:ext>
            </p:extLst>
          </p:nvPr>
        </p:nvGraphicFramePr>
        <p:xfrm>
          <a:off x="5939931" y="1914843"/>
          <a:ext cx="5271708" cy="4351337"/>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55961">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a:t>
                      </a: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AA1D9E81-8B1A-43F3-98B4-061E2EF3C22C}"/>
                  </a:ext>
                </a:extLst>
              </p:cNvPr>
              <p:cNvSpPr txBox="1"/>
              <p:nvPr/>
            </p:nvSpPr>
            <p:spPr>
              <a:xfrm>
                <a:off x="4213211" y="3200776"/>
                <a:ext cx="6096000" cy="67351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𝑌</m:t>
                          </m:r>
                          <m:r>
                            <a:rPr lang="en-US" i="0">
                              <a:latin typeface="Cambria Math" panose="02040503050406030204" pitchFamily="18" charset="0"/>
                            </a:rPr>
                            <m:t>=1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d>
                                <m:dPr>
                                  <m:begChr m:val=""/>
                                  <m:ctrlPr>
                                    <a:rPr lang="en-US" i="1">
                                      <a:latin typeface="Cambria Math" panose="02040503050406030204" pitchFamily="18" charset="0"/>
                                    </a:rPr>
                                  </m:ctrlPr>
                                </m:dPr>
                                <m:e>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d>
                                        <m:dPr>
                                          <m:endChr m:val=""/>
                                          <m:ctrlPr>
                                            <a:rPr lang="en-US" i="1">
                                              <a:latin typeface="Cambria Math" panose="02040503050406030204" pitchFamily="18" charset="0"/>
                                            </a:rPr>
                                          </m:ctrlPr>
                                        </m:dPr>
                                        <m:e>
                                          <m:r>
                                            <a:rPr lang="en-US" i="1">
                                              <a:latin typeface="Cambria Math" panose="02040503050406030204" pitchFamily="18" charset="0"/>
                                            </a:rPr>
                                            <m:t>𝛽</m:t>
                                          </m:r>
                                        </m:e>
                                      </m:d>
                                    </m:e>
                                    <m:sub>
                                      <m:r>
                                        <a:rPr lang="en-US" i="0">
                                          <a:latin typeface="Cambria Math" panose="02040503050406030204" pitchFamily="18" charset="0"/>
                                        </a:rPr>
                                        <m:t>0</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1</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2</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3</m:t>
                                      </m:r>
                                    </m:sub>
                                  </m:sSub>
                                  <m:r>
                                    <a:rPr lang="en-US" i="1">
                                      <a:latin typeface="Cambria Math" panose="02040503050406030204" pitchFamily="18" charset="0"/>
                                    </a:rPr>
                                    <m:t>𝑋</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4</m:t>
                                      </m:r>
                                    </m:sub>
                                  </m:sSub>
                                  <m:r>
                                    <a:rPr lang="en-US" i="1">
                                      <a:latin typeface="Cambria Math" panose="02040503050406030204" pitchFamily="18" charset="0"/>
                                    </a:rPr>
                                    <m:t>𝑍</m:t>
                                  </m:r>
                                </m:e>
                              </m:d>
                            </m:sup>
                          </m:sSup>
                        </m:den>
                      </m:f>
                    </m:oMath>
                  </m:oMathPara>
                </a14:m>
                <a:endParaRPr lang="en-US" dirty="0"/>
              </a:p>
            </p:txBody>
          </p:sp>
        </mc:Choice>
        <mc:Fallback xmlns="">
          <p:sp>
            <p:nvSpPr>
              <p:cNvPr id="8" name="TextBox 7">
                <a:extLst>
                  <a:ext uri="{FF2B5EF4-FFF2-40B4-BE49-F238E27FC236}">
                    <a16:creationId xmlns:a16="http://schemas.microsoft.com/office/drawing/2014/main" id="{AA1D9E81-8B1A-43F3-98B4-061E2EF3C22C}"/>
                  </a:ext>
                </a:extLst>
              </p:cNvPr>
              <p:cNvSpPr txBox="1">
                <a:spLocks noRot="1" noChangeAspect="1" noMove="1" noResize="1" noEditPoints="1" noAdjustHandles="1" noChangeArrowheads="1" noChangeShapeType="1" noTextEdit="1"/>
              </p:cNvSpPr>
              <p:nvPr/>
            </p:nvSpPr>
            <p:spPr>
              <a:xfrm>
                <a:off x="4213211" y="3200776"/>
                <a:ext cx="6096000" cy="673518"/>
              </a:xfrm>
              <a:prstGeom prst="rect">
                <a:avLst/>
              </a:prstGeom>
              <a:blipFill>
                <a:blip r:embed="rId4"/>
                <a:stretch>
                  <a:fillRect/>
                </a:stretch>
              </a:blipFill>
            </p:spPr>
            <p:txBody>
              <a:bodyPr/>
              <a:lstStyle/>
              <a:p>
                <a:r>
                  <a:rPr lang="en-US">
                    <a:noFill/>
                  </a:rPr>
                  <a:t> </a:t>
                </a:r>
              </a:p>
            </p:txBody>
          </p:sp>
        </mc:Fallback>
      </mc:AlternateContent>
      <p:sp>
        <p:nvSpPr>
          <p:cNvPr id="24" name="Rectangle 23">
            <a:extLst>
              <a:ext uri="{FF2B5EF4-FFF2-40B4-BE49-F238E27FC236}">
                <a16:creationId xmlns:a16="http://schemas.microsoft.com/office/drawing/2014/main" id="{75656530-7E12-4AF3-BD90-1A99F376208B}"/>
              </a:ext>
            </a:extLst>
          </p:cNvPr>
          <p:cNvSpPr/>
          <p:nvPr/>
        </p:nvSpPr>
        <p:spPr>
          <a:xfrm>
            <a:off x="5219697" y="3116767"/>
            <a:ext cx="5046945" cy="78848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5916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671414"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491493" y="1659890"/>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655939"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793385354"/>
              </p:ext>
            </p:extLst>
          </p:nvPr>
        </p:nvGraphicFramePr>
        <p:xfrm>
          <a:off x="5939931" y="1914843"/>
          <a:ext cx="5271708" cy="4351337"/>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55961">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a:t>
                      </a: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A1D9E81-8B1A-43F3-98B4-061E2EF3C22C}"/>
                  </a:ext>
                </a:extLst>
              </p:cNvPr>
              <p:cNvSpPr txBox="1"/>
              <p:nvPr/>
            </p:nvSpPr>
            <p:spPr>
              <a:xfrm>
                <a:off x="4213211" y="3200776"/>
                <a:ext cx="6096000" cy="67351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𝑌</m:t>
                          </m:r>
                          <m:r>
                            <a:rPr lang="en-US" i="0">
                              <a:latin typeface="Cambria Math" panose="02040503050406030204" pitchFamily="18" charset="0"/>
                            </a:rPr>
                            <m:t>=1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d>
                                <m:dPr>
                                  <m:begChr m:val=""/>
                                  <m:ctrlPr>
                                    <a:rPr lang="en-US" i="1">
                                      <a:latin typeface="Cambria Math" panose="02040503050406030204" pitchFamily="18" charset="0"/>
                                    </a:rPr>
                                  </m:ctrlPr>
                                </m:dPr>
                                <m:e>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d>
                                        <m:dPr>
                                          <m:endChr m:val=""/>
                                          <m:ctrlPr>
                                            <a:rPr lang="en-US" i="1">
                                              <a:latin typeface="Cambria Math" panose="02040503050406030204" pitchFamily="18" charset="0"/>
                                            </a:rPr>
                                          </m:ctrlPr>
                                        </m:dPr>
                                        <m:e>
                                          <m:r>
                                            <a:rPr lang="en-US" i="1">
                                              <a:latin typeface="Cambria Math" panose="02040503050406030204" pitchFamily="18" charset="0"/>
                                            </a:rPr>
                                            <m:t>𝛽</m:t>
                                          </m:r>
                                        </m:e>
                                      </m:d>
                                    </m:e>
                                    <m:sub>
                                      <m:r>
                                        <a:rPr lang="en-US" i="0">
                                          <a:latin typeface="Cambria Math" panose="02040503050406030204" pitchFamily="18" charset="0"/>
                                        </a:rPr>
                                        <m:t>0</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1</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2</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3</m:t>
                                      </m:r>
                                    </m:sub>
                                  </m:sSub>
                                  <m:r>
                                    <a:rPr lang="en-US" i="1">
                                      <a:latin typeface="Cambria Math" panose="02040503050406030204" pitchFamily="18" charset="0"/>
                                    </a:rPr>
                                    <m:t>𝑋</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4</m:t>
                                      </m:r>
                                    </m:sub>
                                  </m:sSub>
                                  <m:r>
                                    <a:rPr lang="en-US" i="1">
                                      <a:latin typeface="Cambria Math" panose="02040503050406030204" pitchFamily="18" charset="0"/>
                                    </a:rPr>
                                    <m:t>𝑍</m:t>
                                  </m:r>
                                </m:e>
                              </m:d>
                            </m:sup>
                          </m:sSup>
                        </m:den>
                      </m:f>
                    </m:oMath>
                  </m:oMathPara>
                </a14:m>
                <a:endParaRPr lang="en-US" dirty="0"/>
              </a:p>
            </p:txBody>
          </p:sp>
        </mc:Choice>
        <mc:Fallback>
          <p:sp>
            <p:nvSpPr>
              <p:cNvPr id="8" name="TextBox 7">
                <a:extLst>
                  <a:ext uri="{FF2B5EF4-FFF2-40B4-BE49-F238E27FC236}">
                    <a16:creationId xmlns:a16="http://schemas.microsoft.com/office/drawing/2014/main" id="{AA1D9E81-8B1A-43F3-98B4-061E2EF3C22C}"/>
                  </a:ext>
                </a:extLst>
              </p:cNvPr>
              <p:cNvSpPr txBox="1">
                <a:spLocks noRot="1" noChangeAspect="1" noMove="1" noResize="1" noEditPoints="1" noAdjustHandles="1" noChangeArrowheads="1" noChangeShapeType="1" noTextEdit="1"/>
              </p:cNvSpPr>
              <p:nvPr/>
            </p:nvSpPr>
            <p:spPr>
              <a:xfrm>
                <a:off x="4213211" y="3200776"/>
                <a:ext cx="6096000" cy="673518"/>
              </a:xfrm>
              <a:prstGeom prst="rect">
                <a:avLst/>
              </a:prstGeom>
              <a:blipFill>
                <a:blip r:embed="rId4"/>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3986B9FD-0440-4F67-A2C5-8D1DE7FE1DF6}"/>
              </a:ext>
            </a:extLst>
          </p:cNvPr>
          <p:cNvCxnSpPr/>
          <p:nvPr/>
        </p:nvCxnSpPr>
        <p:spPr>
          <a:xfrm flipV="1">
            <a:off x="4059044" y="3735659"/>
            <a:ext cx="3077736" cy="7471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3619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2671123040"/>
              </p:ext>
            </p:extLst>
          </p:nvPr>
        </p:nvGraphicFramePr>
        <p:xfrm>
          <a:off x="2132916" y="4098290"/>
          <a:ext cx="7830452" cy="242824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Outcome Y</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2000" b="1" u="none" strike="noStrike">
                          <a:effectLst/>
                        </a:rPr>
                        <a:t>Intercept</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2000" b="1" u="none" strike="noStrike" dirty="0">
                          <a:effectLst/>
                        </a:rPr>
                        <a:t>Covariate C1</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solidFill>
                            <a:srgbClr val="FF0000"/>
                          </a:solidFill>
                          <a:effectLst/>
                        </a:rPr>
                        <a:t>0.12</a:t>
                      </a:r>
                      <a:endParaRPr lang="en-US" sz="18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2000" b="1" u="none" strike="noStrike">
                          <a:effectLst/>
                        </a:rPr>
                        <a:t>Covariate C2</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solidFill>
                            <a:srgbClr val="FF0000"/>
                          </a:solidFill>
                          <a:effectLst/>
                        </a:rPr>
                        <a:t>0.22</a:t>
                      </a:r>
                      <a:endParaRPr lang="en-US" sz="18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2000" b="1" u="none" strike="noStrike">
                          <a:effectLst/>
                        </a:rPr>
                        <a:t>Exposure X</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solidFill>
                            <a:srgbClr val="FF0000"/>
                          </a:solidFill>
                          <a:effectLst/>
                        </a:rPr>
                        <a:t>0.15</a:t>
                      </a:r>
                      <a:endParaRPr lang="en-US" sz="18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2000" b="1" u="none" strike="noStrike" dirty="0">
                          <a:effectLst/>
                        </a:rPr>
                        <a:t>Mediator, Z</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solidFill>
                            <a:srgbClr val="FF0000"/>
                          </a:solidFill>
                          <a:effectLst/>
                        </a:rPr>
                        <a:t>0.4</a:t>
                      </a:r>
                      <a:endParaRPr lang="en-US" sz="18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
        <p:nvSpPr>
          <p:cNvPr id="3" name="Rectangle 2">
            <a:extLst>
              <a:ext uri="{FF2B5EF4-FFF2-40B4-BE49-F238E27FC236}">
                <a16:creationId xmlns:a16="http://schemas.microsoft.com/office/drawing/2014/main" id="{1DB44E2E-7D6C-4C6B-8C53-D1E97DCAB2FD}"/>
              </a:ext>
            </a:extLst>
          </p:cNvPr>
          <p:cNvSpPr/>
          <p:nvPr/>
        </p:nvSpPr>
        <p:spPr>
          <a:xfrm>
            <a:off x="4951141" y="3925228"/>
            <a:ext cx="5012227" cy="26525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83398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671414"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491493" y="1659890"/>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655939"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2073750673"/>
              </p:ext>
            </p:extLst>
          </p:nvPr>
        </p:nvGraphicFramePr>
        <p:xfrm>
          <a:off x="5939931" y="1914843"/>
          <a:ext cx="5271708" cy="4351337"/>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55961">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a:t>
                      </a: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A1D9E81-8B1A-43F3-98B4-061E2EF3C22C}"/>
                  </a:ext>
                </a:extLst>
              </p:cNvPr>
              <p:cNvSpPr txBox="1"/>
              <p:nvPr/>
            </p:nvSpPr>
            <p:spPr>
              <a:xfrm>
                <a:off x="4213211" y="3200776"/>
                <a:ext cx="6096000" cy="67351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𝑌</m:t>
                          </m:r>
                          <m:r>
                            <a:rPr lang="en-US" i="0">
                              <a:latin typeface="Cambria Math" panose="02040503050406030204" pitchFamily="18" charset="0"/>
                            </a:rPr>
                            <m:t>=1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d>
                                <m:dPr>
                                  <m:begChr m:val=""/>
                                  <m:ctrlPr>
                                    <a:rPr lang="en-US" i="1">
                                      <a:latin typeface="Cambria Math" panose="02040503050406030204" pitchFamily="18" charset="0"/>
                                    </a:rPr>
                                  </m:ctrlPr>
                                </m:dPr>
                                <m:e>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d>
                                        <m:dPr>
                                          <m:endChr m:val=""/>
                                          <m:ctrlPr>
                                            <a:rPr lang="en-US" i="1">
                                              <a:latin typeface="Cambria Math" panose="02040503050406030204" pitchFamily="18" charset="0"/>
                                            </a:rPr>
                                          </m:ctrlPr>
                                        </m:dPr>
                                        <m:e>
                                          <m:r>
                                            <a:rPr lang="en-US" i="1">
                                              <a:latin typeface="Cambria Math" panose="02040503050406030204" pitchFamily="18" charset="0"/>
                                            </a:rPr>
                                            <m:t>𝛽</m:t>
                                          </m:r>
                                        </m:e>
                                      </m:d>
                                    </m:e>
                                    <m:sub>
                                      <m:r>
                                        <a:rPr lang="en-US" i="0">
                                          <a:latin typeface="Cambria Math" panose="02040503050406030204" pitchFamily="18" charset="0"/>
                                        </a:rPr>
                                        <m:t>0</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1</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2</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3</m:t>
                                      </m:r>
                                    </m:sub>
                                  </m:sSub>
                                  <m:r>
                                    <a:rPr lang="en-US" i="1">
                                      <a:latin typeface="Cambria Math" panose="02040503050406030204" pitchFamily="18" charset="0"/>
                                    </a:rPr>
                                    <m:t>𝑋</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4</m:t>
                                      </m:r>
                                    </m:sub>
                                  </m:sSub>
                                  <m:r>
                                    <a:rPr lang="en-US" i="1">
                                      <a:latin typeface="Cambria Math" panose="02040503050406030204" pitchFamily="18" charset="0"/>
                                    </a:rPr>
                                    <m:t>𝑍</m:t>
                                  </m:r>
                                </m:e>
                              </m:d>
                            </m:sup>
                          </m:sSup>
                        </m:den>
                      </m:f>
                    </m:oMath>
                  </m:oMathPara>
                </a14:m>
                <a:endParaRPr lang="en-US" dirty="0"/>
              </a:p>
            </p:txBody>
          </p:sp>
        </mc:Choice>
        <mc:Fallback>
          <p:sp>
            <p:nvSpPr>
              <p:cNvPr id="8" name="TextBox 7">
                <a:extLst>
                  <a:ext uri="{FF2B5EF4-FFF2-40B4-BE49-F238E27FC236}">
                    <a16:creationId xmlns:a16="http://schemas.microsoft.com/office/drawing/2014/main" id="{AA1D9E81-8B1A-43F3-98B4-061E2EF3C22C}"/>
                  </a:ext>
                </a:extLst>
              </p:cNvPr>
              <p:cNvSpPr txBox="1">
                <a:spLocks noRot="1" noChangeAspect="1" noMove="1" noResize="1" noEditPoints="1" noAdjustHandles="1" noChangeArrowheads="1" noChangeShapeType="1" noTextEdit="1"/>
              </p:cNvSpPr>
              <p:nvPr/>
            </p:nvSpPr>
            <p:spPr>
              <a:xfrm>
                <a:off x="4213211" y="3200776"/>
                <a:ext cx="6096000" cy="673518"/>
              </a:xfrm>
              <a:prstGeom prst="rect">
                <a:avLst/>
              </a:prstGeom>
              <a:blipFill>
                <a:blip r:embed="rId4"/>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3986B9FD-0440-4F67-A2C5-8D1DE7FE1DF6}"/>
              </a:ext>
            </a:extLst>
          </p:cNvPr>
          <p:cNvCxnSpPr/>
          <p:nvPr/>
        </p:nvCxnSpPr>
        <p:spPr>
          <a:xfrm flipV="1">
            <a:off x="4059044" y="3735659"/>
            <a:ext cx="3077736" cy="7471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5F64D30-46DD-457B-9DAA-D29EEEACF8CA}"/>
              </a:ext>
            </a:extLst>
          </p:cNvPr>
          <p:cNvCxnSpPr>
            <a:cxnSpLocks/>
          </p:cNvCxnSpPr>
          <p:nvPr/>
        </p:nvCxnSpPr>
        <p:spPr>
          <a:xfrm flipV="1">
            <a:off x="4075771" y="3798974"/>
            <a:ext cx="3462501" cy="9886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41BD0AF-6B6A-49A9-83F9-63ED81E97587}"/>
              </a:ext>
            </a:extLst>
          </p:cNvPr>
          <p:cNvCxnSpPr>
            <a:cxnSpLocks/>
          </p:cNvCxnSpPr>
          <p:nvPr/>
        </p:nvCxnSpPr>
        <p:spPr>
          <a:xfrm>
            <a:off x="6498670" y="2338667"/>
            <a:ext cx="1162218" cy="1250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3273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671414"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491493" y="1659890"/>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655939"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nvGraphicFramePr>
        <p:xfrm>
          <a:off x="5939931" y="1914843"/>
          <a:ext cx="5271708" cy="4351337"/>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55961">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a:t>
                      </a: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A1D9E81-8B1A-43F3-98B4-061E2EF3C22C}"/>
                  </a:ext>
                </a:extLst>
              </p:cNvPr>
              <p:cNvSpPr txBox="1"/>
              <p:nvPr/>
            </p:nvSpPr>
            <p:spPr>
              <a:xfrm>
                <a:off x="4213211" y="3200776"/>
                <a:ext cx="6096000" cy="67351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𝑌</m:t>
                          </m:r>
                          <m:r>
                            <a:rPr lang="en-US" i="0">
                              <a:latin typeface="Cambria Math" panose="02040503050406030204" pitchFamily="18" charset="0"/>
                            </a:rPr>
                            <m:t>=1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d>
                                <m:dPr>
                                  <m:begChr m:val=""/>
                                  <m:ctrlPr>
                                    <a:rPr lang="en-US" i="1">
                                      <a:latin typeface="Cambria Math" panose="02040503050406030204" pitchFamily="18" charset="0"/>
                                    </a:rPr>
                                  </m:ctrlPr>
                                </m:dPr>
                                <m:e>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d>
                                        <m:dPr>
                                          <m:endChr m:val=""/>
                                          <m:ctrlPr>
                                            <a:rPr lang="en-US" i="1">
                                              <a:latin typeface="Cambria Math" panose="02040503050406030204" pitchFamily="18" charset="0"/>
                                            </a:rPr>
                                          </m:ctrlPr>
                                        </m:dPr>
                                        <m:e>
                                          <m:r>
                                            <a:rPr lang="en-US" i="1">
                                              <a:latin typeface="Cambria Math" panose="02040503050406030204" pitchFamily="18" charset="0"/>
                                            </a:rPr>
                                            <m:t>𝛽</m:t>
                                          </m:r>
                                        </m:e>
                                      </m:d>
                                    </m:e>
                                    <m:sub>
                                      <m:r>
                                        <a:rPr lang="en-US" i="0">
                                          <a:latin typeface="Cambria Math" panose="02040503050406030204" pitchFamily="18" charset="0"/>
                                        </a:rPr>
                                        <m:t>0</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1</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2</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3</m:t>
                                      </m:r>
                                    </m:sub>
                                  </m:sSub>
                                  <m:r>
                                    <a:rPr lang="en-US" i="1">
                                      <a:latin typeface="Cambria Math" panose="02040503050406030204" pitchFamily="18" charset="0"/>
                                    </a:rPr>
                                    <m:t>𝑋</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4</m:t>
                                      </m:r>
                                    </m:sub>
                                  </m:sSub>
                                  <m:r>
                                    <a:rPr lang="en-US" i="1">
                                      <a:latin typeface="Cambria Math" panose="02040503050406030204" pitchFamily="18" charset="0"/>
                                    </a:rPr>
                                    <m:t>𝑍</m:t>
                                  </m:r>
                                </m:e>
                              </m:d>
                            </m:sup>
                          </m:sSup>
                        </m:den>
                      </m:f>
                    </m:oMath>
                  </m:oMathPara>
                </a14:m>
                <a:endParaRPr lang="en-US" dirty="0"/>
              </a:p>
            </p:txBody>
          </p:sp>
        </mc:Choice>
        <mc:Fallback>
          <p:sp>
            <p:nvSpPr>
              <p:cNvPr id="8" name="TextBox 7">
                <a:extLst>
                  <a:ext uri="{FF2B5EF4-FFF2-40B4-BE49-F238E27FC236}">
                    <a16:creationId xmlns:a16="http://schemas.microsoft.com/office/drawing/2014/main" id="{AA1D9E81-8B1A-43F3-98B4-061E2EF3C22C}"/>
                  </a:ext>
                </a:extLst>
              </p:cNvPr>
              <p:cNvSpPr txBox="1">
                <a:spLocks noRot="1" noChangeAspect="1" noMove="1" noResize="1" noEditPoints="1" noAdjustHandles="1" noChangeArrowheads="1" noChangeShapeType="1" noTextEdit="1"/>
              </p:cNvSpPr>
              <p:nvPr/>
            </p:nvSpPr>
            <p:spPr>
              <a:xfrm>
                <a:off x="4213211" y="3200776"/>
                <a:ext cx="6096000" cy="673518"/>
              </a:xfrm>
              <a:prstGeom prst="rect">
                <a:avLst/>
              </a:prstGeom>
              <a:blipFill>
                <a:blip r:embed="rId4"/>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3986B9FD-0440-4F67-A2C5-8D1DE7FE1DF6}"/>
              </a:ext>
            </a:extLst>
          </p:cNvPr>
          <p:cNvCxnSpPr/>
          <p:nvPr/>
        </p:nvCxnSpPr>
        <p:spPr>
          <a:xfrm flipV="1">
            <a:off x="4059044" y="3735659"/>
            <a:ext cx="3077736" cy="7471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5F64D30-46DD-457B-9DAA-D29EEEACF8CA}"/>
              </a:ext>
            </a:extLst>
          </p:cNvPr>
          <p:cNvCxnSpPr>
            <a:cxnSpLocks/>
          </p:cNvCxnSpPr>
          <p:nvPr/>
        </p:nvCxnSpPr>
        <p:spPr>
          <a:xfrm flipV="1">
            <a:off x="4075771" y="3798974"/>
            <a:ext cx="3462501" cy="9886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41BD0AF-6B6A-49A9-83F9-63ED81E97587}"/>
              </a:ext>
            </a:extLst>
          </p:cNvPr>
          <p:cNvCxnSpPr>
            <a:cxnSpLocks/>
          </p:cNvCxnSpPr>
          <p:nvPr/>
        </p:nvCxnSpPr>
        <p:spPr>
          <a:xfrm>
            <a:off x="6498670" y="2338667"/>
            <a:ext cx="1162218" cy="1250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05665476-BFF1-4BD3-AAE9-DF17609FE8F3}"/>
              </a:ext>
            </a:extLst>
          </p:cNvPr>
          <p:cNvCxnSpPr>
            <a:cxnSpLocks/>
          </p:cNvCxnSpPr>
          <p:nvPr/>
        </p:nvCxnSpPr>
        <p:spPr>
          <a:xfrm flipV="1">
            <a:off x="4075771" y="3781785"/>
            <a:ext cx="3957469" cy="123588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C735A20-DA48-4426-9D13-31FE24D28FE7}"/>
              </a:ext>
            </a:extLst>
          </p:cNvPr>
          <p:cNvCxnSpPr>
            <a:cxnSpLocks/>
          </p:cNvCxnSpPr>
          <p:nvPr/>
        </p:nvCxnSpPr>
        <p:spPr>
          <a:xfrm>
            <a:off x="7660888" y="2338667"/>
            <a:ext cx="546410" cy="125007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12225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671414"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pic>
        <p:nvPicPr>
          <p:cNvPr id="7" name="Picture 6">
            <a:extLst>
              <a:ext uri="{FF2B5EF4-FFF2-40B4-BE49-F238E27FC236}">
                <a16:creationId xmlns:a16="http://schemas.microsoft.com/office/drawing/2014/main" id="{85D6BAB7-D3A0-42FE-8159-BC8B181B9E4A}"/>
              </a:ext>
            </a:extLst>
          </p:cNvPr>
          <p:cNvPicPr>
            <a:picLocks noChangeAspect="1"/>
          </p:cNvPicPr>
          <p:nvPr/>
        </p:nvPicPr>
        <p:blipFill rotWithShape="1">
          <a:blip r:embed="rId3"/>
          <a:srcRect l="16264" t="29473" r="51263" b="44843"/>
          <a:stretch/>
        </p:blipFill>
        <p:spPr>
          <a:xfrm>
            <a:off x="491493" y="1659890"/>
            <a:ext cx="5046946" cy="2245359"/>
          </a:xfrm>
          <a:prstGeom prst="rect">
            <a:avLst/>
          </a:prstGeom>
        </p:spPr>
      </p:pic>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nvGraphicFramePr>
        <p:xfrm>
          <a:off x="1655939"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449854498"/>
              </p:ext>
            </p:extLst>
          </p:nvPr>
        </p:nvGraphicFramePr>
        <p:xfrm>
          <a:off x="5939931" y="1914843"/>
          <a:ext cx="5271708" cy="4351337"/>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55961">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1" u="none" strike="noStrike" dirty="0">
                          <a:solidFill>
                            <a:srgbClr val="FF0000"/>
                          </a:solidFill>
                          <a:effectLst/>
                        </a:rPr>
                        <a:t>0.77</a:t>
                      </a:r>
                      <a:endParaRPr lang="en-US" sz="1500" b="1" i="0" u="none" strike="noStrike" dirty="0">
                        <a:solidFill>
                          <a:srgbClr val="FF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endParaRPr lang="en-US" sz="1500" b="0" i="0" u="none" strike="noStrike" dirty="0">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3437188776"/>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AA1D9E81-8B1A-43F3-98B4-061E2EF3C22C}"/>
                  </a:ext>
                </a:extLst>
              </p:cNvPr>
              <p:cNvSpPr txBox="1"/>
              <p:nvPr/>
            </p:nvSpPr>
            <p:spPr>
              <a:xfrm>
                <a:off x="4213211" y="3200776"/>
                <a:ext cx="6096000" cy="673518"/>
              </a:xfrm>
              <a:prstGeom prst="rect">
                <a:avLst/>
              </a:prstGeom>
              <a:solidFill>
                <a:schemeClr val="bg1"/>
              </a:solid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𝑌</m:t>
                          </m:r>
                          <m:r>
                            <a:rPr lang="en-US" i="0">
                              <a:latin typeface="Cambria Math" panose="02040503050406030204" pitchFamily="18" charset="0"/>
                            </a:rPr>
                            <m:t>=1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d>
                                <m:dPr>
                                  <m:begChr m:val=""/>
                                  <m:ctrlPr>
                                    <a:rPr lang="en-US" i="1">
                                      <a:latin typeface="Cambria Math" panose="02040503050406030204" pitchFamily="18" charset="0"/>
                                    </a:rPr>
                                  </m:ctrlPr>
                                </m:dPr>
                                <m:e>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d>
                                        <m:dPr>
                                          <m:endChr m:val=""/>
                                          <m:ctrlPr>
                                            <a:rPr lang="en-US" i="1">
                                              <a:latin typeface="Cambria Math" panose="02040503050406030204" pitchFamily="18" charset="0"/>
                                            </a:rPr>
                                          </m:ctrlPr>
                                        </m:dPr>
                                        <m:e>
                                          <m:r>
                                            <a:rPr lang="en-US" i="1">
                                              <a:latin typeface="Cambria Math" panose="02040503050406030204" pitchFamily="18" charset="0"/>
                                            </a:rPr>
                                            <m:t>𝛽</m:t>
                                          </m:r>
                                        </m:e>
                                      </m:d>
                                    </m:e>
                                    <m:sub>
                                      <m:r>
                                        <a:rPr lang="en-US" i="0">
                                          <a:latin typeface="Cambria Math" panose="02040503050406030204" pitchFamily="18" charset="0"/>
                                        </a:rPr>
                                        <m:t>0</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1</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1</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2</m:t>
                                      </m:r>
                                    </m:sub>
                                  </m:sSub>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𝐶</m:t>
                                      </m:r>
                                    </m:e>
                                    <m:sub>
                                      <m:r>
                                        <a:rPr lang="en-US" i="0">
                                          <a:latin typeface="Cambria Math" panose="02040503050406030204" pitchFamily="18" charset="0"/>
                                        </a:rPr>
                                        <m:t>2</m:t>
                                      </m:r>
                                    </m:sub>
                                  </m:sSub>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3</m:t>
                                      </m:r>
                                    </m:sub>
                                  </m:sSub>
                                  <m:r>
                                    <a:rPr lang="en-US" i="1">
                                      <a:latin typeface="Cambria Math" panose="02040503050406030204" pitchFamily="18" charset="0"/>
                                    </a:rPr>
                                    <m:t>𝑋</m:t>
                                  </m:r>
                                  <m:r>
                                    <a:rPr lang="en-US" i="0">
                                      <a:latin typeface="Cambria Math" panose="02040503050406030204" pitchFamily="18" charset="0"/>
                                    </a:rPr>
                                    <m:t>+</m:t>
                                  </m:r>
                                  <m:sSub>
                                    <m:sSubPr>
                                      <m:ctrlPr>
                                        <a:rPr lang="en-US" i="1">
                                          <a:solidFill>
                                            <a:srgbClr val="836967"/>
                                          </a:solidFill>
                                          <a:latin typeface="Cambria Math" panose="02040503050406030204" pitchFamily="18" charset="0"/>
                                        </a:rPr>
                                      </m:ctrlPr>
                                    </m:sSubPr>
                                    <m:e>
                                      <m:r>
                                        <a:rPr lang="en-US" i="1">
                                          <a:latin typeface="Cambria Math" panose="02040503050406030204" pitchFamily="18" charset="0"/>
                                        </a:rPr>
                                        <m:t>𝛽</m:t>
                                      </m:r>
                                    </m:e>
                                    <m:sub>
                                      <m:r>
                                        <a:rPr lang="en-US" i="0">
                                          <a:latin typeface="Cambria Math" panose="02040503050406030204" pitchFamily="18" charset="0"/>
                                        </a:rPr>
                                        <m:t>4</m:t>
                                      </m:r>
                                    </m:sub>
                                  </m:sSub>
                                  <m:r>
                                    <a:rPr lang="en-US" i="1">
                                      <a:latin typeface="Cambria Math" panose="02040503050406030204" pitchFamily="18" charset="0"/>
                                    </a:rPr>
                                    <m:t>𝑍</m:t>
                                  </m:r>
                                </m:e>
                              </m:d>
                            </m:sup>
                          </m:sSup>
                        </m:den>
                      </m:f>
                    </m:oMath>
                  </m:oMathPara>
                </a14:m>
                <a:endParaRPr lang="en-US" dirty="0"/>
              </a:p>
            </p:txBody>
          </p:sp>
        </mc:Choice>
        <mc:Fallback>
          <p:sp>
            <p:nvSpPr>
              <p:cNvPr id="8" name="TextBox 7">
                <a:extLst>
                  <a:ext uri="{FF2B5EF4-FFF2-40B4-BE49-F238E27FC236}">
                    <a16:creationId xmlns:a16="http://schemas.microsoft.com/office/drawing/2014/main" id="{AA1D9E81-8B1A-43F3-98B4-061E2EF3C22C}"/>
                  </a:ext>
                </a:extLst>
              </p:cNvPr>
              <p:cNvSpPr txBox="1">
                <a:spLocks noRot="1" noChangeAspect="1" noMove="1" noResize="1" noEditPoints="1" noAdjustHandles="1" noChangeArrowheads="1" noChangeShapeType="1" noTextEdit="1"/>
              </p:cNvSpPr>
              <p:nvPr/>
            </p:nvSpPr>
            <p:spPr>
              <a:xfrm>
                <a:off x="4213211" y="3200776"/>
                <a:ext cx="6096000" cy="673518"/>
              </a:xfrm>
              <a:prstGeom prst="rect">
                <a:avLst/>
              </a:prstGeom>
              <a:blipFill>
                <a:blip r:embed="rId4"/>
                <a:stretch>
                  <a:fillRect/>
                </a:stretch>
              </a:blipFill>
            </p:spPr>
            <p:txBody>
              <a:bodyPr/>
              <a:lstStyle/>
              <a:p>
                <a:r>
                  <a:rPr lang="en-US">
                    <a:noFill/>
                  </a:rPr>
                  <a:t> </a:t>
                </a:r>
              </a:p>
            </p:txBody>
          </p:sp>
        </mc:Fallback>
      </mc:AlternateContent>
      <p:cxnSp>
        <p:nvCxnSpPr>
          <p:cNvPr id="6" name="Straight Arrow Connector 5">
            <a:extLst>
              <a:ext uri="{FF2B5EF4-FFF2-40B4-BE49-F238E27FC236}">
                <a16:creationId xmlns:a16="http://schemas.microsoft.com/office/drawing/2014/main" id="{3986B9FD-0440-4F67-A2C5-8D1DE7FE1DF6}"/>
              </a:ext>
            </a:extLst>
          </p:cNvPr>
          <p:cNvCxnSpPr/>
          <p:nvPr/>
        </p:nvCxnSpPr>
        <p:spPr>
          <a:xfrm flipV="1">
            <a:off x="4059044" y="3735659"/>
            <a:ext cx="3077736" cy="7471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45F64D30-46DD-457B-9DAA-D29EEEACF8CA}"/>
              </a:ext>
            </a:extLst>
          </p:cNvPr>
          <p:cNvCxnSpPr>
            <a:cxnSpLocks/>
          </p:cNvCxnSpPr>
          <p:nvPr/>
        </p:nvCxnSpPr>
        <p:spPr>
          <a:xfrm flipV="1">
            <a:off x="4075771" y="3798974"/>
            <a:ext cx="3462501" cy="98861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41BD0AF-6B6A-49A9-83F9-63ED81E97587}"/>
              </a:ext>
            </a:extLst>
          </p:cNvPr>
          <p:cNvCxnSpPr>
            <a:cxnSpLocks/>
          </p:cNvCxnSpPr>
          <p:nvPr/>
        </p:nvCxnSpPr>
        <p:spPr>
          <a:xfrm flipV="1">
            <a:off x="4020063" y="3798974"/>
            <a:ext cx="3975409" cy="127622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575C7BF3-B493-4867-8D40-BF361A974421}"/>
              </a:ext>
            </a:extLst>
          </p:cNvPr>
          <p:cNvCxnSpPr>
            <a:cxnSpLocks/>
          </p:cNvCxnSpPr>
          <p:nvPr/>
        </p:nvCxnSpPr>
        <p:spPr>
          <a:xfrm flipV="1">
            <a:off x="4020063" y="3781784"/>
            <a:ext cx="4555722" cy="16040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6C550A3-4E92-4465-B157-59D8EE0E904A}"/>
              </a:ext>
            </a:extLst>
          </p:cNvPr>
          <p:cNvCxnSpPr>
            <a:cxnSpLocks/>
          </p:cNvCxnSpPr>
          <p:nvPr/>
        </p:nvCxnSpPr>
        <p:spPr>
          <a:xfrm flipV="1">
            <a:off x="4020063" y="3781784"/>
            <a:ext cx="4957214" cy="187442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F451EE69-BAB9-45F4-95F1-2161A991201F}"/>
              </a:ext>
            </a:extLst>
          </p:cNvPr>
          <p:cNvCxnSpPr>
            <a:cxnSpLocks/>
          </p:cNvCxnSpPr>
          <p:nvPr/>
        </p:nvCxnSpPr>
        <p:spPr>
          <a:xfrm>
            <a:off x="6498670" y="2313592"/>
            <a:ext cx="1173369" cy="132179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C9D8FCB7-C3AA-409F-AA5A-710665325CEC}"/>
              </a:ext>
            </a:extLst>
          </p:cNvPr>
          <p:cNvCxnSpPr>
            <a:cxnSpLocks/>
          </p:cNvCxnSpPr>
          <p:nvPr/>
        </p:nvCxnSpPr>
        <p:spPr>
          <a:xfrm>
            <a:off x="7672039" y="2367634"/>
            <a:ext cx="558739" cy="126775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F958B785-C4FC-4998-AE1E-3F675B66C9F2}"/>
              </a:ext>
            </a:extLst>
          </p:cNvPr>
          <p:cNvCxnSpPr>
            <a:cxnSpLocks/>
          </p:cNvCxnSpPr>
          <p:nvPr/>
        </p:nvCxnSpPr>
        <p:spPr>
          <a:xfrm>
            <a:off x="8575785" y="2367634"/>
            <a:ext cx="96007" cy="122111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0681303A-7F01-4664-92EA-D999A6177561}"/>
              </a:ext>
            </a:extLst>
          </p:cNvPr>
          <p:cNvCxnSpPr>
            <a:cxnSpLocks/>
          </p:cNvCxnSpPr>
          <p:nvPr/>
        </p:nvCxnSpPr>
        <p:spPr>
          <a:xfrm flipH="1">
            <a:off x="9000940" y="2336679"/>
            <a:ext cx="499965" cy="129870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47CAEDE3-3189-4A1F-9B6F-FD431118E676}"/>
              </a:ext>
            </a:extLst>
          </p:cNvPr>
          <p:cNvSpPr/>
          <p:nvPr/>
        </p:nvSpPr>
        <p:spPr>
          <a:xfrm>
            <a:off x="10355722" y="2129883"/>
            <a:ext cx="542779" cy="2899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4741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560711"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Y</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3680791566"/>
              </p:ext>
            </p:extLst>
          </p:nvPr>
        </p:nvGraphicFramePr>
        <p:xfrm>
          <a:off x="1611337" y="4098290"/>
          <a:ext cx="2809750"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Outcome Y</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graphicFrame>
        <p:nvGraphicFramePr>
          <p:cNvPr id="5" name="Table 4">
            <a:extLst>
              <a:ext uri="{FF2B5EF4-FFF2-40B4-BE49-F238E27FC236}">
                <a16:creationId xmlns:a16="http://schemas.microsoft.com/office/drawing/2014/main" id="{5DB3B4B8-B63E-40BF-B721-D920754FFD25}"/>
              </a:ext>
            </a:extLst>
          </p:cNvPr>
          <p:cNvGraphicFramePr>
            <a:graphicFrameLocks noGrp="1"/>
          </p:cNvGraphicFramePr>
          <p:nvPr>
            <p:extLst>
              <p:ext uri="{D42A27DB-BD31-4B8C-83A1-F6EECF244321}">
                <p14:modId xmlns:p14="http://schemas.microsoft.com/office/powerpoint/2010/main" val="2892858369"/>
              </p:ext>
            </p:extLst>
          </p:nvPr>
        </p:nvGraphicFramePr>
        <p:xfrm>
          <a:off x="5971529" y="1914843"/>
          <a:ext cx="5271708" cy="4351337"/>
        </p:xfrm>
        <a:graphic>
          <a:graphicData uri="http://schemas.openxmlformats.org/drawingml/2006/table">
            <a:tbl>
              <a:tblPr>
                <a:tableStyleId>{5C22544A-7EE6-4342-B048-85BDC9FD1C3A}</a:tableStyleId>
              </a:tblPr>
              <a:tblGrid>
                <a:gridCol w="1089196">
                  <a:extLst>
                    <a:ext uri="{9D8B030D-6E8A-4147-A177-3AD203B41FA5}">
                      <a16:colId xmlns:a16="http://schemas.microsoft.com/office/drawing/2014/main" val="739981350"/>
                    </a:ext>
                  </a:extLst>
                </a:gridCol>
                <a:gridCol w="1089196">
                  <a:extLst>
                    <a:ext uri="{9D8B030D-6E8A-4147-A177-3AD203B41FA5}">
                      <a16:colId xmlns:a16="http://schemas.microsoft.com/office/drawing/2014/main" val="3992907755"/>
                    </a:ext>
                  </a:extLst>
                </a:gridCol>
                <a:gridCol w="969384">
                  <a:extLst>
                    <a:ext uri="{9D8B030D-6E8A-4147-A177-3AD203B41FA5}">
                      <a16:colId xmlns:a16="http://schemas.microsoft.com/office/drawing/2014/main" val="1310992145"/>
                    </a:ext>
                  </a:extLst>
                </a:gridCol>
                <a:gridCol w="958492">
                  <a:extLst>
                    <a:ext uri="{9D8B030D-6E8A-4147-A177-3AD203B41FA5}">
                      <a16:colId xmlns:a16="http://schemas.microsoft.com/office/drawing/2014/main" val="2631845485"/>
                    </a:ext>
                  </a:extLst>
                </a:gridCol>
                <a:gridCol w="1165440">
                  <a:extLst>
                    <a:ext uri="{9D8B030D-6E8A-4147-A177-3AD203B41FA5}">
                      <a16:colId xmlns:a16="http://schemas.microsoft.com/office/drawing/2014/main" val="2813154392"/>
                    </a:ext>
                  </a:extLst>
                </a:gridCol>
              </a:tblGrid>
              <a:tr h="255961">
                <a:tc>
                  <a:txBody>
                    <a:bodyPr/>
                    <a:lstStyle/>
                    <a:p>
                      <a:pPr algn="ctr" fontAlgn="b"/>
                      <a:r>
                        <a:rPr lang="en-US" sz="1500" u="none" strike="noStrike">
                          <a:effectLst/>
                        </a:rPr>
                        <a:t>Covariate C1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Covariate C2</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Exposure X</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Mediator Z</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Outcome Y=1</a:t>
                      </a:r>
                      <a:endParaRPr lang="en-US" sz="1500" b="0" i="0" u="none" strike="noStrike">
                        <a:solidFill>
                          <a:srgbClr val="000000"/>
                        </a:solidFill>
                        <a:effectLst/>
                        <a:latin typeface="Calibri" panose="020F0502020204030204" pitchFamily="34" charset="0"/>
                      </a:endParaRPr>
                    </a:p>
                  </a:txBody>
                  <a:tcPr marL="5446" marR="5446" marT="5446" marB="0" anchor="b"/>
                </a:tc>
                <a:extLst>
                  <a:ext uri="{0D108BD9-81ED-4DB2-BD59-A6C34878D82A}">
                    <a16:rowId xmlns:a16="http://schemas.microsoft.com/office/drawing/2014/main" val="253843116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77%</a:t>
                      </a:r>
                    </a:p>
                  </a:txBody>
                  <a:tcPr marL="5446" marR="5446" marT="5446" marB="0" anchor="b"/>
                </a:tc>
                <a:extLst>
                  <a:ext uri="{0D108BD9-81ED-4DB2-BD59-A6C34878D82A}">
                    <a16:rowId xmlns:a16="http://schemas.microsoft.com/office/drawing/2014/main" val="1945365137"/>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69%</a:t>
                      </a:r>
                    </a:p>
                  </a:txBody>
                  <a:tcPr marL="5446" marR="5446" marT="5446" marB="0" anchor="b"/>
                </a:tc>
                <a:extLst>
                  <a:ext uri="{0D108BD9-81ED-4DB2-BD59-A6C34878D82A}">
                    <a16:rowId xmlns:a16="http://schemas.microsoft.com/office/drawing/2014/main" val="369511163"/>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74%</a:t>
                      </a:r>
                    </a:p>
                  </a:txBody>
                  <a:tcPr marL="5446" marR="5446" marT="5446" marB="0" anchor="b"/>
                </a:tc>
                <a:extLst>
                  <a:ext uri="{0D108BD9-81ED-4DB2-BD59-A6C34878D82A}">
                    <a16:rowId xmlns:a16="http://schemas.microsoft.com/office/drawing/2014/main" val="81171372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65%</a:t>
                      </a:r>
                    </a:p>
                  </a:txBody>
                  <a:tcPr marL="5446" marR="5446" marT="5446" marB="0" anchor="b"/>
                </a:tc>
                <a:extLst>
                  <a:ext uri="{0D108BD9-81ED-4DB2-BD59-A6C34878D82A}">
                    <a16:rowId xmlns:a16="http://schemas.microsoft.com/office/drawing/2014/main" val="1580015471"/>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73%</a:t>
                      </a:r>
                    </a:p>
                  </a:txBody>
                  <a:tcPr marL="5446" marR="5446" marT="5446" marB="0" anchor="b"/>
                </a:tc>
                <a:extLst>
                  <a:ext uri="{0D108BD9-81ED-4DB2-BD59-A6C34878D82A}">
                    <a16:rowId xmlns:a16="http://schemas.microsoft.com/office/drawing/2014/main" val="3343209790"/>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64%</a:t>
                      </a:r>
                    </a:p>
                  </a:txBody>
                  <a:tcPr marL="5446" marR="5446" marT="5446" marB="0" anchor="b"/>
                </a:tc>
                <a:extLst>
                  <a:ext uri="{0D108BD9-81ED-4DB2-BD59-A6C34878D82A}">
                    <a16:rowId xmlns:a16="http://schemas.microsoft.com/office/drawing/2014/main" val="635633774"/>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69%</a:t>
                      </a:r>
                    </a:p>
                  </a:txBody>
                  <a:tcPr marL="5446" marR="5446" marT="5446" marB="0" anchor="b"/>
                </a:tc>
                <a:extLst>
                  <a:ext uri="{0D108BD9-81ED-4DB2-BD59-A6C34878D82A}">
                    <a16:rowId xmlns:a16="http://schemas.microsoft.com/office/drawing/2014/main" val="588685379"/>
                  </a:ext>
                </a:extLst>
              </a:tr>
              <a:tr h="255961">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60%</a:t>
                      </a:r>
                    </a:p>
                  </a:txBody>
                  <a:tcPr marL="5446" marR="5446" marT="5446" marB="0" anchor="b"/>
                </a:tc>
                <a:extLst>
                  <a:ext uri="{0D108BD9-81ED-4DB2-BD59-A6C34878D82A}">
                    <a16:rowId xmlns:a16="http://schemas.microsoft.com/office/drawing/2014/main" val="794138722"/>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74%</a:t>
                      </a:r>
                    </a:p>
                  </a:txBody>
                  <a:tcPr marL="5446" marR="5446" marT="5446" marB="0" anchor="b"/>
                </a:tc>
                <a:extLst>
                  <a:ext uri="{0D108BD9-81ED-4DB2-BD59-A6C34878D82A}">
                    <a16:rowId xmlns:a16="http://schemas.microsoft.com/office/drawing/2014/main" val="47601356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66%</a:t>
                      </a:r>
                    </a:p>
                  </a:txBody>
                  <a:tcPr marL="5446" marR="5446" marT="5446" marB="0" anchor="b"/>
                </a:tc>
                <a:extLst>
                  <a:ext uri="{0D108BD9-81ED-4DB2-BD59-A6C34878D82A}">
                    <a16:rowId xmlns:a16="http://schemas.microsoft.com/office/drawing/2014/main" val="1823744723"/>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72%</a:t>
                      </a:r>
                    </a:p>
                  </a:txBody>
                  <a:tcPr marL="5446" marR="5446" marT="5446" marB="0" anchor="b"/>
                </a:tc>
                <a:extLst>
                  <a:ext uri="{0D108BD9-81ED-4DB2-BD59-A6C34878D82A}">
                    <a16:rowId xmlns:a16="http://schemas.microsoft.com/office/drawing/2014/main" val="3821690434"/>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63%</a:t>
                      </a:r>
                    </a:p>
                  </a:txBody>
                  <a:tcPr marL="5446" marR="5446" marT="5446" marB="0" anchor="b"/>
                </a:tc>
                <a:extLst>
                  <a:ext uri="{0D108BD9-81ED-4DB2-BD59-A6C34878D82A}">
                    <a16:rowId xmlns:a16="http://schemas.microsoft.com/office/drawing/2014/main" val="6074727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70%</a:t>
                      </a:r>
                    </a:p>
                  </a:txBody>
                  <a:tcPr marL="5446" marR="5446" marT="5446" marB="0" anchor="b"/>
                </a:tc>
                <a:extLst>
                  <a:ext uri="{0D108BD9-81ED-4DB2-BD59-A6C34878D82A}">
                    <a16:rowId xmlns:a16="http://schemas.microsoft.com/office/drawing/2014/main" val="1185281636"/>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61%</a:t>
                      </a:r>
                    </a:p>
                  </a:txBody>
                  <a:tcPr marL="5446" marR="5446" marT="5446" marB="0" anchor="b"/>
                </a:tc>
                <a:extLst>
                  <a:ext uri="{0D108BD9-81ED-4DB2-BD59-A6C34878D82A}">
                    <a16:rowId xmlns:a16="http://schemas.microsoft.com/office/drawing/2014/main" val="2820649411"/>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1</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67%</a:t>
                      </a:r>
                    </a:p>
                  </a:txBody>
                  <a:tcPr marL="5446" marR="5446" marT="5446" marB="0" anchor="b"/>
                </a:tc>
                <a:extLst>
                  <a:ext uri="{0D108BD9-81ED-4DB2-BD59-A6C34878D82A}">
                    <a16:rowId xmlns:a16="http://schemas.microsoft.com/office/drawing/2014/main" val="252189567"/>
                  </a:ext>
                </a:extLst>
              </a:tr>
              <a:tr h="255961">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u="none" strike="noStrike">
                          <a:effectLst/>
                        </a:rPr>
                        <a:t>0</a:t>
                      </a:r>
                      <a:endParaRPr lang="en-US" sz="1500" b="0" i="0" u="none" strike="noStrike">
                        <a:solidFill>
                          <a:srgbClr val="000000"/>
                        </a:solidFill>
                        <a:effectLst/>
                        <a:latin typeface="Calibri" panose="020F0502020204030204" pitchFamily="34" charset="0"/>
                      </a:endParaRPr>
                    </a:p>
                  </a:txBody>
                  <a:tcPr marL="5446" marR="5446" marT="5446" marB="0" anchor="b"/>
                </a:tc>
                <a:tc>
                  <a:txBody>
                    <a:bodyPr/>
                    <a:lstStyle/>
                    <a:p>
                      <a:pPr algn="ctr" fontAlgn="b"/>
                      <a:r>
                        <a:rPr lang="en-US" sz="1500" b="0" i="0" u="none" strike="noStrike" dirty="0">
                          <a:solidFill>
                            <a:srgbClr val="000000"/>
                          </a:solidFill>
                          <a:effectLst/>
                          <a:latin typeface="Calibri" panose="020F0502020204030204" pitchFamily="34" charset="0"/>
                        </a:rPr>
                        <a:t>57%</a:t>
                      </a:r>
                    </a:p>
                  </a:txBody>
                  <a:tcPr marL="5446" marR="5446" marT="5446" marB="0" anchor="b"/>
                </a:tc>
                <a:extLst>
                  <a:ext uri="{0D108BD9-81ED-4DB2-BD59-A6C34878D82A}">
                    <a16:rowId xmlns:a16="http://schemas.microsoft.com/office/drawing/2014/main" val="3437188776"/>
                  </a:ext>
                </a:extLst>
              </a:tr>
            </a:tbl>
          </a:graphicData>
        </a:graphic>
      </p:graphicFrame>
      <p:pic>
        <p:nvPicPr>
          <p:cNvPr id="15" name="Picture 14">
            <a:extLst>
              <a:ext uri="{FF2B5EF4-FFF2-40B4-BE49-F238E27FC236}">
                <a16:creationId xmlns:a16="http://schemas.microsoft.com/office/drawing/2014/main" id="{0E6EB4F7-EEA4-4C1E-A5F0-F8DE00D8E183}"/>
              </a:ext>
            </a:extLst>
          </p:cNvPr>
          <p:cNvPicPr>
            <a:picLocks noChangeAspect="1"/>
          </p:cNvPicPr>
          <p:nvPr/>
        </p:nvPicPr>
        <p:blipFill rotWithShape="1">
          <a:blip r:embed="rId3"/>
          <a:srcRect l="12470" t="27922" r="48856" b="42811"/>
          <a:stretch/>
        </p:blipFill>
        <p:spPr>
          <a:xfrm>
            <a:off x="653759" y="1756128"/>
            <a:ext cx="4715219" cy="2007163"/>
          </a:xfrm>
          <a:prstGeom prst="rect">
            <a:avLst/>
          </a:prstGeom>
        </p:spPr>
      </p:pic>
    </p:spTree>
    <p:extLst>
      <p:ext uri="{BB962C8B-B14F-4D97-AF65-F5344CB8AC3E}">
        <p14:creationId xmlns:p14="http://schemas.microsoft.com/office/powerpoint/2010/main" val="11247257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488003"/>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X </a:t>
            </a:r>
          </a:p>
        </p:txBody>
      </p:sp>
      <p:graphicFrame>
        <p:nvGraphicFramePr>
          <p:cNvPr id="3" name="Table 2">
            <a:extLst>
              <a:ext uri="{FF2B5EF4-FFF2-40B4-BE49-F238E27FC236}">
                <a16:creationId xmlns:a16="http://schemas.microsoft.com/office/drawing/2014/main" id="{A37C4E94-AF8E-468C-A5BE-3CCE45A6157F}"/>
              </a:ext>
            </a:extLst>
          </p:cNvPr>
          <p:cNvGraphicFramePr>
            <a:graphicFrameLocks noGrp="1"/>
          </p:cNvGraphicFramePr>
          <p:nvPr>
            <p:extLst>
              <p:ext uri="{D42A27DB-BD31-4B8C-83A1-F6EECF244321}">
                <p14:modId xmlns:p14="http://schemas.microsoft.com/office/powerpoint/2010/main" val="1585767161"/>
              </p:ext>
            </p:extLst>
          </p:nvPr>
        </p:nvGraphicFramePr>
        <p:xfrm>
          <a:off x="1916222" y="4022089"/>
          <a:ext cx="2625505"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272082939"/>
                    </a:ext>
                  </a:extLst>
                </a:gridCol>
                <a:gridCol w="1082445">
                  <a:extLst>
                    <a:ext uri="{9D8B030D-6E8A-4147-A177-3AD203B41FA5}">
                      <a16:colId xmlns:a16="http://schemas.microsoft.com/office/drawing/2014/main" val="2365134304"/>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0189151"/>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25349100"/>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935736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786943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55238118"/>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86299163"/>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7512681"/>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0.23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34162039"/>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EF8374-4C06-43E4-82DC-FB81C255D6AA}"/>
                  </a:ext>
                </a:extLst>
              </p:cNvPr>
              <p:cNvSpPr txBox="1"/>
              <p:nvPr/>
            </p:nvSpPr>
            <p:spPr>
              <a:xfrm>
                <a:off x="5657345" y="3729534"/>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1=1</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r>
                                    <a:rPr lang="en-US" i="0">
                                      <a:latin typeface="Cambria Math" panose="02040503050406030204" pitchFamily="18" charset="0"/>
                                    </a:rPr>
                                    <m:t>0.</m:t>
                                  </m:r>
                                  <m:r>
                                    <a:rPr lang="en-US" b="0" i="0" smtClean="0">
                                      <a:latin typeface="Cambria Math" panose="02040503050406030204" pitchFamily="18" charset="0"/>
                                    </a:rPr>
                                    <m:t>85</m:t>
                                  </m:r>
                                  <m:r>
                                    <a:rPr lang="en-US" b="0" i="1" smtClean="0">
                                      <a:latin typeface="Cambria Math" panose="02040503050406030204" pitchFamily="18" charset="0"/>
                                    </a:rPr>
                                    <m:t>+0.35</m:t>
                                  </m:r>
                                </m:e>
                              </m:d>
                            </m:sup>
                          </m:sSup>
                        </m:den>
                      </m:f>
                      <m:r>
                        <a:rPr lang="en-US" b="0" i="1" smtClean="0">
                          <a:latin typeface="Cambria Math" panose="02040503050406030204" pitchFamily="18" charset="0"/>
                        </a:rPr>
                        <m:t>=79%</m:t>
                      </m:r>
                    </m:oMath>
                  </m:oMathPara>
                </a14:m>
                <a:endParaRPr lang="en-US" dirty="0"/>
              </a:p>
            </p:txBody>
          </p:sp>
        </mc:Choice>
        <mc:Fallback xmlns="">
          <p:sp>
            <p:nvSpPr>
              <p:cNvPr id="8" name="TextBox 7">
                <a:extLst>
                  <a:ext uri="{FF2B5EF4-FFF2-40B4-BE49-F238E27FC236}">
                    <a16:creationId xmlns:a16="http://schemas.microsoft.com/office/drawing/2014/main" id="{C1EF8374-4C06-43E4-82DC-FB81C255D6AA}"/>
                  </a:ext>
                </a:extLst>
              </p:cNvPr>
              <p:cNvSpPr txBox="1">
                <a:spLocks noRot="1" noChangeAspect="1" noMove="1" noResize="1" noEditPoints="1" noAdjustHandles="1" noChangeArrowheads="1" noChangeShapeType="1" noTextEdit="1"/>
              </p:cNvSpPr>
              <p:nvPr/>
            </p:nvSpPr>
            <p:spPr>
              <a:xfrm>
                <a:off x="5657345" y="3729534"/>
                <a:ext cx="6097836" cy="629147"/>
              </a:xfrm>
              <a:prstGeom prst="rect">
                <a:avLst/>
              </a:prstGeom>
              <a:blipFill>
                <a:blip r:embed="rId3"/>
                <a:stretch>
                  <a:fillRect/>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7CA6D6A-FB35-4E0B-B109-108C7E8C7D73}"/>
              </a:ext>
            </a:extLst>
          </p:cNvPr>
          <p:cNvGraphicFramePr>
            <a:graphicFrameLocks noGrp="1"/>
          </p:cNvGraphicFramePr>
          <p:nvPr>
            <p:extLst>
              <p:ext uri="{D42A27DB-BD31-4B8C-83A1-F6EECF244321}">
                <p14:modId xmlns:p14="http://schemas.microsoft.com/office/powerpoint/2010/main" val="3137875468"/>
              </p:ext>
            </p:extLst>
          </p:nvPr>
        </p:nvGraphicFramePr>
        <p:xfrm>
          <a:off x="6852492" y="1748075"/>
          <a:ext cx="3789802" cy="1492250"/>
        </p:xfrm>
        <a:graphic>
          <a:graphicData uri="http://schemas.openxmlformats.org/drawingml/2006/table">
            <a:tbl>
              <a:tblPr>
                <a:tableStyleId>{5C22544A-7EE6-4342-B048-85BDC9FD1C3A}</a:tableStyleId>
              </a:tblPr>
              <a:tblGrid>
                <a:gridCol w="1315631">
                  <a:extLst>
                    <a:ext uri="{9D8B030D-6E8A-4147-A177-3AD203B41FA5}">
                      <a16:colId xmlns:a16="http://schemas.microsoft.com/office/drawing/2014/main" val="2578551354"/>
                    </a:ext>
                  </a:extLst>
                </a:gridCol>
                <a:gridCol w="1317400">
                  <a:extLst>
                    <a:ext uri="{9D8B030D-6E8A-4147-A177-3AD203B41FA5}">
                      <a16:colId xmlns:a16="http://schemas.microsoft.com/office/drawing/2014/main" val="93098221"/>
                    </a:ext>
                  </a:extLst>
                </a:gridCol>
                <a:gridCol w="1156771">
                  <a:extLst>
                    <a:ext uri="{9D8B030D-6E8A-4147-A177-3AD203B41FA5}">
                      <a16:colId xmlns:a16="http://schemas.microsoft.com/office/drawing/2014/main" val="1655259982"/>
                    </a:ext>
                  </a:extLst>
                </a:gridCol>
              </a:tblGrid>
              <a:tr h="298450">
                <a:tc>
                  <a:txBody>
                    <a:bodyPr/>
                    <a:lstStyle/>
                    <a:p>
                      <a:pPr algn="ctr"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86712052"/>
                  </a:ext>
                </a:extLst>
              </a:tr>
              <a:tr h="2984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79%</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49713401"/>
                  </a:ext>
                </a:extLst>
              </a:tr>
              <a:tr h="2984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53352741"/>
                  </a:ext>
                </a:extLst>
              </a:tr>
              <a:tr h="298450">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3914847"/>
                  </a:ext>
                </a:extLst>
              </a:tr>
              <a:tr h="298450">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91198952"/>
                  </a:ext>
                </a:extLst>
              </a:tr>
            </a:tbl>
          </a:graphicData>
        </a:graphic>
      </p:graphicFrame>
      <p:pic>
        <p:nvPicPr>
          <p:cNvPr id="15" name="Picture 14">
            <a:extLst>
              <a:ext uri="{FF2B5EF4-FFF2-40B4-BE49-F238E27FC236}">
                <a16:creationId xmlns:a16="http://schemas.microsoft.com/office/drawing/2014/main" id="{C66C7009-5938-4043-8230-520F7FFA6968}"/>
              </a:ext>
            </a:extLst>
          </p:cNvPr>
          <p:cNvPicPr>
            <a:picLocks noChangeAspect="1"/>
          </p:cNvPicPr>
          <p:nvPr/>
        </p:nvPicPr>
        <p:blipFill rotWithShape="1">
          <a:blip r:embed="rId4"/>
          <a:srcRect l="12018" t="27470" r="48403" b="43943"/>
          <a:stretch/>
        </p:blipFill>
        <p:spPr>
          <a:xfrm>
            <a:off x="1024567" y="1647520"/>
            <a:ext cx="4825389" cy="1960534"/>
          </a:xfrm>
          <a:prstGeom prst="rect">
            <a:avLst/>
          </a:prstGeom>
        </p:spPr>
      </p:pic>
      <p:sp>
        <p:nvSpPr>
          <p:cNvPr id="10" name="Rectangle 9">
            <a:extLst>
              <a:ext uri="{FF2B5EF4-FFF2-40B4-BE49-F238E27FC236}">
                <a16:creationId xmlns:a16="http://schemas.microsoft.com/office/drawing/2014/main" id="{27A9F10E-D146-4DD0-9BA0-2643406CF9D1}"/>
              </a:ext>
            </a:extLst>
          </p:cNvPr>
          <p:cNvSpPr/>
          <p:nvPr/>
        </p:nvSpPr>
        <p:spPr>
          <a:xfrm>
            <a:off x="9775858" y="2062976"/>
            <a:ext cx="542779" cy="2899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E6D76C-16EC-4E95-BC47-24F7B7BCF185}"/>
              </a:ext>
            </a:extLst>
          </p:cNvPr>
          <p:cNvSpPr/>
          <p:nvPr/>
        </p:nvSpPr>
        <p:spPr>
          <a:xfrm>
            <a:off x="5849956" y="3729534"/>
            <a:ext cx="5617257" cy="629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32464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488003"/>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X </a:t>
            </a:r>
          </a:p>
        </p:txBody>
      </p:sp>
      <p:graphicFrame>
        <p:nvGraphicFramePr>
          <p:cNvPr id="3" name="Table 2">
            <a:extLst>
              <a:ext uri="{FF2B5EF4-FFF2-40B4-BE49-F238E27FC236}">
                <a16:creationId xmlns:a16="http://schemas.microsoft.com/office/drawing/2014/main" id="{A37C4E94-AF8E-468C-A5BE-3CCE45A6157F}"/>
              </a:ext>
            </a:extLst>
          </p:cNvPr>
          <p:cNvGraphicFramePr>
            <a:graphicFrameLocks noGrp="1"/>
          </p:cNvGraphicFramePr>
          <p:nvPr/>
        </p:nvGraphicFramePr>
        <p:xfrm>
          <a:off x="1916222" y="4022089"/>
          <a:ext cx="2625505"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272082939"/>
                    </a:ext>
                  </a:extLst>
                </a:gridCol>
                <a:gridCol w="1082445">
                  <a:extLst>
                    <a:ext uri="{9D8B030D-6E8A-4147-A177-3AD203B41FA5}">
                      <a16:colId xmlns:a16="http://schemas.microsoft.com/office/drawing/2014/main" val="2365134304"/>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0189151"/>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25349100"/>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935736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786943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55238118"/>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86299163"/>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7512681"/>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0.23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34162039"/>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1EF8374-4C06-43E4-82DC-FB81C255D6AA}"/>
                  </a:ext>
                </a:extLst>
              </p:cNvPr>
              <p:cNvSpPr txBox="1"/>
              <p:nvPr/>
            </p:nvSpPr>
            <p:spPr>
              <a:xfrm>
                <a:off x="5657345" y="3729534"/>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1=1</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r>
                                    <a:rPr lang="en-US" i="0">
                                      <a:latin typeface="Cambria Math" panose="02040503050406030204" pitchFamily="18" charset="0"/>
                                    </a:rPr>
                                    <m:t>0.</m:t>
                                  </m:r>
                                  <m:r>
                                    <a:rPr lang="en-US" b="0" i="0" smtClean="0">
                                      <a:latin typeface="Cambria Math" panose="02040503050406030204" pitchFamily="18" charset="0"/>
                                    </a:rPr>
                                    <m:t>85</m:t>
                                  </m:r>
                                  <m:r>
                                    <a:rPr lang="en-US" b="0" i="1" smtClean="0">
                                      <a:latin typeface="Cambria Math" panose="02040503050406030204" pitchFamily="18" charset="0"/>
                                    </a:rPr>
                                    <m:t>+0.35</m:t>
                                  </m:r>
                                </m:e>
                              </m:d>
                            </m:sup>
                          </m:sSup>
                        </m:den>
                      </m:f>
                      <m:r>
                        <a:rPr lang="en-US" b="0" i="1" smtClean="0">
                          <a:latin typeface="Cambria Math" panose="02040503050406030204" pitchFamily="18" charset="0"/>
                        </a:rPr>
                        <m:t>=79%</m:t>
                      </m:r>
                    </m:oMath>
                  </m:oMathPara>
                </a14:m>
                <a:endParaRPr lang="en-US" dirty="0"/>
              </a:p>
            </p:txBody>
          </p:sp>
        </mc:Choice>
        <mc:Fallback>
          <p:sp>
            <p:nvSpPr>
              <p:cNvPr id="8" name="TextBox 7">
                <a:extLst>
                  <a:ext uri="{FF2B5EF4-FFF2-40B4-BE49-F238E27FC236}">
                    <a16:creationId xmlns:a16="http://schemas.microsoft.com/office/drawing/2014/main" id="{C1EF8374-4C06-43E4-82DC-FB81C255D6AA}"/>
                  </a:ext>
                </a:extLst>
              </p:cNvPr>
              <p:cNvSpPr txBox="1">
                <a:spLocks noRot="1" noChangeAspect="1" noMove="1" noResize="1" noEditPoints="1" noAdjustHandles="1" noChangeArrowheads="1" noChangeShapeType="1" noTextEdit="1"/>
              </p:cNvSpPr>
              <p:nvPr/>
            </p:nvSpPr>
            <p:spPr>
              <a:xfrm>
                <a:off x="5657345" y="3729534"/>
                <a:ext cx="6097836" cy="62914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3A7C536-FC87-422D-AD01-5102696D4722}"/>
                  </a:ext>
                </a:extLst>
              </p:cNvPr>
              <p:cNvSpPr txBox="1"/>
              <p:nvPr/>
            </p:nvSpPr>
            <p:spPr>
              <a:xfrm>
                <a:off x="5644492" y="4333627"/>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1=1</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2=0</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r>
                                    <a:rPr lang="en-US" i="0">
                                      <a:latin typeface="Cambria Math" panose="02040503050406030204" pitchFamily="18" charset="0"/>
                                    </a:rPr>
                                    <m:t>0.</m:t>
                                  </m:r>
                                  <m:r>
                                    <a:rPr lang="en-US" b="0" i="0" smtClean="0">
                                      <a:latin typeface="Cambria Math" panose="02040503050406030204" pitchFamily="18" charset="0"/>
                                    </a:rPr>
                                    <m:t>85</m:t>
                                  </m:r>
                                </m:e>
                              </m:d>
                            </m:sup>
                          </m:sSup>
                        </m:den>
                      </m:f>
                      <m:r>
                        <a:rPr lang="en-US" b="0" i="1" smtClean="0">
                          <a:latin typeface="Cambria Math" panose="02040503050406030204" pitchFamily="18" charset="0"/>
                        </a:rPr>
                        <m:t>=73%</m:t>
                      </m:r>
                    </m:oMath>
                  </m:oMathPara>
                </a14:m>
                <a:endParaRPr lang="en-US" dirty="0"/>
              </a:p>
            </p:txBody>
          </p:sp>
        </mc:Choice>
        <mc:Fallback>
          <p:sp>
            <p:nvSpPr>
              <p:cNvPr id="9" name="TextBox 8">
                <a:extLst>
                  <a:ext uri="{FF2B5EF4-FFF2-40B4-BE49-F238E27FC236}">
                    <a16:creationId xmlns:a16="http://schemas.microsoft.com/office/drawing/2014/main" id="{83A7C536-FC87-422D-AD01-5102696D4722}"/>
                  </a:ext>
                </a:extLst>
              </p:cNvPr>
              <p:cNvSpPr txBox="1">
                <a:spLocks noRot="1" noChangeAspect="1" noMove="1" noResize="1" noEditPoints="1" noAdjustHandles="1" noChangeArrowheads="1" noChangeShapeType="1" noTextEdit="1"/>
              </p:cNvSpPr>
              <p:nvPr/>
            </p:nvSpPr>
            <p:spPr>
              <a:xfrm>
                <a:off x="5644492" y="4333627"/>
                <a:ext cx="6097836" cy="629147"/>
              </a:xfrm>
              <a:prstGeom prst="rect">
                <a:avLst/>
              </a:prstGeom>
              <a:blipFill>
                <a:blip r:embed="rId4"/>
                <a:stretch>
                  <a:fillRect/>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7CA6D6A-FB35-4E0B-B109-108C7E8C7D73}"/>
              </a:ext>
            </a:extLst>
          </p:cNvPr>
          <p:cNvGraphicFramePr>
            <a:graphicFrameLocks noGrp="1"/>
          </p:cNvGraphicFramePr>
          <p:nvPr>
            <p:extLst>
              <p:ext uri="{D42A27DB-BD31-4B8C-83A1-F6EECF244321}">
                <p14:modId xmlns:p14="http://schemas.microsoft.com/office/powerpoint/2010/main" val="3549355336"/>
              </p:ext>
            </p:extLst>
          </p:nvPr>
        </p:nvGraphicFramePr>
        <p:xfrm>
          <a:off x="6852492" y="1748075"/>
          <a:ext cx="3789802" cy="1492250"/>
        </p:xfrm>
        <a:graphic>
          <a:graphicData uri="http://schemas.openxmlformats.org/drawingml/2006/table">
            <a:tbl>
              <a:tblPr>
                <a:tableStyleId>{5C22544A-7EE6-4342-B048-85BDC9FD1C3A}</a:tableStyleId>
              </a:tblPr>
              <a:tblGrid>
                <a:gridCol w="1315631">
                  <a:extLst>
                    <a:ext uri="{9D8B030D-6E8A-4147-A177-3AD203B41FA5}">
                      <a16:colId xmlns:a16="http://schemas.microsoft.com/office/drawing/2014/main" val="2578551354"/>
                    </a:ext>
                  </a:extLst>
                </a:gridCol>
                <a:gridCol w="1317400">
                  <a:extLst>
                    <a:ext uri="{9D8B030D-6E8A-4147-A177-3AD203B41FA5}">
                      <a16:colId xmlns:a16="http://schemas.microsoft.com/office/drawing/2014/main" val="93098221"/>
                    </a:ext>
                  </a:extLst>
                </a:gridCol>
                <a:gridCol w="1156771">
                  <a:extLst>
                    <a:ext uri="{9D8B030D-6E8A-4147-A177-3AD203B41FA5}">
                      <a16:colId xmlns:a16="http://schemas.microsoft.com/office/drawing/2014/main" val="1655259982"/>
                    </a:ext>
                  </a:extLst>
                </a:gridCol>
              </a:tblGrid>
              <a:tr h="298450">
                <a:tc>
                  <a:txBody>
                    <a:bodyPr/>
                    <a:lstStyle/>
                    <a:p>
                      <a:pPr algn="ctr"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86712052"/>
                  </a:ext>
                </a:extLst>
              </a:tr>
              <a:tr h="2984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79%</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49713401"/>
                  </a:ext>
                </a:extLst>
              </a:tr>
              <a:tr h="2984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73%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53352741"/>
                  </a:ext>
                </a:extLst>
              </a:tr>
              <a:tr h="298450">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3914847"/>
                  </a:ext>
                </a:extLst>
              </a:tr>
              <a:tr h="298450">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91198952"/>
                  </a:ext>
                </a:extLst>
              </a:tr>
            </a:tbl>
          </a:graphicData>
        </a:graphic>
      </p:graphicFrame>
      <p:pic>
        <p:nvPicPr>
          <p:cNvPr id="15" name="Picture 14">
            <a:extLst>
              <a:ext uri="{FF2B5EF4-FFF2-40B4-BE49-F238E27FC236}">
                <a16:creationId xmlns:a16="http://schemas.microsoft.com/office/drawing/2014/main" id="{C66C7009-5938-4043-8230-520F7FFA6968}"/>
              </a:ext>
            </a:extLst>
          </p:cNvPr>
          <p:cNvPicPr>
            <a:picLocks noChangeAspect="1"/>
          </p:cNvPicPr>
          <p:nvPr/>
        </p:nvPicPr>
        <p:blipFill rotWithShape="1">
          <a:blip r:embed="rId5"/>
          <a:srcRect l="12018" t="27470" r="48403" b="43943"/>
          <a:stretch/>
        </p:blipFill>
        <p:spPr>
          <a:xfrm>
            <a:off x="1024567" y="1647520"/>
            <a:ext cx="4825389" cy="1960534"/>
          </a:xfrm>
          <a:prstGeom prst="rect">
            <a:avLst/>
          </a:prstGeom>
        </p:spPr>
      </p:pic>
      <p:sp>
        <p:nvSpPr>
          <p:cNvPr id="10" name="Rectangle 9">
            <a:extLst>
              <a:ext uri="{FF2B5EF4-FFF2-40B4-BE49-F238E27FC236}">
                <a16:creationId xmlns:a16="http://schemas.microsoft.com/office/drawing/2014/main" id="{9F4FD297-97D7-4E5E-BBFF-60A5EFFFE55B}"/>
              </a:ext>
            </a:extLst>
          </p:cNvPr>
          <p:cNvSpPr/>
          <p:nvPr/>
        </p:nvSpPr>
        <p:spPr>
          <a:xfrm>
            <a:off x="5849956" y="4309396"/>
            <a:ext cx="5617257" cy="629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516CBFC-67C9-4277-8C0F-552081722516}"/>
              </a:ext>
            </a:extLst>
          </p:cNvPr>
          <p:cNvSpPr/>
          <p:nvPr/>
        </p:nvSpPr>
        <p:spPr>
          <a:xfrm>
            <a:off x="9534293" y="2313214"/>
            <a:ext cx="1029671" cy="3073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64220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488003"/>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X </a:t>
            </a:r>
          </a:p>
        </p:txBody>
      </p:sp>
      <p:graphicFrame>
        <p:nvGraphicFramePr>
          <p:cNvPr id="3" name="Table 2">
            <a:extLst>
              <a:ext uri="{FF2B5EF4-FFF2-40B4-BE49-F238E27FC236}">
                <a16:creationId xmlns:a16="http://schemas.microsoft.com/office/drawing/2014/main" id="{A37C4E94-AF8E-468C-A5BE-3CCE45A6157F}"/>
              </a:ext>
            </a:extLst>
          </p:cNvPr>
          <p:cNvGraphicFramePr>
            <a:graphicFrameLocks noGrp="1"/>
          </p:cNvGraphicFramePr>
          <p:nvPr/>
        </p:nvGraphicFramePr>
        <p:xfrm>
          <a:off x="1916222" y="4022089"/>
          <a:ext cx="2625505"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272082939"/>
                    </a:ext>
                  </a:extLst>
                </a:gridCol>
                <a:gridCol w="1082445">
                  <a:extLst>
                    <a:ext uri="{9D8B030D-6E8A-4147-A177-3AD203B41FA5}">
                      <a16:colId xmlns:a16="http://schemas.microsoft.com/office/drawing/2014/main" val="2365134304"/>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0189151"/>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25349100"/>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935736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786943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55238118"/>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86299163"/>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7512681"/>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0.23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34162039"/>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1EF8374-4C06-43E4-82DC-FB81C255D6AA}"/>
                  </a:ext>
                </a:extLst>
              </p:cNvPr>
              <p:cNvSpPr txBox="1"/>
              <p:nvPr/>
            </p:nvSpPr>
            <p:spPr>
              <a:xfrm>
                <a:off x="5657345" y="3729534"/>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1=1</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r>
                                    <a:rPr lang="en-US" i="0">
                                      <a:latin typeface="Cambria Math" panose="02040503050406030204" pitchFamily="18" charset="0"/>
                                    </a:rPr>
                                    <m:t>0.</m:t>
                                  </m:r>
                                  <m:r>
                                    <a:rPr lang="en-US" b="0" i="0" smtClean="0">
                                      <a:latin typeface="Cambria Math" panose="02040503050406030204" pitchFamily="18" charset="0"/>
                                    </a:rPr>
                                    <m:t>85</m:t>
                                  </m:r>
                                  <m:r>
                                    <a:rPr lang="en-US" b="0" i="1" smtClean="0">
                                      <a:latin typeface="Cambria Math" panose="02040503050406030204" pitchFamily="18" charset="0"/>
                                    </a:rPr>
                                    <m:t>+0.35</m:t>
                                  </m:r>
                                </m:e>
                              </m:d>
                            </m:sup>
                          </m:sSup>
                        </m:den>
                      </m:f>
                      <m:r>
                        <a:rPr lang="en-US" b="0" i="1" smtClean="0">
                          <a:latin typeface="Cambria Math" panose="02040503050406030204" pitchFamily="18" charset="0"/>
                        </a:rPr>
                        <m:t>=79%</m:t>
                      </m:r>
                    </m:oMath>
                  </m:oMathPara>
                </a14:m>
                <a:endParaRPr lang="en-US" dirty="0"/>
              </a:p>
            </p:txBody>
          </p:sp>
        </mc:Choice>
        <mc:Fallback>
          <p:sp>
            <p:nvSpPr>
              <p:cNvPr id="8" name="TextBox 7">
                <a:extLst>
                  <a:ext uri="{FF2B5EF4-FFF2-40B4-BE49-F238E27FC236}">
                    <a16:creationId xmlns:a16="http://schemas.microsoft.com/office/drawing/2014/main" id="{C1EF8374-4C06-43E4-82DC-FB81C255D6AA}"/>
                  </a:ext>
                </a:extLst>
              </p:cNvPr>
              <p:cNvSpPr txBox="1">
                <a:spLocks noRot="1" noChangeAspect="1" noMove="1" noResize="1" noEditPoints="1" noAdjustHandles="1" noChangeArrowheads="1" noChangeShapeType="1" noTextEdit="1"/>
              </p:cNvSpPr>
              <p:nvPr/>
            </p:nvSpPr>
            <p:spPr>
              <a:xfrm>
                <a:off x="5657345" y="3729534"/>
                <a:ext cx="6097836" cy="62914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3A7C536-FC87-422D-AD01-5102696D4722}"/>
                  </a:ext>
                </a:extLst>
              </p:cNvPr>
              <p:cNvSpPr txBox="1"/>
              <p:nvPr/>
            </p:nvSpPr>
            <p:spPr>
              <a:xfrm>
                <a:off x="5644492" y="4333627"/>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1=1</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2=0</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r>
                                    <a:rPr lang="en-US" i="0">
                                      <a:latin typeface="Cambria Math" panose="02040503050406030204" pitchFamily="18" charset="0"/>
                                    </a:rPr>
                                    <m:t>0.</m:t>
                                  </m:r>
                                  <m:r>
                                    <a:rPr lang="en-US" b="0" i="0" smtClean="0">
                                      <a:latin typeface="Cambria Math" panose="02040503050406030204" pitchFamily="18" charset="0"/>
                                    </a:rPr>
                                    <m:t>85</m:t>
                                  </m:r>
                                </m:e>
                              </m:d>
                            </m:sup>
                          </m:sSup>
                        </m:den>
                      </m:f>
                      <m:r>
                        <a:rPr lang="en-US" b="0" i="1" smtClean="0">
                          <a:latin typeface="Cambria Math" panose="02040503050406030204" pitchFamily="18" charset="0"/>
                        </a:rPr>
                        <m:t>=73%</m:t>
                      </m:r>
                    </m:oMath>
                  </m:oMathPara>
                </a14:m>
                <a:endParaRPr lang="en-US" dirty="0"/>
              </a:p>
            </p:txBody>
          </p:sp>
        </mc:Choice>
        <mc:Fallback>
          <p:sp>
            <p:nvSpPr>
              <p:cNvPr id="9" name="TextBox 8">
                <a:extLst>
                  <a:ext uri="{FF2B5EF4-FFF2-40B4-BE49-F238E27FC236}">
                    <a16:creationId xmlns:a16="http://schemas.microsoft.com/office/drawing/2014/main" id="{83A7C536-FC87-422D-AD01-5102696D4722}"/>
                  </a:ext>
                </a:extLst>
              </p:cNvPr>
              <p:cNvSpPr txBox="1">
                <a:spLocks noRot="1" noChangeAspect="1" noMove="1" noResize="1" noEditPoints="1" noAdjustHandles="1" noChangeArrowheads="1" noChangeShapeType="1" noTextEdit="1"/>
              </p:cNvSpPr>
              <p:nvPr/>
            </p:nvSpPr>
            <p:spPr>
              <a:xfrm>
                <a:off x="5644492" y="4333627"/>
                <a:ext cx="6097836" cy="62914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E4255D0-3F1D-4758-B96F-A4A04404EC70}"/>
                  </a:ext>
                </a:extLst>
              </p:cNvPr>
              <p:cNvSpPr txBox="1"/>
              <p:nvPr/>
            </p:nvSpPr>
            <p:spPr>
              <a:xfrm>
                <a:off x="5657345" y="4968825"/>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1=0</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r>
                                    <a:rPr lang="en-US" b="0" i="1" smtClean="0">
                                      <a:latin typeface="Cambria Math" panose="02040503050406030204" pitchFamily="18" charset="0"/>
                                    </a:rPr>
                                    <m:t>0.35</m:t>
                                  </m:r>
                                </m:e>
                              </m:d>
                            </m:sup>
                          </m:sSup>
                        </m:den>
                      </m:f>
                      <m:r>
                        <a:rPr lang="en-US" b="0" i="1" smtClean="0">
                          <a:latin typeface="Cambria Math" panose="02040503050406030204" pitchFamily="18" charset="0"/>
                        </a:rPr>
                        <m:t>=62%</m:t>
                      </m:r>
                    </m:oMath>
                  </m:oMathPara>
                </a14:m>
                <a:endParaRPr lang="en-US" dirty="0"/>
              </a:p>
            </p:txBody>
          </p:sp>
        </mc:Choice>
        <mc:Fallback>
          <p:sp>
            <p:nvSpPr>
              <p:cNvPr id="11" name="TextBox 10">
                <a:extLst>
                  <a:ext uri="{FF2B5EF4-FFF2-40B4-BE49-F238E27FC236}">
                    <a16:creationId xmlns:a16="http://schemas.microsoft.com/office/drawing/2014/main" id="{8E4255D0-3F1D-4758-B96F-A4A04404EC70}"/>
                  </a:ext>
                </a:extLst>
              </p:cNvPr>
              <p:cNvSpPr txBox="1">
                <a:spLocks noRot="1" noChangeAspect="1" noMove="1" noResize="1" noEditPoints="1" noAdjustHandles="1" noChangeArrowheads="1" noChangeShapeType="1" noTextEdit="1"/>
              </p:cNvSpPr>
              <p:nvPr/>
            </p:nvSpPr>
            <p:spPr>
              <a:xfrm>
                <a:off x="5657345" y="4968825"/>
                <a:ext cx="6097836" cy="62914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EDFDEAFE-3F98-4D62-BB42-51CF77791B3A}"/>
                  </a:ext>
                </a:extLst>
              </p:cNvPr>
              <p:cNvSpPr txBox="1"/>
              <p:nvPr/>
            </p:nvSpPr>
            <p:spPr>
              <a:xfrm>
                <a:off x="5676441" y="5519618"/>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1=0</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2=0</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e>
                              </m:d>
                            </m:sup>
                          </m:sSup>
                        </m:den>
                      </m:f>
                      <m:r>
                        <a:rPr lang="en-US" b="0" i="1" smtClean="0">
                          <a:latin typeface="Cambria Math" panose="02040503050406030204" pitchFamily="18" charset="0"/>
                        </a:rPr>
                        <m:t>=53%</m:t>
                      </m:r>
                    </m:oMath>
                  </m:oMathPara>
                </a14:m>
                <a:endParaRPr lang="en-US" dirty="0"/>
              </a:p>
            </p:txBody>
          </p:sp>
        </mc:Choice>
        <mc:Fallback>
          <p:sp>
            <p:nvSpPr>
              <p:cNvPr id="13" name="TextBox 12">
                <a:extLst>
                  <a:ext uri="{FF2B5EF4-FFF2-40B4-BE49-F238E27FC236}">
                    <a16:creationId xmlns:a16="http://schemas.microsoft.com/office/drawing/2014/main" id="{EDFDEAFE-3F98-4D62-BB42-51CF77791B3A}"/>
                  </a:ext>
                </a:extLst>
              </p:cNvPr>
              <p:cNvSpPr txBox="1">
                <a:spLocks noRot="1" noChangeAspect="1" noMove="1" noResize="1" noEditPoints="1" noAdjustHandles="1" noChangeArrowheads="1" noChangeShapeType="1" noTextEdit="1"/>
              </p:cNvSpPr>
              <p:nvPr/>
            </p:nvSpPr>
            <p:spPr>
              <a:xfrm>
                <a:off x="5676441" y="5519618"/>
                <a:ext cx="6097836" cy="629147"/>
              </a:xfrm>
              <a:prstGeom prst="rect">
                <a:avLst/>
              </a:prstGeom>
              <a:blipFill>
                <a:blip r:embed="rId6"/>
                <a:stretch>
                  <a:fillRect/>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7CA6D6A-FB35-4E0B-B109-108C7E8C7D73}"/>
              </a:ext>
            </a:extLst>
          </p:cNvPr>
          <p:cNvGraphicFramePr>
            <a:graphicFrameLocks noGrp="1"/>
          </p:cNvGraphicFramePr>
          <p:nvPr/>
        </p:nvGraphicFramePr>
        <p:xfrm>
          <a:off x="6852492" y="1748075"/>
          <a:ext cx="3789802" cy="1492250"/>
        </p:xfrm>
        <a:graphic>
          <a:graphicData uri="http://schemas.openxmlformats.org/drawingml/2006/table">
            <a:tbl>
              <a:tblPr>
                <a:tableStyleId>{5C22544A-7EE6-4342-B048-85BDC9FD1C3A}</a:tableStyleId>
              </a:tblPr>
              <a:tblGrid>
                <a:gridCol w="1315631">
                  <a:extLst>
                    <a:ext uri="{9D8B030D-6E8A-4147-A177-3AD203B41FA5}">
                      <a16:colId xmlns:a16="http://schemas.microsoft.com/office/drawing/2014/main" val="2578551354"/>
                    </a:ext>
                  </a:extLst>
                </a:gridCol>
                <a:gridCol w="1317400">
                  <a:extLst>
                    <a:ext uri="{9D8B030D-6E8A-4147-A177-3AD203B41FA5}">
                      <a16:colId xmlns:a16="http://schemas.microsoft.com/office/drawing/2014/main" val="93098221"/>
                    </a:ext>
                  </a:extLst>
                </a:gridCol>
                <a:gridCol w="1156771">
                  <a:extLst>
                    <a:ext uri="{9D8B030D-6E8A-4147-A177-3AD203B41FA5}">
                      <a16:colId xmlns:a16="http://schemas.microsoft.com/office/drawing/2014/main" val="1655259982"/>
                    </a:ext>
                  </a:extLst>
                </a:gridCol>
              </a:tblGrid>
              <a:tr h="298450">
                <a:tc>
                  <a:txBody>
                    <a:bodyPr/>
                    <a:lstStyle/>
                    <a:p>
                      <a:pPr algn="ctr"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86712052"/>
                  </a:ext>
                </a:extLst>
              </a:tr>
              <a:tr h="2984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79%</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49713401"/>
                  </a:ext>
                </a:extLst>
              </a:tr>
              <a:tr h="2984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73%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53352741"/>
                  </a:ext>
                </a:extLst>
              </a:tr>
              <a:tr h="298450">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62%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3914847"/>
                  </a:ext>
                </a:extLst>
              </a:tr>
              <a:tr h="298450">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53%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91198952"/>
                  </a:ext>
                </a:extLst>
              </a:tr>
            </a:tbl>
          </a:graphicData>
        </a:graphic>
      </p:graphicFrame>
      <p:pic>
        <p:nvPicPr>
          <p:cNvPr id="15" name="Picture 14">
            <a:extLst>
              <a:ext uri="{FF2B5EF4-FFF2-40B4-BE49-F238E27FC236}">
                <a16:creationId xmlns:a16="http://schemas.microsoft.com/office/drawing/2014/main" id="{C66C7009-5938-4043-8230-520F7FFA6968}"/>
              </a:ext>
            </a:extLst>
          </p:cNvPr>
          <p:cNvPicPr>
            <a:picLocks noChangeAspect="1"/>
          </p:cNvPicPr>
          <p:nvPr/>
        </p:nvPicPr>
        <p:blipFill rotWithShape="1">
          <a:blip r:embed="rId7"/>
          <a:srcRect l="12018" t="27470" r="48403" b="43943"/>
          <a:stretch/>
        </p:blipFill>
        <p:spPr>
          <a:xfrm>
            <a:off x="1024567" y="1647520"/>
            <a:ext cx="4825389" cy="1960534"/>
          </a:xfrm>
          <a:prstGeom prst="rect">
            <a:avLst/>
          </a:prstGeom>
        </p:spPr>
      </p:pic>
      <p:sp>
        <p:nvSpPr>
          <p:cNvPr id="12" name="Rectangle 11">
            <a:extLst>
              <a:ext uri="{FF2B5EF4-FFF2-40B4-BE49-F238E27FC236}">
                <a16:creationId xmlns:a16="http://schemas.microsoft.com/office/drawing/2014/main" id="{12C444CE-77F8-4A34-8655-1B0B2A613D1E}"/>
              </a:ext>
            </a:extLst>
          </p:cNvPr>
          <p:cNvSpPr/>
          <p:nvPr/>
        </p:nvSpPr>
        <p:spPr>
          <a:xfrm>
            <a:off x="5938764" y="4962775"/>
            <a:ext cx="5558143" cy="12251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46DF8A-DF3F-46CD-8C81-FCB5712DC92F}"/>
              </a:ext>
            </a:extLst>
          </p:cNvPr>
          <p:cNvSpPr/>
          <p:nvPr/>
        </p:nvSpPr>
        <p:spPr>
          <a:xfrm>
            <a:off x="6852492" y="2659391"/>
            <a:ext cx="3761853" cy="629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6721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488003"/>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Distribution of X </a:t>
            </a:r>
          </a:p>
        </p:txBody>
      </p:sp>
      <p:graphicFrame>
        <p:nvGraphicFramePr>
          <p:cNvPr id="3" name="Table 2">
            <a:extLst>
              <a:ext uri="{FF2B5EF4-FFF2-40B4-BE49-F238E27FC236}">
                <a16:creationId xmlns:a16="http://schemas.microsoft.com/office/drawing/2014/main" id="{A37C4E94-AF8E-468C-A5BE-3CCE45A6157F}"/>
              </a:ext>
            </a:extLst>
          </p:cNvPr>
          <p:cNvGraphicFramePr>
            <a:graphicFrameLocks noGrp="1"/>
          </p:cNvGraphicFramePr>
          <p:nvPr/>
        </p:nvGraphicFramePr>
        <p:xfrm>
          <a:off x="1916222" y="4022089"/>
          <a:ext cx="2625505"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272082939"/>
                    </a:ext>
                  </a:extLst>
                </a:gridCol>
                <a:gridCol w="1082445">
                  <a:extLst>
                    <a:ext uri="{9D8B030D-6E8A-4147-A177-3AD203B41FA5}">
                      <a16:colId xmlns:a16="http://schemas.microsoft.com/office/drawing/2014/main" val="2365134304"/>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0189151"/>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25349100"/>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7935736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0.35</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6786943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955238118"/>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86299163"/>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47512681"/>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0.23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634162039"/>
                  </a:ext>
                </a:extLst>
              </a:tr>
            </a:tbl>
          </a:graphicData>
        </a:graphic>
      </p:graphicFrame>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1EF8374-4C06-43E4-82DC-FB81C255D6AA}"/>
                  </a:ext>
                </a:extLst>
              </p:cNvPr>
              <p:cNvSpPr txBox="1"/>
              <p:nvPr/>
            </p:nvSpPr>
            <p:spPr>
              <a:xfrm>
                <a:off x="5657345" y="3729534"/>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1=1</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r>
                                    <a:rPr lang="en-US" i="0">
                                      <a:latin typeface="Cambria Math" panose="02040503050406030204" pitchFamily="18" charset="0"/>
                                    </a:rPr>
                                    <m:t>0.</m:t>
                                  </m:r>
                                  <m:r>
                                    <a:rPr lang="en-US" b="0" i="0" smtClean="0">
                                      <a:latin typeface="Cambria Math" panose="02040503050406030204" pitchFamily="18" charset="0"/>
                                    </a:rPr>
                                    <m:t>85</m:t>
                                  </m:r>
                                  <m:r>
                                    <a:rPr lang="en-US" b="0" i="1" smtClean="0">
                                      <a:latin typeface="Cambria Math" panose="02040503050406030204" pitchFamily="18" charset="0"/>
                                    </a:rPr>
                                    <m:t>+0.35</m:t>
                                  </m:r>
                                </m:e>
                              </m:d>
                            </m:sup>
                          </m:sSup>
                        </m:den>
                      </m:f>
                      <m:r>
                        <a:rPr lang="en-US" b="0" i="1" smtClean="0">
                          <a:latin typeface="Cambria Math" panose="02040503050406030204" pitchFamily="18" charset="0"/>
                        </a:rPr>
                        <m:t>=79%</m:t>
                      </m:r>
                    </m:oMath>
                  </m:oMathPara>
                </a14:m>
                <a:endParaRPr lang="en-US" dirty="0"/>
              </a:p>
            </p:txBody>
          </p:sp>
        </mc:Choice>
        <mc:Fallback>
          <p:sp>
            <p:nvSpPr>
              <p:cNvPr id="8" name="TextBox 7">
                <a:extLst>
                  <a:ext uri="{FF2B5EF4-FFF2-40B4-BE49-F238E27FC236}">
                    <a16:creationId xmlns:a16="http://schemas.microsoft.com/office/drawing/2014/main" id="{C1EF8374-4C06-43E4-82DC-FB81C255D6AA}"/>
                  </a:ext>
                </a:extLst>
              </p:cNvPr>
              <p:cNvSpPr txBox="1">
                <a:spLocks noRot="1" noChangeAspect="1" noMove="1" noResize="1" noEditPoints="1" noAdjustHandles="1" noChangeArrowheads="1" noChangeShapeType="1" noTextEdit="1"/>
              </p:cNvSpPr>
              <p:nvPr/>
            </p:nvSpPr>
            <p:spPr>
              <a:xfrm>
                <a:off x="5657345" y="3729534"/>
                <a:ext cx="6097836" cy="629147"/>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3A7C536-FC87-422D-AD01-5102696D4722}"/>
                  </a:ext>
                </a:extLst>
              </p:cNvPr>
              <p:cNvSpPr txBox="1"/>
              <p:nvPr/>
            </p:nvSpPr>
            <p:spPr>
              <a:xfrm>
                <a:off x="5644492" y="4333627"/>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1=1</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2=0</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r>
                                    <a:rPr lang="en-US" i="0">
                                      <a:latin typeface="Cambria Math" panose="02040503050406030204" pitchFamily="18" charset="0"/>
                                    </a:rPr>
                                    <m:t>0.</m:t>
                                  </m:r>
                                  <m:r>
                                    <a:rPr lang="en-US" b="0" i="0" smtClean="0">
                                      <a:latin typeface="Cambria Math" panose="02040503050406030204" pitchFamily="18" charset="0"/>
                                    </a:rPr>
                                    <m:t>85</m:t>
                                  </m:r>
                                </m:e>
                              </m:d>
                            </m:sup>
                          </m:sSup>
                        </m:den>
                      </m:f>
                      <m:r>
                        <a:rPr lang="en-US" b="0" i="1" smtClean="0">
                          <a:latin typeface="Cambria Math" panose="02040503050406030204" pitchFamily="18" charset="0"/>
                        </a:rPr>
                        <m:t>=73%</m:t>
                      </m:r>
                    </m:oMath>
                  </m:oMathPara>
                </a14:m>
                <a:endParaRPr lang="en-US" dirty="0"/>
              </a:p>
            </p:txBody>
          </p:sp>
        </mc:Choice>
        <mc:Fallback>
          <p:sp>
            <p:nvSpPr>
              <p:cNvPr id="9" name="TextBox 8">
                <a:extLst>
                  <a:ext uri="{FF2B5EF4-FFF2-40B4-BE49-F238E27FC236}">
                    <a16:creationId xmlns:a16="http://schemas.microsoft.com/office/drawing/2014/main" id="{83A7C536-FC87-422D-AD01-5102696D4722}"/>
                  </a:ext>
                </a:extLst>
              </p:cNvPr>
              <p:cNvSpPr txBox="1">
                <a:spLocks noRot="1" noChangeAspect="1" noMove="1" noResize="1" noEditPoints="1" noAdjustHandles="1" noChangeArrowheads="1" noChangeShapeType="1" noTextEdit="1"/>
              </p:cNvSpPr>
              <p:nvPr/>
            </p:nvSpPr>
            <p:spPr>
              <a:xfrm>
                <a:off x="5644492" y="4333627"/>
                <a:ext cx="6097836" cy="629147"/>
              </a:xfrm>
              <a:prstGeom prst="rect">
                <a:avLst/>
              </a:prstGeom>
              <a:blipFill>
                <a:blip r:embed="rId4"/>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8E4255D0-3F1D-4758-B96F-A4A04404EC70}"/>
                  </a:ext>
                </a:extLst>
              </p:cNvPr>
              <p:cNvSpPr txBox="1"/>
              <p:nvPr/>
            </p:nvSpPr>
            <p:spPr>
              <a:xfrm>
                <a:off x="5657345" y="4968825"/>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1=0</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r>
                                    <a:rPr lang="en-US" b="0" i="1" smtClean="0">
                                      <a:latin typeface="Cambria Math" panose="02040503050406030204" pitchFamily="18" charset="0"/>
                                    </a:rPr>
                                    <m:t>0.35</m:t>
                                  </m:r>
                                </m:e>
                              </m:d>
                            </m:sup>
                          </m:sSup>
                        </m:den>
                      </m:f>
                      <m:r>
                        <a:rPr lang="en-US" b="0" i="1" smtClean="0">
                          <a:latin typeface="Cambria Math" panose="02040503050406030204" pitchFamily="18" charset="0"/>
                        </a:rPr>
                        <m:t>=62%</m:t>
                      </m:r>
                    </m:oMath>
                  </m:oMathPara>
                </a14:m>
                <a:endParaRPr lang="en-US" dirty="0"/>
              </a:p>
            </p:txBody>
          </p:sp>
        </mc:Choice>
        <mc:Fallback>
          <p:sp>
            <p:nvSpPr>
              <p:cNvPr id="11" name="TextBox 10">
                <a:extLst>
                  <a:ext uri="{FF2B5EF4-FFF2-40B4-BE49-F238E27FC236}">
                    <a16:creationId xmlns:a16="http://schemas.microsoft.com/office/drawing/2014/main" id="{8E4255D0-3F1D-4758-B96F-A4A04404EC70}"/>
                  </a:ext>
                </a:extLst>
              </p:cNvPr>
              <p:cNvSpPr txBox="1">
                <a:spLocks noRot="1" noChangeAspect="1" noMove="1" noResize="1" noEditPoints="1" noAdjustHandles="1" noChangeArrowheads="1" noChangeShapeType="1" noTextEdit="1"/>
              </p:cNvSpPr>
              <p:nvPr/>
            </p:nvSpPr>
            <p:spPr>
              <a:xfrm>
                <a:off x="5657345" y="4968825"/>
                <a:ext cx="6097836" cy="629147"/>
              </a:xfrm>
              <a:prstGeom prst="rect">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13" name="TextBox 12">
                <a:extLst>
                  <a:ext uri="{FF2B5EF4-FFF2-40B4-BE49-F238E27FC236}">
                    <a16:creationId xmlns:a16="http://schemas.microsoft.com/office/drawing/2014/main" id="{EDFDEAFE-3F98-4D62-BB42-51CF77791B3A}"/>
                  </a:ext>
                </a:extLst>
              </p:cNvPr>
              <p:cNvSpPr txBox="1"/>
              <p:nvPr/>
            </p:nvSpPr>
            <p:spPr>
              <a:xfrm>
                <a:off x="5676441" y="5519618"/>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m:rPr>
                              <m:sty m:val="p"/>
                            </m:rPr>
                            <a:rPr lang="en-US" b="0" i="0" smtClean="0">
                              <a:solidFill>
                                <a:srgbClr val="836967"/>
                              </a:solidFill>
                              <a:latin typeface="Cambria Math" panose="02040503050406030204" pitchFamily="18" charset="0"/>
                            </a:rPr>
                            <m:t>X</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C</m:t>
                          </m:r>
                          <m:r>
                            <a:rPr lang="en-US" b="0" i="0" smtClean="0">
                              <a:latin typeface="Cambria Math" panose="02040503050406030204" pitchFamily="18" charset="0"/>
                            </a:rPr>
                            <m:t>1=0</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2=0</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b="0" i="0" smtClean="0">
                                      <a:latin typeface="Cambria Math" panose="02040503050406030204" pitchFamily="18" charset="0"/>
                                    </a:rPr>
                                    <m:t>0.12</m:t>
                                  </m:r>
                                </m:e>
                              </m:d>
                            </m:sup>
                          </m:sSup>
                        </m:den>
                      </m:f>
                      <m:r>
                        <a:rPr lang="en-US" b="0" i="1" smtClean="0">
                          <a:latin typeface="Cambria Math" panose="02040503050406030204" pitchFamily="18" charset="0"/>
                        </a:rPr>
                        <m:t>=53%</m:t>
                      </m:r>
                    </m:oMath>
                  </m:oMathPara>
                </a14:m>
                <a:endParaRPr lang="en-US" dirty="0"/>
              </a:p>
            </p:txBody>
          </p:sp>
        </mc:Choice>
        <mc:Fallback>
          <p:sp>
            <p:nvSpPr>
              <p:cNvPr id="13" name="TextBox 12">
                <a:extLst>
                  <a:ext uri="{FF2B5EF4-FFF2-40B4-BE49-F238E27FC236}">
                    <a16:creationId xmlns:a16="http://schemas.microsoft.com/office/drawing/2014/main" id="{EDFDEAFE-3F98-4D62-BB42-51CF77791B3A}"/>
                  </a:ext>
                </a:extLst>
              </p:cNvPr>
              <p:cNvSpPr txBox="1">
                <a:spLocks noRot="1" noChangeAspect="1" noMove="1" noResize="1" noEditPoints="1" noAdjustHandles="1" noChangeArrowheads="1" noChangeShapeType="1" noTextEdit="1"/>
              </p:cNvSpPr>
              <p:nvPr/>
            </p:nvSpPr>
            <p:spPr>
              <a:xfrm>
                <a:off x="5676441" y="5519618"/>
                <a:ext cx="6097836" cy="629147"/>
              </a:xfrm>
              <a:prstGeom prst="rect">
                <a:avLst/>
              </a:prstGeom>
              <a:blipFill>
                <a:blip r:embed="rId6"/>
                <a:stretch>
                  <a:fillRect/>
                </a:stretch>
              </a:blipFill>
            </p:spPr>
            <p:txBody>
              <a:bodyPr/>
              <a:lstStyle/>
              <a:p>
                <a:r>
                  <a:rPr lang="en-US">
                    <a:noFill/>
                  </a:rPr>
                  <a:t> </a:t>
                </a:r>
              </a:p>
            </p:txBody>
          </p:sp>
        </mc:Fallback>
      </mc:AlternateContent>
      <p:graphicFrame>
        <p:nvGraphicFramePr>
          <p:cNvPr id="4" name="Table 3">
            <a:extLst>
              <a:ext uri="{FF2B5EF4-FFF2-40B4-BE49-F238E27FC236}">
                <a16:creationId xmlns:a16="http://schemas.microsoft.com/office/drawing/2014/main" id="{D7CA6D6A-FB35-4E0B-B109-108C7E8C7D73}"/>
              </a:ext>
            </a:extLst>
          </p:cNvPr>
          <p:cNvGraphicFramePr>
            <a:graphicFrameLocks noGrp="1"/>
          </p:cNvGraphicFramePr>
          <p:nvPr/>
        </p:nvGraphicFramePr>
        <p:xfrm>
          <a:off x="6852492" y="1748075"/>
          <a:ext cx="3789802" cy="1492250"/>
        </p:xfrm>
        <a:graphic>
          <a:graphicData uri="http://schemas.openxmlformats.org/drawingml/2006/table">
            <a:tbl>
              <a:tblPr>
                <a:tableStyleId>{5C22544A-7EE6-4342-B048-85BDC9FD1C3A}</a:tableStyleId>
              </a:tblPr>
              <a:tblGrid>
                <a:gridCol w="1315631">
                  <a:extLst>
                    <a:ext uri="{9D8B030D-6E8A-4147-A177-3AD203B41FA5}">
                      <a16:colId xmlns:a16="http://schemas.microsoft.com/office/drawing/2014/main" val="2578551354"/>
                    </a:ext>
                  </a:extLst>
                </a:gridCol>
                <a:gridCol w="1317400">
                  <a:extLst>
                    <a:ext uri="{9D8B030D-6E8A-4147-A177-3AD203B41FA5}">
                      <a16:colId xmlns:a16="http://schemas.microsoft.com/office/drawing/2014/main" val="93098221"/>
                    </a:ext>
                  </a:extLst>
                </a:gridCol>
                <a:gridCol w="1156771">
                  <a:extLst>
                    <a:ext uri="{9D8B030D-6E8A-4147-A177-3AD203B41FA5}">
                      <a16:colId xmlns:a16="http://schemas.microsoft.com/office/drawing/2014/main" val="1655259982"/>
                    </a:ext>
                  </a:extLst>
                </a:gridCol>
              </a:tblGrid>
              <a:tr h="298450">
                <a:tc>
                  <a:txBody>
                    <a:bodyPr/>
                    <a:lstStyle/>
                    <a:p>
                      <a:pPr algn="ctr"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486712052"/>
                  </a:ext>
                </a:extLst>
              </a:tr>
              <a:tr h="2984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79%</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49713401"/>
                  </a:ext>
                </a:extLst>
              </a:tr>
              <a:tr h="298450">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73%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53352741"/>
                  </a:ext>
                </a:extLst>
              </a:tr>
              <a:tr h="298450">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62%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63914847"/>
                  </a:ext>
                </a:extLst>
              </a:tr>
              <a:tr h="298450">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53%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91198952"/>
                  </a:ext>
                </a:extLst>
              </a:tr>
            </a:tbl>
          </a:graphicData>
        </a:graphic>
      </p:graphicFrame>
      <p:pic>
        <p:nvPicPr>
          <p:cNvPr id="15" name="Picture 14">
            <a:extLst>
              <a:ext uri="{FF2B5EF4-FFF2-40B4-BE49-F238E27FC236}">
                <a16:creationId xmlns:a16="http://schemas.microsoft.com/office/drawing/2014/main" id="{C66C7009-5938-4043-8230-520F7FFA6968}"/>
              </a:ext>
            </a:extLst>
          </p:cNvPr>
          <p:cNvPicPr>
            <a:picLocks noChangeAspect="1"/>
          </p:cNvPicPr>
          <p:nvPr/>
        </p:nvPicPr>
        <p:blipFill rotWithShape="1">
          <a:blip r:embed="rId7"/>
          <a:srcRect l="12018" t="27470" r="48403" b="43943"/>
          <a:stretch/>
        </p:blipFill>
        <p:spPr>
          <a:xfrm>
            <a:off x="1024567" y="1647520"/>
            <a:ext cx="4825389" cy="1960534"/>
          </a:xfrm>
          <a:prstGeom prst="rect">
            <a:avLst/>
          </a:prstGeom>
        </p:spPr>
      </p:pic>
      <p:sp>
        <p:nvSpPr>
          <p:cNvPr id="12" name="Rectangle 11">
            <a:extLst>
              <a:ext uri="{FF2B5EF4-FFF2-40B4-BE49-F238E27FC236}">
                <a16:creationId xmlns:a16="http://schemas.microsoft.com/office/drawing/2014/main" id="{12C444CE-77F8-4A34-8655-1B0B2A613D1E}"/>
              </a:ext>
            </a:extLst>
          </p:cNvPr>
          <p:cNvSpPr/>
          <p:nvPr/>
        </p:nvSpPr>
        <p:spPr>
          <a:xfrm>
            <a:off x="1784195" y="2207943"/>
            <a:ext cx="1761893" cy="83634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B46DF8A-DF3F-46CD-8C81-FCB5712DC92F}"/>
              </a:ext>
            </a:extLst>
          </p:cNvPr>
          <p:cNvSpPr/>
          <p:nvPr/>
        </p:nvSpPr>
        <p:spPr>
          <a:xfrm>
            <a:off x="6852492" y="1796289"/>
            <a:ext cx="3761853" cy="149224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222894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434268"/>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C1 Distribution</a:t>
            </a:r>
          </a:p>
        </p:txBody>
      </p:sp>
      <p:graphicFrame>
        <p:nvGraphicFramePr>
          <p:cNvPr id="6" name="Table 5">
            <a:extLst>
              <a:ext uri="{FF2B5EF4-FFF2-40B4-BE49-F238E27FC236}">
                <a16:creationId xmlns:a16="http://schemas.microsoft.com/office/drawing/2014/main" id="{2244626C-F613-49AC-BFFD-D463054D657A}"/>
              </a:ext>
            </a:extLst>
          </p:cNvPr>
          <p:cNvGraphicFramePr>
            <a:graphicFrameLocks noGrp="1"/>
          </p:cNvGraphicFramePr>
          <p:nvPr>
            <p:extLst>
              <p:ext uri="{D42A27DB-BD31-4B8C-83A1-F6EECF244321}">
                <p14:modId xmlns:p14="http://schemas.microsoft.com/office/powerpoint/2010/main" val="1825445632"/>
              </p:ext>
            </p:extLst>
          </p:nvPr>
        </p:nvGraphicFramePr>
        <p:xfrm>
          <a:off x="1929452" y="4090511"/>
          <a:ext cx="2970966"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427906">
                  <a:extLst>
                    <a:ext uri="{9D8B030D-6E8A-4147-A177-3AD203B41FA5}">
                      <a16:colId xmlns:a16="http://schemas.microsoft.com/office/drawing/2014/main" val="3471387236"/>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0.6</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EF8374-4C06-43E4-82DC-FB81C255D6AA}"/>
                  </a:ext>
                </a:extLst>
              </p:cNvPr>
              <p:cNvSpPr txBox="1"/>
              <p:nvPr/>
            </p:nvSpPr>
            <p:spPr>
              <a:xfrm>
                <a:off x="5274325" y="2467996"/>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𝐶</m:t>
                          </m:r>
                          <m:r>
                            <a:rPr lang="en-US" i="0">
                              <a:latin typeface="Cambria Math" panose="02040503050406030204" pitchFamily="18" charset="0"/>
                            </a:rPr>
                            <m:t>1=1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0.6</m:t>
                                  </m:r>
                                </m:e>
                              </m:d>
                            </m:sup>
                          </m:sSup>
                        </m:den>
                      </m:f>
                      <m:r>
                        <a:rPr lang="en-US" b="0" i="1" smtClean="0">
                          <a:latin typeface="Cambria Math" panose="02040503050406030204" pitchFamily="18" charset="0"/>
                        </a:rPr>
                        <m:t>=65%</m:t>
                      </m:r>
                    </m:oMath>
                  </m:oMathPara>
                </a14:m>
                <a:endParaRPr lang="en-US" dirty="0"/>
              </a:p>
            </p:txBody>
          </p:sp>
        </mc:Choice>
        <mc:Fallback xmlns="">
          <p:sp>
            <p:nvSpPr>
              <p:cNvPr id="8" name="TextBox 7">
                <a:extLst>
                  <a:ext uri="{FF2B5EF4-FFF2-40B4-BE49-F238E27FC236}">
                    <a16:creationId xmlns:a16="http://schemas.microsoft.com/office/drawing/2014/main" id="{C1EF8374-4C06-43E4-82DC-FB81C255D6AA}"/>
                  </a:ext>
                </a:extLst>
              </p:cNvPr>
              <p:cNvSpPr txBox="1">
                <a:spLocks noRot="1" noChangeAspect="1" noMove="1" noResize="1" noEditPoints="1" noAdjustHandles="1" noChangeArrowheads="1" noChangeShapeType="1" noTextEdit="1"/>
              </p:cNvSpPr>
              <p:nvPr/>
            </p:nvSpPr>
            <p:spPr>
              <a:xfrm>
                <a:off x="5274325" y="2467996"/>
                <a:ext cx="6097836" cy="629147"/>
              </a:xfrm>
              <a:prstGeom prst="rect">
                <a:avLst/>
              </a:prstGeom>
              <a:blipFill>
                <a:blip r:embed="rId3"/>
                <a:stretch>
                  <a:fillRect/>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608E938F-308F-43C7-B675-532C035921AE}"/>
              </a:ext>
            </a:extLst>
          </p:cNvPr>
          <p:cNvPicPr>
            <a:picLocks noChangeAspect="1"/>
          </p:cNvPicPr>
          <p:nvPr/>
        </p:nvPicPr>
        <p:blipFill rotWithShape="1">
          <a:blip r:embed="rId4"/>
          <a:srcRect l="10179" t="26905" r="48437" b="40354"/>
          <a:stretch/>
        </p:blipFill>
        <p:spPr>
          <a:xfrm>
            <a:off x="751106" y="1747177"/>
            <a:ext cx="5045530" cy="2245360"/>
          </a:xfrm>
          <a:prstGeom prst="rect">
            <a:avLst/>
          </a:prstGeom>
        </p:spPr>
      </p:pic>
      <p:sp>
        <p:nvSpPr>
          <p:cNvPr id="7" name="Rectangle 6">
            <a:extLst>
              <a:ext uri="{FF2B5EF4-FFF2-40B4-BE49-F238E27FC236}">
                <a16:creationId xmlns:a16="http://schemas.microsoft.com/office/drawing/2014/main" id="{FEB35ED2-853F-4FB0-98F6-D0ED7BE85678}"/>
              </a:ext>
            </a:extLst>
          </p:cNvPr>
          <p:cNvSpPr/>
          <p:nvPr/>
        </p:nvSpPr>
        <p:spPr>
          <a:xfrm>
            <a:off x="6395366" y="2467995"/>
            <a:ext cx="3707639" cy="629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FC0EFC67-90EE-4F65-BA7F-7E12BA4CE304}"/>
              </a:ext>
            </a:extLst>
          </p:cNvPr>
          <p:cNvCxnSpPr>
            <a:cxnSpLocks/>
          </p:cNvCxnSpPr>
          <p:nvPr/>
        </p:nvCxnSpPr>
        <p:spPr>
          <a:xfrm flipV="1">
            <a:off x="4438185" y="2977376"/>
            <a:ext cx="4427035" cy="152771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572D0CD7-36B1-44A7-A3D1-526AA2E48CE0}"/>
              </a:ext>
            </a:extLst>
          </p:cNvPr>
          <p:cNvSpPr/>
          <p:nvPr/>
        </p:nvSpPr>
        <p:spPr>
          <a:xfrm>
            <a:off x="751106" y="3305095"/>
            <a:ext cx="1780221" cy="629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4717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560061"/>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C2 Distribution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EF8374-4C06-43E4-82DC-FB81C255D6AA}"/>
                  </a:ext>
                </a:extLst>
              </p:cNvPr>
              <p:cNvSpPr txBox="1"/>
              <p:nvPr/>
            </p:nvSpPr>
            <p:spPr>
              <a:xfrm>
                <a:off x="5274325" y="2467996"/>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a:latin typeface="Cambria Math" panose="02040503050406030204" pitchFamily="18" charset="0"/>
                            </a:rPr>
                            <m:t>𝐶</m:t>
                          </m:r>
                          <m:r>
                            <a:rPr lang="en-US" b="0" i="1" smtClean="0">
                              <a:latin typeface="Cambria Math" panose="02040503050406030204" pitchFamily="18" charset="0"/>
                            </a:rPr>
                            <m:t>2</m:t>
                          </m:r>
                          <m:r>
                            <a:rPr lang="en-US" i="0">
                              <a:latin typeface="Cambria Math" panose="02040503050406030204" pitchFamily="18" charset="0"/>
                            </a:rPr>
                            <m:t>=1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r>
                                <a:rPr lang="en-US" i="0">
                                  <a:latin typeface="Cambria Math" panose="02040503050406030204" pitchFamily="18" charset="0"/>
                                </a:rPr>
                                <m:t>−</m:t>
                              </m:r>
                              <m:d>
                                <m:dPr>
                                  <m:ctrlPr>
                                    <a:rPr lang="en-US" i="1">
                                      <a:latin typeface="Cambria Math" panose="02040503050406030204" pitchFamily="18" charset="0"/>
                                    </a:rPr>
                                  </m:ctrlPr>
                                </m:dPr>
                                <m:e>
                                  <m:r>
                                    <a:rPr lang="en-US" i="0">
                                      <a:latin typeface="Cambria Math" panose="02040503050406030204" pitchFamily="18" charset="0"/>
                                    </a:rPr>
                                    <m:t>0.</m:t>
                                  </m:r>
                                  <m:r>
                                    <a:rPr lang="en-US" b="0" i="0" smtClean="0">
                                      <a:latin typeface="Cambria Math" panose="02040503050406030204" pitchFamily="18" charset="0"/>
                                    </a:rPr>
                                    <m:t>85</m:t>
                                  </m:r>
                                </m:e>
                              </m:d>
                            </m:sup>
                          </m:sSup>
                        </m:den>
                      </m:f>
                      <m:r>
                        <a:rPr lang="en-US" b="0" i="1" smtClean="0">
                          <a:latin typeface="Cambria Math" panose="02040503050406030204" pitchFamily="18" charset="0"/>
                        </a:rPr>
                        <m:t>=70%</m:t>
                      </m:r>
                    </m:oMath>
                  </m:oMathPara>
                </a14:m>
                <a:endParaRPr lang="en-US" dirty="0"/>
              </a:p>
            </p:txBody>
          </p:sp>
        </mc:Choice>
        <mc:Fallback xmlns="">
          <p:sp>
            <p:nvSpPr>
              <p:cNvPr id="8" name="TextBox 7">
                <a:extLst>
                  <a:ext uri="{FF2B5EF4-FFF2-40B4-BE49-F238E27FC236}">
                    <a16:creationId xmlns:a16="http://schemas.microsoft.com/office/drawing/2014/main" id="{C1EF8374-4C06-43E4-82DC-FB81C255D6AA}"/>
                  </a:ext>
                </a:extLst>
              </p:cNvPr>
              <p:cNvSpPr txBox="1">
                <a:spLocks noRot="1" noChangeAspect="1" noMove="1" noResize="1" noEditPoints="1" noAdjustHandles="1" noChangeArrowheads="1" noChangeShapeType="1" noTextEdit="1"/>
              </p:cNvSpPr>
              <p:nvPr/>
            </p:nvSpPr>
            <p:spPr>
              <a:xfrm>
                <a:off x="5274325" y="2467996"/>
                <a:ext cx="6097836" cy="629147"/>
              </a:xfrm>
              <a:prstGeom prst="rect">
                <a:avLst/>
              </a:prstGeom>
              <a:blipFill>
                <a:blip r:embed="rId3"/>
                <a:stretch>
                  <a:fillRect/>
                </a:stretch>
              </a:blipFill>
            </p:spPr>
            <p:txBody>
              <a:bodyPr/>
              <a:lstStyle/>
              <a:p>
                <a:r>
                  <a:rPr lang="en-US">
                    <a:noFill/>
                  </a:rPr>
                  <a:t> </a:t>
                </a:r>
              </a:p>
            </p:txBody>
          </p:sp>
        </mc:Fallback>
      </mc:AlternateContent>
      <p:graphicFrame>
        <p:nvGraphicFramePr>
          <p:cNvPr id="7" name="Table 6">
            <a:extLst>
              <a:ext uri="{FF2B5EF4-FFF2-40B4-BE49-F238E27FC236}">
                <a16:creationId xmlns:a16="http://schemas.microsoft.com/office/drawing/2014/main" id="{58EEFBDE-CD64-41C0-B233-71A06C59676E}"/>
              </a:ext>
            </a:extLst>
          </p:cNvPr>
          <p:cNvGraphicFramePr>
            <a:graphicFrameLocks noGrp="1"/>
          </p:cNvGraphicFramePr>
          <p:nvPr>
            <p:extLst>
              <p:ext uri="{D42A27DB-BD31-4B8C-83A1-F6EECF244321}">
                <p14:modId xmlns:p14="http://schemas.microsoft.com/office/powerpoint/2010/main" val="3120453566"/>
              </p:ext>
            </p:extLst>
          </p:nvPr>
        </p:nvGraphicFramePr>
        <p:xfrm>
          <a:off x="1743492" y="4098290"/>
          <a:ext cx="2970966"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427906">
                  <a:extLst>
                    <a:ext uri="{9D8B030D-6E8A-4147-A177-3AD203B41FA5}">
                      <a16:colId xmlns:a16="http://schemas.microsoft.com/office/drawing/2014/main" val="391425909"/>
                    </a:ext>
                  </a:extLst>
                </a:gridCol>
              </a:tblGrid>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0.13</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pic>
        <p:nvPicPr>
          <p:cNvPr id="10" name="Picture 9">
            <a:extLst>
              <a:ext uri="{FF2B5EF4-FFF2-40B4-BE49-F238E27FC236}">
                <a16:creationId xmlns:a16="http://schemas.microsoft.com/office/drawing/2014/main" id="{D9992AE6-ACF4-4104-A29F-827465A8F3F2}"/>
              </a:ext>
            </a:extLst>
          </p:cNvPr>
          <p:cNvPicPr>
            <a:picLocks noChangeAspect="1"/>
          </p:cNvPicPr>
          <p:nvPr/>
        </p:nvPicPr>
        <p:blipFill rotWithShape="1">
          <a:blip r:embed="rId4"/>
          <a:srcRect l="8304" t="27019" r="48169" b="40241"/>
          <a:stretch/>
        </p:blipFill>
        <p:spPr>
          <a:xfrm>
            <a:off x="636812" y="1640651"/>
            <a:ext cx="5306786" cy="2245361"/>
          </a:xfrm>
          <a:prstGeom prst="rect">
            <a:avLst/>
          </a:prstGeom>
        </p:spPr>
      </p:pic>
      <p:sp>
        <p:nvSpPr>
          <p:cNvPr id="6" name="Rectangle 5">
            <a:extLst>
              <a:ext uri="{FF2B5EF4-FFF2-40B4-BE49-F238E27FC236}">
                <a16:creationId xmlns:a16="http://schemas.microsoft.com/office/drawing/2014/main" id="{A0CB6F75-112C-4A4A-86D5-C3FAF7FA2AD3}"/>
              </a:ext>
            </a:extLst>
          </p:cNvPr>
          <p:cNvSpPr/>
          <p:nvPr/>
        </p:nvSpPr>
        <p:spPr>
          <a:xfrm>
            <a:off x="6395366" y="2467995"/>
            <a:ext cx="3707639" cy="629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A349ED2-B7B3-484D-B9E9-7B71B6C4DC92}"/>
              </a:ext>
            </a:extLst>
          </p:cNvPr>
          <p:cNvSpPr/>
          <p:nvPr/>
        </p:nvSpPr>
        <p:spPr>
          <a:xfrm>
            <a:off x="2856721" y="3166802"/>
            <a:ext cx="1659524" cy="629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770A4234-291E-4AE3-8410-6DF1DBFDE4D4}"/>
              </a:ext>
            </a:extLst>
          </p:cNvPr>
          <p:cNvCxnSpPr>
            <a:cxnSpLocks/>
          </p:cNvCxnSpPr>
          <p:nvPr/>
        </p:nvCxnSpPr>
        <p:spPr>
          <a:xfrm flipV="1">
            <a:off x="4248615" y="2977376"/>
            <a:ext cx="4605454" cy="151656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1614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682200327"/>
              </p:ext>
            </p:extLst>
          </p:nvPr>
        </p:nvGraphicFramePr>
        <p:xfrm>
          <a:off x="2132916" y="4098290"/>
          <a:ext cx="7830452"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Covariate C1</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
        <p:nvSpPr>
          <p:cNvPr id="3" name="Rectangle 2">
            <a:extLst>
              <a:ext uri="{FF2B5EF4-FFF2-40B4-BE49-F238E27FC236}">
                <a16:creationId xmlns:a16="http://schemas.microsoft.com/office/drawing/2014/main" id="{1DB44E2E-7D6C-4C6B-8C53-D1E97DCAB2FD}"/>
              </a:ext>
            </a:extLst>
          </p:cNvPr>
          <p:cNvSpPr/>
          <p:nvPr/>
        </p:nvSpPr>
        <p:spPr>
          <a:xfrm>
            <a:off x="6356195" y="3958683"/>
            <a:ext cx="3607173" cy="2384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4526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613519"/>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Z Distribution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C1EF8374-4C06-43E4-82DC-FB81C255D6AA}"/>
                  </a:ext>
                </a:extLst>
              </p:cNvPr>
              <p:cNvSpPr txBox="1"/>
              <p:nvPr/>
            </p:nvSpPr>
            <p:spPr>
              <a:xfrm>
                <a:off x="5626864" y="4178080"/>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smtClean="0">
                              <a:latin typeface="Cambria Math" panose="02040503050406030204" pitchFamily="18" charset="0"/>
                            </a:rPr>
                            <m:t>𝑍</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b="0" i="0" smtClean="0">
                                      <a:latin typeface="Cambria Math" panose="02040503050406030204" pitchFamily="18" charset="0"/>
                                    </a:rPr>
                                    <m:t>−0.45−</m:t>
                                  </m:r>
                                  <m:r>
                                    <a:rPr lang="en-US" i="0">
                                      <a:latin typeface="Cambria Math" panose="02040503050406030204" pitchFamily="18" charset="0"/>
                                    </a:rPr>
                                    <m:t>0.</m:t>
                                  </m:r>
                                  <m:r>
                                    <a:rPr lang="en-US" b="0" i="0" smtClean="0">
                                      <a:latin typeface="Cambria Math" panose="02040503050406030204" pitchFamily="18" charset="0"/>
                                    </a:rPr>
                                    <m:t>82</m:t>
                                  </m:r>
                                </m:e>
                              </m:d>
                            </m:sup>
                          </m:sSup>
                        </m:den>
                      </m:f>
                      <m:r>
                        <a:rPr lang="en-US" b="0" i="1" smtClean="0">
                          <a:latin typeface="Cambria Math" panose="02040503050406030204" pitchFamily="18" charset="0"/>
                        </a:rPr>
                        <m:t>=78%</m:t>
                      </m:r>
                    </m:oMath>
                  </m:oMathPara>
                </a14:m>
                <a:endParaRPr lang="en-US" dirty="0"/>
              </a:p>
            </p:txBody>
          </p:sp>
        </mc:Choice>
        <mc:Fallback xmlns="">
          <p:sp>
            <p:nvSpPr>
              <p:cNvPr id="8" name="TextBox 7">
                <a:extLst>
                  <a:ext uri="{FF2B5EF4-FFF2-40B4-BE49-F238E27FC236}">
                    <a16:creationId xmlns:a16="http://schemas.microsoft.com/office/drawing/2014/main" id="{C1EF8374-4C06-43E4-82DC-FB81C255D6AA}"/>
                  </a:ext>
                </a:extLst>
              </p:cNvPr>
              <p:cNvSpPr txBox="1">
                <a:spLocks noRot="1" noChangeAspect="1" noMove="1" noResize="1" noEditPoints="1" noAdjustHandles="1" noChangeArrowheads="1" noChangeShapeType="1" noTextEdit="1"/>
              </p:cNvSpPr>
              <p:nvPr/>
            </p:nvSpPr>
            <p:spPr>
              <a:xfrm>
                <a:off x="5626864" y="4178080"/>
                <a:ext cx="6097836" cy="629147"/>
              </a:xfrm>
              <a:prstGeom prst="rect">
                <a:avLst/>
              </a:prstGeom>
              <a:blipFill>
                <a:blip r:embed="rId3"/>
                <a:stretch>
                  <a:fillRect/>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01CE8296-BAEC-4E16-9401-D0697965C2CD}"/>
              </a:ext>
            </a:extLst>
          </p:cNvPr>
          <p:cNvGraphicFramePr>
            <a:graphicFrameLocks noGrp="1"/>
          </p:cNvGraphicFramePr>
          <p:nvPr>
            <p:extLst>
              <p:ext uri="{D42A27DB-BD31-4B8C-83A1-F6EECF244321}">
                <p14:modId xmlns:p14="http://schemas.microsoft.com/office/powerpoint/2010/main" val="3917844489"/>
              </p:ext>
            </p:extLst>
          </p:nvPr>
        </p:nvGraphicFramePr>
        <p:xfrm>
          <a:off x="1703598" y="3999121"/>
          <a:ext cx="3050754" cy="2245360"/>
        </p:xfrm>
        <a:graphic>
          <a:graphicData uri="http://schemas.openxmlformats.org/drawingml/2006/table">
            <a:tbl>
              <a:tblPr>
                <a:tableStyleId>{5C22544A-7EE6-4342-B048-85BDC9FD1C3A}</a:tableStyleId>
              </a:tblPr>
              <a:tblGrid>
                <a:gridCol w="1792987">
                  <a:extLst>
                    <a:ext uri="{9D8B030D-6E8A-4147-A177-3AD203B41FA5}">
                      <a16:colId xmlns:a16="http://schemas.microsoft.com/office/drawing/2014/main" val="2662630651"/>
                    </a:ext>
                  </a:extLst>
                </a:gridCol>
                <a:gridCol w="1257767">
                  <a:extLst>
                    <a:ext uri="{9D8B030D-6E8A-4147-A177-3AD203B41FA5}">
                      <a16:colId xmlns:a16="http://schemas.microsoft.com/office/drawing/2014/main" val="1325730409"/>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59993824"/>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20294794"/>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338972"/>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8634037"/>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89826258"/>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2596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25461537"/>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77044972"/>
                  </a:ext>
                </a:extLst>
              </a:tr>
            </a:tbl>
          </a:graphicData>
        </a:graphic>
      </p:graphicFrame>
      <p:graphicFrame>
        <p:nvGraphicFramePr>
          <p:cNvPr id="6" name="Table 5">
            <a:extLst>
              <a:ext uri="{FF2B5EF4-FFF2-40B4-BE49-F238E27FC236}">
                <a16:creationId xmlns:a16="http://schemas.microsoft.com/office/drawing/2014/main" id="{3D429837-DC34-4E6C-BC95-1162BD840567}"/>
              </a:ext>
            </a:extLst>
          </p:cNvPr>
          <p:cNvGraphicFramePr>
            <a:graphicFrameLocks noGrp="1"/>
          </p:cNvGraphicFramePr>
          <p:nvPr>
            <p:extLst>
              <p:ext uri="{D42A27DB-BD31-4B8C-83A1-F6EECF244321}">
                <p14:modId xmlns:p14="http://schemas.microsoft.com/office/powerpoint/2010/main" val="2591856211"/>
              </p:ext>
            </p:extLst>
          </p:nvPr>
        </p:nvGraphicFramePr>
        <p:xfrm>
          <a:off x="7205030" y="2533650"/>
          <a:ext cx="2610999" cy="895350"/>
        </p:xfrm>
        <a:graphic>
          <a:graphicData uri="http://schemas.openxmlformats.org/drawingml/2006/table">
            <a:tbl>
              <a:tblPr>
                <a:tableStyleId>{5C22544A-7EE6-4342-B048-85BDC9FD1C3A}</a:tableStyleId>
              </a:tblPr>
              <a:tblGrid>
                <a:gridCol w="1485156">
                  <a:extLst>
                    <a:ext uri="{9D8B030D-6E8A-4147-A177-3AD203B41FA5}">
                      <a16:colId xmlns:a16="http://schemas.microsoft.com/office/drawing/2014/main" val="2227517294"/>
                    </a:ext>
                  </a:extLst>
                </a:gridCol>
                <a:gridCol w="1125843">
                  <a:extLst>
                    <a:ext uri="{9D8B030D-6E8A-4147-A177-3AD203B41FA5}">
                      <a16:colId xmlns:a16="http://schemas.microsoft.com/office/drawing/2014/main" val="568177659"/>
                    </a:ext>
                  </a:extLst>
                </a:gridCol>
              </a:tblGrid>
              <a:tr h="2984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7409272"/>
                  </a:ext>
                </a:extLst>
              </a:tr>
              <a:tr h="298450">
                <a:tc>
                  <a:txBody>
                    <a:bodyPr/>
                    <a:lstStyle/>
                    <a:p>
                      <a:pPr algn="ctr"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78%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9764623"/>
                  </a:ext>
                </a:extLst>
              </a:tr>
              <a:tr h="298450">
                <a:tc>
                  <a:txBody>
                    <a:bodyPr/>
                    <a:lstStyle/>
                    <a:p>
                      <a:pPr algn="ctr" fontAlgn="b"/>
                      <a:r>
                        <a:rPr lang="en-US" sz="1800" u="none" strike="noStrike">
                          <a:effectLst/>
                        </a:rPr>
                        <a:t>No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7548853"/>
                  </a:ext>
                </a:extLst>
              </a:tr>
            </a:tbl>
          </a:graphicData>
        </a:graphic>
      </p:graphicFrame>
      <p:pic>
        <p:nvPicPr>
          <p:cNvPr id="14" name="Picture 13">
            <a:extLst>
              <a:ext uri="{FF2B5EF4-FFF2-40B4-BE49-F238E27FC236}">
                <a16:creationId xmlns:a16="http://schemas.microsoft.com/office/drawing/2014/main" id="{E6BAAEEF-4644-49BB-9549-EF16A5A77C81}"/>
              </a:ext>
            </a:extLst>
          </p:cNvPr>
          <p:cNvPicPr>
            <a:picLocks noChangeAspect="1"/>
          </p:cNvPicPr>
          <p:nvPr/>
        </p:nvPicPr>
        <p:blipFill rotWithShape="1">
          <a:blip r:embed="rId4"/>
          <a:srcRect l="9107" t="24286" r="48437" b="39077"/>
          <a:stretch/>
        </p:blipFill>
        <p:spPr>
          <a:xfrm>
            <a:off x="669470" y="1502224"/>
            <a:ext cx="5176158" cy="2512566"/>
          </a:xfrm>
          <a:prstGeom prst="rect">
            <a:avLst/>
          </a:prstGeom>
        </p:spPr>
      </p:pic>
      <p:sp>
        <p:nvSpPr>
          <p:cNvPr id="9" name="Rectangle 8">
            <a:extLst>
              <a:ext uri="{FF2B5EF4-FFF2-40B4-BE49-F238E27FC236}">
                <a16:creationId xmlns:a16="http://schemas.microsoft.com/office/drawing/2014/main" id="{2A30849C-00F5-4135-8AD2-77225FD9CF00}"/>
              </a:ext>
            </a:extLst>
          </p:cNvPr>
          <p:cNvSpPr/>
          <p:nvPr/>
        </p:nvSpPr>
        <p:spPr>
          <a:xfrm>
            <a:off x="6456556" y="4218738"/>
            <a:ext cx="4460488" cy="629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6E7B6295-05F3-48F1-A960-C53A22E0E6D2}"/>
              </a:ext>
            </a:extLst>
          </p:cNvPr>
          <p:cNvCxnSpPr>
            <a:cxnSpLocks/>
          </p:cNvCxnSpPr>
          <p:nvPr/>
        </p:nvCxnSpPr>
        <p:spPr>
          <a:xfrm>
            <a:off x="4326673" y="4492653"/>
            <a:ext cx="4772722" cy="15740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B796F6E9-C2EE-4955-BF7A-B96E0CD256F4}"/>
              </a:ext>
            </a:extLst>
          </p:cNvPr>
          <p:cNvCxnSpPr>
            <a:cxnSpLocks/>
          </p:cNvCxnSpPr>
          <p:nvPr/>
        </p:nvCxnSpPr>
        <p:spPr>
          <a:xfrm flipV="1">
            <a:off x="4326673" y="4685683"/>
            <a:ext cx="5374888" cy="59834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924071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613519"/>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Z Distribution </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1EF8374-4C06-43E4-82DC-FB81C255D6AA}"/>
                  </a:ext>
                </a:extLst>
              </p:cNvPr>
              <p:cNvSpPr txBox="1"/>
              <p:nvPr/>
            </p:nvSpPr>
            <p:spPr>
              <a:xfrm>
                <a:off x="5626864" y="4178080"/>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smtClean="0">
                              <a:latin typeface="Cambria Math" panose="02040503050406030204" pitchFamily="18" charset="0"/>
                            </a:rPr>
                            <m:t>𝑍</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b="0" i="0" smtClean="0">
                                      <a:latin typeface="Cambria Math" panose="02040503050406030204" pitchFamily="18" charset="0"/>
                                    </a:rPr>
                                    <m:t>−0.45−</m:t>
                                  </m:r>
                                  <m:r>
                                    <a:rPr lang="en-US" i="0">
                                      <a:latin typeface="Cambria Math" panose="02040503050406030204" pitchFamily="18" charset="0"/>
                                    </a:rPr>
                                    <m:t>0.</m:t>
                                  </m:r>
                                  <m:r>
                                    <a:rPr lang="en-US" b="0" i="0" smtClean="0">
                                      <a:latin typeface="Cambria Math" panose="02040503050406030204" pitchFamily="18" charset="0"/>
                                    </a:rPr>
                                    <m:t>82</m:t>
                                  </m:r>
                                </m:e>
                              </m:d>
                            </m:sup>
                          </m:sSup>
                        </m:den>
                      </m:f>
                      <m:r>
                        <a:rPr lang="en-US" b="0" i="1" smtClean="0">
                          <a:latin typeface="Cambria Math" panose="02040503050406030204" pitchFamily="18" charset="0"/>
                        </a:rPr>
                        <m:t>=78%</m:t>
                      </m:r>
                    </m:oMath>
                  </m:oMathPara>
                </a14:m>
                <a:endParaRPr lang="en-US" dirty="0"/>
              </a:p>
            </p:txBody>
          </p:sp>
        </mc:Choice>
        <mc:Fallback>
          <p:sp>
            <p:nvSpPr>
              <p:cNvPr id="8" name="TextBox 7">
                <a:extLst>
                  <a:ext uri="{FF2B5EF4-FFF2-40B4-BE49-F238E27FC236}">
                    <a16:creationId xmlns:a16="http://schemas.microsoft.com/office/drawing/2014/main" id="{C1EF8374-4C06-43E4-82DC-FB81C255D6AA}"/>
                  </a:ext>
                </a:extLst>
              </p:cNvPr>
              <p:cNvSpPr txBox="1">
                <a:spLocks noRot="1" noChangeAspect="1" noMove="1" noResize="1" noEditPoints="1" noAdjustHandles="1" noChangeArrowheads="1" noChangeShapeType="1" noTextEdit="1"/>
              </p:cNvSpPr>
              <p:nvPr/>
            </p:nvSpPr>
            <p:spPr>
              <a:xfrm>
                <a:off x="5626864" y="4178080"/>
                <a:ext cx="6097836" cy="629147"/>
              </a:xfrm>
              <a:prstGeom prst="rect">
                <a:avLst/>
              </a:prstGeom>
              <a:blipFill>
                <a:blip r:embed="rId3"/>
                <a:stretch>
                  <a:fillRect/>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01CE8296-BAEC-4E16-9401-D0697965C2CD}"/>
              </a:ext>
            </a:extLst>
          </p:cNvPr>
          <p:cNvGraphicFramePr>
            <a:graphicFrameLocks noGrp="1"/>
          </p:cNvGraphicFramePr>
          <p:nvPr/>
        </p:nvGraphicFramePr>
        <p:xfrm>
          <a:off x="1703598" y="3999121"/>
          <a:ext cx="3050754" cy="2245360"/>
        </p:xfrm>
        <a:graphic>
          <a:graphicData uri="http://schemas.openxmlformats.org/drawingml/2006/table">
            <a:tbl>
              <a:tblPr>
                <a:tableStyleId>{5C22544A-7EE6-4342-B048-85BDC9FD1C3A}</a:tableStyleId>
              </a:tblPr>
              <a:tblGrid>
                <a:gridCol w="1792987">
                  <a:extLst>
                    <a:ext uri="{9D8B030D-6E8A-4147-A177-3AD203B41FA5}">
                      <a16:colId xmlns:a16="http://schemas.microsoft.com/office/drawing/2014/main" val="2662630651"/>
                    </a:ext>
                  </a:extLst>
                </a:gridCol>
                <a:gridCol w="1257767">
                  <a:extLst>
                    <a:ext uri="{9D8B030D-6E8A-4147-A177-3AD203B41FA5}">
                      <a16:colId xmlns:a16="http://schemas.microsoft.com/office/drawing/2014/main" val="1325730409"/>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59993824"/>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20294794"/>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338972"/>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8634037"/>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89826258"/>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2596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25461537"/>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77044972"/>
                  </a:ext>
                </a:extLst>
              </a:tr>
            </a:tbl>
          </a:graphicData>
        </a:graphic>
      </p:graphicFrame>
      <p:graphicFrame>
        <p:nvGraphicFramePr>
          <p:cNvPr id="6" name="Table 5">
            <a:extLst>
              <a:ext uri="{FF2B5EF4-FFF2-40B4-BE49-F238E27FC236}">
                <a16:creationId xmlns:a16="http://schemas.microsoft.com/office/drawing/2014/main" id="{3D429837-DC34-4E6C-BC95-1162BD840567}"/>
              </a:ext>
            </a:extLst>
          </p:cNvPr>
          <p:cNvGraphicFramePr>
            <a:graphicFrameLocks noGrp="1"/>
          </p:cNvGraphicFramePr>
          <p:nvPr/>
        </p:nvGraphicFramePr>
        <p:xfrm>
          <a:off x="7205030" y="2533650"/>
          <a:ext cx="2610999" cy="895350"/>
        </p:xfrm>
        <a:graphic>
          <a:graphicData uri="http://schemas.openxmlformats.org/drawingml/2006/table">
            <a:tbl>
              <a:tblPr>
                <a:tableStyleId>{5C22544A-7EE6-4342-B048-85BDC9FD1C3A}</a:tableStyleId>
              </a:tblPr>
              <a:tblGrid>
                <a:gridCol w="1485156">
                  <a:extLst>
                    <a:ext uri="{9D8B030D-6E8A-4147-A177-3AD203B41FA5}">
                      <a16:colId xmlns:a16="http://schemas.microsoft.com/office/drawing/2014/main" val="2227517294"/>
                    </a:ext>
                  </a:extLst>
                </a:gridCol>
                <a:gridCol w="1125843">
                  <a:extLst>
                    <a:ext uri="{9D8B030D-6E8A-4147-A177-3AD203B41FA5}">
                      <a16:colId xmlns:a16="http://schemas.microsoft.com/office/drawing/2014/main" val="568177659"/>
                    </a:ext>
                  </a:extLst>
                </a:gridCol>
              </a:tblGrid>
              <a:tr h="2984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7409272"/>
                  </a:ext>
                </a:extLst>
              </a:tr>
              <a:tr h="298450">
                <a:tc>
                  <a:txBody>
                    <a:bodyPr/>
                    <a:lstStyle/>
                    <a:p>
                      <a:pPr algn="ctr"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78%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9764623"/>
                  </a:ext>
                </a:extLst>
              </a:tr>
              <a:tr h="298450">
                <a:tc>
                  <a:txBody>
                    <a:bodyPr/>
                    <a:lstStyle/>
                    <a:p>
                      <a:pPr algn="ctr" fontAlgn="b"/>
                      <a:r>
                        <a:rPr lang="en-US" sz="1800" u="none" strike="noStrike">
                          <a:effectLst/>
                        </a:rPr>
                        <a:t>No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61%</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7548853"/>
                  </a:ext>
                </a:extLst>
              </a:tr>
            </a:tbl>
          </a:graphicData>
        </a:graphic>
      </p:graphicFrame>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1666214-4FFC-4E2D-971C-483BD7B400C8}"/>
                  </a:ext>
                </a:extLst>
              </p:cNvPr>
              <p:cNvSpPr txBox="1"/>
              <p:nvPr/>
            </p:nvSpPr>
            <p:spPr>
              <a:xfrm>
                <a:off x="5713162" y="4969458"/>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smtClean="0">
                              <a:latin typeface="Cambria Math" panose="02040503050406030204" pitchFamily="18" charset="0"/>
                            </a:rPr>
                            <m:t>𝑍</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=0</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b="0" i="0" smtClean="0">
                                      <a:latin typeface="Cambria Math" panose="02040503050406030204" pitchFamily="18" charset="0"/>
                                    </a:rPr>
                                    <m:t>−0.45</m:t>
                                  </m:r>
                                </m:e>
                              </m:d>
                            </m:sup>
                          </m:sSup>
                        </m:den>
                      </m:f>
                      <m:r>
                        <a:rPr lang="en-US" b="0" i="1" smtClean="0">
                          <a:latin typeface="Cambria Math" panose="02040503050406030204" pitchFamily="18" charset="0"/>
                        </a:rPr>
                        <m:t>=61%</m:t>
                      </m:r>
                    </m:oMath>
                  </m:oMathPara>
                </a14:m>
                <a:endParaRPr lang="en-US" dirty="0"/>
              </a:p>
            </p:txBody>
          </p:sp>
        </mc:Choice>
        <mc:Fallback>
          <p:sp>
            <p:nvSpPr>
              <p:cNvPr id="10" name="TextBox 9">
                <a:extLst>
                  <a:ext uri="{FF2B5EF4-FFF2-40B4-BE49-F238E27FC236}">
                    <a16:creationId xmlns:a16="http://schemas.microsoft.com/office/drawing/2014/main" id="{21666214-4FFC-4E2D-971C-483BD7B400C8}"/>
                  </a:ext>
                </a:extLst>
              </p:cNvPr>
              <p:cNvSpPr txBox="1">
                <a:spLocks noRot="1" noChangeAspect="1" noMove="1" noResize="1" noEditPoints="1" noAdjustHandles="1" noChangeArrowheads="1" noChangeShapeType="1" noTextEdit="1"/>
              </p:cNvSpPr>
              <p:nvPr/>
            </p:nvSpPr>
            <p:spPr>
              <a:xfrm>
                <a:off x="5713162" y="4969458"/>
                <a:ext cx="6097836" cy="629147"/>
              </a:xfrm>
              <a:prstGeom prst="rect">
                <a:avLst/>
              </a:prstGeom>
              <a:blipFill>
                <a:blip r:embed="rId4"/>
                <a:stretch>
                  <a:fillRect/>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E6BAAEEF-4644-49BB-9549-EF16A5A77C81}"/>
              </a:ext>
            </a:extLst>
          </p:cNvPr>
          <p:cNvPicPr>
            <a:picLocks noChangeAspect="1"/>
          </p:cNvPicPr>
          <p:nvPr/>
        </p:nvPicPr>
        <p:blipFill rotWithShape="1">
          <a:blip r:embed="rId5"/>
          <a:srcRect l="9107" t="24286" r="48437" b="39077"/>
          <a:stretch/>
        </p:blipFill>
        <p:spPr>
          <a:xfrm>
            <a:off x="669470" y="1502224"/>
            <a:ext cx="5176158" cy="2512566"/>
          </a:xfrm>
          <a:prstGeom prst="rect">
            <a:avLst/>
          </a:prstGeom>
        </p:spPr>
      </p:pic>
      <p:sp>
        <p:nvSpPr>
          <p:cNvPr id="9" name="Rectangle 8">
            <a:extLst>
              <a:ext uri="{FF2B5EF4-FFF2-40B4-BE49-F238E27FC236}">
                <a16:creationId xmlns:a16="http://schemas.microsoft.com/office/drawing/2014/main" id="{2A30849C-00F5-4135-8AD2-77225FD9CF00}"/>
              </a:ext>
            </a:extLst>
          </p:cNvPr>
          <p:cNvSpPr/>
          <p:nvPr/>
        </p:nvSpPr>
        <p:spPr>
          <a:xfrm>
            <a:off x="6456556" y="5021622"/>
            <a:ext cx="4460488" cy="629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Arrow Connector 3">
            <a:extLst>
              <a:ext uri="{FF2B5EF4-FFF2-40B4-BE49-F238E27FC236}">
                <a16:creationId xmlns:a16="http://schemas.microsoft.com/office/drawing/2014/main" id="{6E7B6295-05F3-48F1-A960-C53A22E0E6D2}"/>
              </a:ext>
            </a:extLst>
          </p:cNvPr>
          <p:cNvCxnSpPr>
            <a:cxnSpLocks/>
          </p:cNvCxnSpPr>
          <p:nvPr/>
        </p:nvCxnSpPr>
        <p:spPr>
          <a:xfrm>
            <a:off x="4326673" y="4492653"/>
            <a:ext cx="5006898" cy="8631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4A9A9914-304F-49EE-90FE-110F62C6729E}"/>
              </a:ext>
            </a:extLst>
          </p:cNvPr>
          <p:cNvCxnSpPr>
            <a:cxnSpLocks/>
          </p:cNvCxnSpPr>
          <p:nvPr/>
        </p:nvCxnSpPr>
        <p:spPr>
          <a:xfrm flipH="1" flipV="1">
            <a:off x="9255512" y="3429000"/>
            <a:ext cx="1036869" cy="1692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26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613519"/>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Estimating Z Distribution </a:t>
            </a:r>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C1EF8374-4C06-43E4-82DC-FB81C255D6AA}"/>
                  </a:ext>
                </a:extLst>
              </p:cNvPr>
              <p:cNvSpPr txBox="1"/>
              <p:nvPr/>
            </p:nvSpPr>
            <p:spPr>
              <a:xfrm>
                <a:off x="5626864" y="4178080"/>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smtClean="0">
                              <a:latin typeface="Cambria Math" panose="02040503050406030204" pitchFamily="18" charset="0"/>
                            </a:rPr>
                            <m:t>𝑍</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=1</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b="0" i="0" smtClean="0">
                                      <a:latin typeface="Cambria Math" panose="02040503050406030204" pitchFamily="18" charset="0"/>
                                    </a:rPr>
                                    <m:t>−0.45−</m:t>
                                  </m:r>
                                  <m:r>
                                    <a:rPr lang="en-US" i="0">
                                      <a:latin typeface="Cambria Math" panose="02040503050406030204" pitchFamily="18" charset="0"/>
                                    </a:rPr>
                                    <m:t>0.</m:t>
                                  </m:r>
                                  <m:r>
                                    <a:rPr lang="en-US" b="0" i="0" smtClean="0">
                                      <a:latin typeface="Cambria Math" panose="02040503050406030204" pitchFamily="18" charset="0"/>
                                    </a:rPr>
                                    <m:t>82</m:t>
                                  </m:r>
                                </m:e>
                              </m:d>
                            </m:sup>
                          </m:sSup>
                        </m:den>
                      </m:f>
                      <m:r>
                        <a:rPr lang="en-US" b="0" i="1" smtClean="0">
                          <a:latin typeface="Cambria Math" panose="02040503050406030204" pitchFamily="18" charset="0"/>
                        </a:rPr>
                        <m:t>=78%</m:t>
                      </m:r>
                    </m:oMath>
                  </m:oMathPara>
                </a14:m>
                <a:endParaRPr lang="en-US" dirty="0"/>
              </a:p>
            </p:txBody>
          </p:sp>
        </mc:Choice>
        <mc:Fallback>
          <p:sp>
            <p:nvSpPr>
              <p:cNvPr id="8" name="TextBox 7">
                <a:extLst>
                  <a:ext uri="{FF2B5EF4-FFF2-40B4-BE49-F238E27FC236}">
                    <a16:creationId xmlns:a16="http://schemas.microsoft.com/office/drawing/2014/main" id="{C1EF8374-4C06-43E4-82DC-FB81C255D6AA}"/>
                  </a:ext>
                </a:extLst>
              </p:cNvPr>
              <p:cNvSpPr txBox="1">
                <a:spLocks noRot="1" noChangeAspect="1" noMove="1" noResize="1" noEditPoints="1" noAdjustHandles="1" noChangeArrowheads="1" noChangeShapeType="1" noTextEdit="1"/>
              </p:cNvSpPr>
              <p:nvPr/>
            </p:nvSpPr>
            <p:spPr>
              <a:xfrm>
                <a:off x="5626864" y="4178080"/>
                <a:ext cx="6097836" cy="629147"/>
              </a:xfrm>
              <a:prstGeom prst="rect">
                <a:avLst/>
              </a:prstGeom>
              <a:blipFill>
                <a:blip r:embed="rId3"/>
                <a:stretch>
                  <a:fillRect/>
                </a:stretch>
              </a:blipFill>
            </p:spPr>
            <p:txBody>
              <a:bodyPr/>
              <a:lstStyle/>
              <a:p>
                <a:r>
                  <a:rPr lang="en-US">
                    <a:noFill/>
                  </a:rPr>
                  <a:t> </a:t>
                </a:r>
              </a:p>
            </p:txBody>
          </p:sp>
        </mc:Fallback>
      </mc:AlternateContent>
      <p:graphicFrame>
        <p:nvGraphicFramePr>
          <p:cNvPr id="5" name="Table 4">
            <a:extLst>
              <a:ext uri="{FF2B5EF4-FFF2-40B4-BE49-F238E27FC236}">
                <a16:creationId xmlns:a16="http://schemas.microsoft.com/office/drawing/2014/main" id="{01CE8296-BAEC-4E16-9401-D0697965C2CD}"/>
              </a:ext>
            </a:extLst>
          </p:cNvPr>
          <p:cNvGraphicFramePr>
            <a:graphicFrameLocks noGrp="1"/>
          </p:cNvGraphicFramePr>
          <p:nvPr/>
        </p:nvGraphicFramePr>
        <p:xfrm>
          <a:off x="1703598" y="3999121"/>
          <a:ext cx="3050754" cy="2245360"/>
        </p:xfrm>
        <a:graphic>
          <a:graphicData uri="http://schemas.openxmlformats.org/drawingml/2006/table">
            <a:tbl>
              <a:tblPr>
                <a:tableStyleId>{5C22544A-7EE6-4342-B048-85BDC9FD1C3A}</a:tableStyleId>
              </a:tblPr>
              <a:tblGrid>
                <a:gridCol w="1792987">
                  <a:extLst>
                    <a:ext uri="{9D8B030D-6E8A-4147-A177-3AD203B41FA5}">
                      <a16:colId xmlns:a16="http://schemas.microsoft.com/office/drawing/2014/main" val="2662630651"/>
                    </a:ext>
                  </a:extLst>
                </a:gridCol>
                <a:gridCol w="1257767">
                  <a:extLst>
                    <a:ext uri="{9D8B030D-6E8A-4147-A177-3AD203B41FA5}">
                      <a16:colId xmlns:a16="http://schemas.microsoft.com/office/drawing/2014/main" val="1325730409"/>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259993824"/>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20294794"/>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338972"/>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8634037"/>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89826258"/>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42596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25461537"/>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77044972"/>
                  </a:ext>
                </a:extLst>
              </a:tr>
            </a:tbl>
          </a:graphicData>
        </a:graphic>
      </p:graphicFrame>
      <p:graphicFrame>
        <p:nvGraphicFramePr>
          <p:cNvPr id="6" name="Table 5">
            <a:extLst>
              <a:ext uri="{FF2B5EF4-FFF2-40B4-BE49-F238E27FC236}">
                <a16:creationId xmlns:a16="http://schemas.microsoft.com/office/drawing/2014/main" id="{3D429837-DC34-4E6C-BC95-1162BD840567}"/>
              </a:ext>
            </a:extLst>
          </p:cNvPr>
          <p:cNvGraphicFramePr>
            <a:graphicFrameLocks noGrp="1"/>
          </p:cNvGraphicFramePr>
          <p:nvPr/>
        </p:nvGraphicFramePr>
        <p:xfrm>
          <a:off x="7205030" y="2533650"/>
          <a:ext cx="2610999" cy="895350"/>
        </p:xfrm>
        <a:graphic>
          <a:graphicData uri="http://schemas.openxmlformats.org/drawingml/2006/table">
            <a:tbl>
              <a:tblPr>
                <a:tableStyleId>{5C22544A-7EE6-4342-B048-85BDC9FD1C3A}</a:tableStyleId>
              </a:tblPr>
              <a:tblGrid>
                <a:gridCol w="1485156">
                  <a:extLst>
                    <a:ext uri="{9D8B030D-6E8A-4147-A177-3AD203B41FA5}">
                      <a16:colId xmlns:a16="http://schemas.microsoft.com/office/drawing/2014/main" val="2227517294"/>
                    </a:ext>
                  </a:extLst>
                </a:gridCol>
                <a:gridCol w="1125843">
                  <a:extLst>
                    <a:ext uri="{9D8B030D-6E8A-4147-A177-3AD203B41FA5}">
                      <a16:colId xmlns:a16="http://schemas.microsoft.com/office/drawing/2014/main" val="568177659"/>
                    </a:ext>
                  </a:extLst>
                </a:gridCol>
              </a:tblGrid>
              <a:tr h="2984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87409272"/>
                  </a:ext>
                </a:extLst>
              </a:tr>
              <a:tr h="298450">
                <a:tc>
                  <a:txBody>
                    <a:bodyPr/>
                    <a:lstStyle/>
                    <a:p>
                      <a:pPr algn="ctr" fontAlgn="b"/>
                      <a:r>
                        <a:rPr lang="en-US" sz="1800" u="none" strike="noStrike" dirty="0">
                          <a:effectLst/>
                        </a:rPr>
                        <a:t>Yes</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78%</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529764623"/>
                  </a:ext>
                </a:extLst>
              </a:tr>
              <a:tr h="298450">
                <a:tc>
                  <a:txBody>
                    <a:bodyPr/>
                    <a:lstStyle/>
                    <a:p>
                      <a:pPr algn="ctr" fontAlgn="b"/>
                      <a:r>
                        <a:rPr lang="en-US" sz="1800" u="none" strike="noStrike">
                          <a:effectLst/>
                        </a:rPr>
                        <a:t>No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61%</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47548853"/>
                  </a:ext>
                </a:extLst>
              </a:tr>
            </a:tbl>
          </a:graphicData>
        </a:graphic>
      </p:graphicFrame>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1666214-4FFC-4E2D-971C-483BD7B400C8}"/>
                  </a:ext>
                </a:extLst>
              </p:cNvPr>
              <p:cNvSpPr txBox="1"/>
              <p:nvPr/>
            </p:nvSpPr>
            <p:spPr>
              <a:xfrm>
                <a:off x="5713162" y="4969458"/>
                <a:ext cx="6097836" cy="62914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rPr>
                        <m:t>𝑝</m:t>
                      </m:r>
                      <m:d>
                        <m:dPr>
                          <m:ctrlPr>
                            <a:rPr lang="en-US" i="1">
                              <a:solidFill>
                                <a:srgbClr val="836967"/>
                              </a:solidFill>
                              <a:latin typeface="Cambria Math" panose="02040503050406030204" pitchFamily="18" charset="0"/>
                            </a:rPr>
                          </m:ctrlPr>
                        </m:dPr>
                        <m:e>
                          <m:r>
                            <a:rPr lang="en-US" i="1" smtClean="0">
                              <a:latin typeface="Cambria Math" panose="02040503050406030204" pitchFamily="18" charset="0"/>
                            </a:rPr>
                            <m:t>𝑍</m:t>
                          </m:r>
                          <m:r>
                            <a:rPr lang="en-US" i="0">
                              <a:latin typeface="Cambria Math" panose="02040503050406030204" pitchFamily="18" charset="0"/>
                            </a:rPr>
                            <m:t>=1</m:t>
                          </m:r>
                          <m:r>
                            <a:rPr lang="en-US" b="0" i="0" smtClean="0">
                              <a:latin typeface="Cambria Math" panose="02040503050406030204" pitchFamily="18" charset="0"/>
                            </a:rPr>
                            <m:t>|</m:t>
                          </m:r>
                          <m:r>
                            <m:rPr>
                              <m:sty m:val="p"/>
                            </m:rPr>
                            <a:rPr lang="en-US" b="0" i="0" smtClean="0">
                              <a:latin typeface="Cambria Math" panose="02040503050406030204" pitchFamily="18" charset="0"/>
                            </a:rPr>
                            <m:t>X</m:t>
                          </m:r>
                          <m:r>
                            <a:rPr lang="en-US" b="0" i="0" smtClean="0">
                              <a:latin typeface="Cambria Math" panose="02040503050406030204" pitchFamily="18" charset="0"/>
                            </a:rPr>
                            <m:t>=0</m:t>
                          </m:r>
                        </m:e>
                      </m:d>
                      <m:r>
                        <a:rPr lang="en-US" i="0">
                          <a:latin typeface="Cambria Math" panose="02040503050406030204" pitchFamily="18" charset="0"/>
                        </a:rPr>
                        <m:t>=</m:t>
                      </m:r>
                      <m:f>
                        <m:fPr>
                          <m:ctrlPr>
                            <a:rPr lang="en-US" i="1">
                              <a:solidFill>
                                <a:srgbClr val="836967"/>
                              </a:solidFill>
                              <a:latin typeface="Cambria Math" panose="02040503050406030204" pitchFamily="18" charset="0"/>
                            </a:rPr>
                          </m:ctrlPr>
                        </m:fPr>
                        <m:num>
                          <m:r>
                            <a:rPr lang="en-US" i="0">
                              <a:latin typeface="Cambria Math" panose="02040503050406030204" pitchFamily="18" charset="0"/>
                            </a:rPr>
                            <m:t>1</m:t>
                          </m:r>
                        </m:num>
                        <m:den>
                          <m:r>
                            <a:rPr lang="en-US" i="0">
                              <a:latin typeface="Cambria Math" panose="02040503050406030204" pitchFamily="18" charset="0"/>
                            </a:rPr>
                            <m:t>1+</m:t>
                          </m:r>
                          <m:sSup>
                            <m:sSupPr>
                              <m:ctrlPr>
                                <a:rPr lang="en-US" i="1">
                                  <a:solidFill>
                                    <a:srgbClr val="836967"/>
                                  </a:solidFill>
                                  <a:latin typeface="Cambria Math" panose="02040503050406030204" pitchFamily="18" charset="0"/>
                                </a:rPr>
                              </m:ctrlPr>
                            </m:sSupPr>
                            <m:e>
                              <m:r>
                                <a:rPr lang="en-US" i="1">
                                  <a:latin typeface="Cambria Math" panose="02040503050406030204" pitchFamily="18" charset="0"/>
                                </a:rPr>
                                <m:t>𝑒</m:t>
                              </m:r>
                            </m:e>
                            <m:sup>
                              <m:d>
                                <m:dPr>
                                  <m:ctrlPr>
                                    <a:rPr lang="en-US" i="1">
                                      <a:latin typeface="Cambria Math" panose="02040503050406030204" pitchFamily="18" charset="0"/>
                                    </a:rPr>
                                  </m:ctrlPr>
                                </m:dPr>
                                <m:e>
                                  <m:r>
                                    <a:rPr lang="en-US" b="0" i="0" smtClean="0">
                                      <a:latin typeface="Cambria Math" panose="02040503050406030204" pitchFamily="18" charset="0"/>
                                    </a:rPr>
                                    <m:t>−0.45</m:t>
                                  </m:r>
                                </m:e>
                              </m:d>
                            </m:sup>
                          </m:sSup>
                        </m:den>
                      </m:f>
                      <m:r>
                        <a:rPr lang="en-US" b="0" i="1" smtClean="0">
                          <a:latin typeface="Cambria Math" panose="02040503050406030204" pitchFamily="18" charset="0"/>
                        </a:rPr>
                        <m:t>=61%</m:t>
                      </m:r>
                    </m:oMath>
                  </m:oMathPara>
                </a14:m>
                <a:endParaRPr lang="en-US" dirty="0"/>
              </a:p>
            </p:txBody>
          </p:sp>
        </mc:Choice>
        <mc:Fallback>
          <p:sp>
            <p:nvSpPr>
              <p:cNvPr id="10" name="TextBox 9">
                <a:extLst>
                  <a:ext uri="{FF2B5EF4-FFF2-40B4-BE49-F238E27FC236}">
                    <a16:creationId xmlns:a16="http://schemas.microsoft.com/office/drawing/2014/main" id="{21666214-4FFC-4E2D-971C-483BD7B400C8}"/>
                  </a:ext>
                </a:extLst>
              </p:cNvPr>
              <p:cNvSpPr txBox="1">
                <a:spLocks noRot="1" noChangeAspect="1" noMove="1" noResize="1" noEditPoints="1" noAdjustHandles="1" noChangeArrowheads="1" noChangeShapeType="1" noTextEdit="1"/>
              </p:cNvSpPr>
              <p:nvPr/>
            </p:nvSpPr>
            <p:spPr>
              <a:xfrm>
                <a:off x="5713162" y="4969458"/>
                <a:ext cx="6097836" cy="629147"/>
              </a:xfrm>
              <a:prstGeom prst="rect">
                <a:avLst/>
              </a:prstGeom>
              <a:blipFill>
                <a:blip r:embed="rId4"/>
                <a:stretch>
                  <a:fillRect/>
                </a:stretch>
              </a:blipFill>
            </p:spPr>
            <p:txBody>
              <a:bodyPr/>
              <a:lstStyle/>
              <a:p>
                <a:r>
                  <a:rPr lang="en-US">
                    <a:noFill/>
                  </a:rPr>
                  <a:t> </a:t>
                </a:r>
              </a:p>
            </p:txBody>
          </p:sp>
        </mc:Fallback>
      </mc:AlternateContent>
      <p:pic>
        <p:nvPicPr>
          <p:cNvPr id="14" name="Picture 13">
            <a:extLst>
              <a:ext uri="{FF2B5EF4-FFF2-40B4-BE49-F238E27FC236}">
                <a16:creationId xmlns:a16="http://schemas.microsoft.com/office/drawing/2014/main" id="{E6BAAEEF-4644-49BB-9549-EF16A5A77C81}"/>
              </a:ext>
            </a:extLst>
          </p:cNvPr>
          <p:cNvPicPr>
            <a:picLocks noChangeAspect="1"/>
          </p:cNvPicPr>
          <p:nvPr/>
        </p:nvPicPr>
        <p:blipFill rotWithShape="1">
          <a:blip r:embed="rId5"/>
          <a:srcRect l="9107" t="24286" r="48437" b="39077"/>
          <a:stretch/>
        </p:blipFill>
        <p:spPr>
          <a:xfrm>
            <a:off x="669470" y="1502224"/>
            <a:ext cx="5176158" cy="2512566"/>
          </a:xfrm>
          <a:prstGeom prst="rect">
            <a:avLst/>
          </a:prstGeom>
        </p:spPr>
      </p:pic>
      <p:sp>
        <p:nvSpPr>
          <p:cNvPr id="13" name="Rectangle 12">
            <a:extLst>
              <a:ext uri="{FF2B5EF4-FFF2-40B4-BE49-F238E27FC236}">
                <a16:creationId xmlns:a16="http://schemas.microsoft.com/office/drawing/2014/main" id="{261F8CB4-3937-4763-930A-7741FA15E969}"/>
              </a:ext>
            </a:extLst>
          </p:cNvPr>
          <p:cNvSpPr/>
          <p:nvPr/>
        </p:nvSpPr>
        <p:spPr>
          <a:xfrm>
            <a:off x="2295525" y="1618183"/>
            <a:ext cx="1752368" cy="62914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13916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95525" y="613519"/>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Learned Network</a:t>
            </a:r>
          </a:p>
        </p:txBody>
      </p:sp>
      <p:pic>
        <p:nvPicPr>
          <p:cNvPr id="14" name="Picture 13">
            <a:extLst>
              <a:ext uri="{FF2B5EF4-FFF2-40B4-BE49-F238E27FC236}">
                <a16:creationId xmlns:a16="http://schemas.microsoft.com/office/drawing/2014/main" id="{E6BAAEEF-4644-49BB-9549-EF16A5A77C81}"/>
              </a:ext>
            </a:extLst>
          </p:cNvPr>
          <p:cNvPicPr>
            <a:picLocks noChangeAspect="1"/>
          </p:cNvPicPr>
          <p:nvPr/>
        </p:nvPicPr>
        <p:blipFill rotWithShape="1">
          <a:blip r:embed="rId3"/>
          <a:srcRect l="9107" t="24286" r="48437" b="39077"/>
          <a:stretch/>
        </p:blipFill>
        <p:spPr>
          <a:xfrm>
            <a:off x="3228975" y="2609235"/>
            <a:ext cx="5176158" cy="2512566"/>
          </a:xfrm>
          <a:prstGeom prst="rect">
            <a:avLst/>
          </a:prstGeom>
        </p:spPr>
      </p:pic>
      <p:pic>
        <p:nvPicPr>
          <p:cNvPr id="4" name="Picture 3">
            <a:extLst>
              <a:ext uri="{FF2B5EF4-FFF2-40B4-BE49-F238E27FC236}">
                <a16:creationId xmlns:a16="http://schemas.microsoft.com/office/drawing/2014/main" id="{B3F6BF78-363C-4612-9237-51D1790C4908}"/>
              </a:ext>
            </a:extLst>
          </p:cNvPr>
          <p:cNvPicPr>
            <a:picLocks noChangeAspect="1"/>
          </p:cNvPicPr>
          <p:nvPr/>
        </p:nvPicPr>
        <p:blipFill rotWithShape="1">
          <a:blip r:embed="rId4"/>
          <a:srcRect l="2957" t="26829" r="57531" b="13008"/>
          <a:stretch/>
        </p:blipFill>
        <p:spPr>
          <a:xfrm>
            <a:off x="8798313" y="2724195"/>
            <a:ext cx="2665142" cy="2282645"/>
          </a:xfrm>
          <a:prstGeom prst="rect">
            <a:avLst/>
          </a:prstGeom>
        </p:spPr>
      </p:pic>
      <p:pic>
        <p:nvPicPr>
          <p:cNvPr id="9" name="Picture 8">
            <a:extLst>
              <a:ext uri="{FF2B5EF4-FFF2-40B4-BE49-F238E27FC236}">
                <a16:creationId xmlns:a16="http://schemas.microsoft.com/office/drawing/2014/main" id="{7686E68E-3A3D-4A58-8D5F-5869319F980D}"/>
              </a:ext>
            </a:extLst>
          </p:cNvPr>
          <p:cNvPicPr>
            <a:picLocks noChangeAspect="1"/>
          </p:cNvPicPr>
          <p:nvPr/>
        </p:nvPicPr>
        <p:blipFill rotWithShape="1">
          <a:blip r:embed="rId5"/>
          <a:srcRect l="3292" t="31219" r="64055" b="42439"/>
          <a:stretch/>
        </p:blipFill>
        <p:spPr>
          <a:xfrm>
            <a:off x="6356196" y="5262684"/>
            <a:ext cx="2827531" cy="1283082"/>
          </a:xfrm>
          <a:prstGeom prst="rect">
            <a:avLst/>
          </a:prstGeom>
        </p:spPr>
      </p:pic>
      <p:pic>
        <p:nvPicPr>
          <p:cNvPr id="12" name="Picture 11">
            <a:extLst>
              <a:ext uri="{FF2B5EF4-FFF2-40B4-BE49-F238E27FC236}">
                <a16:creationId xmlns:a16="http://schemas.microsoft.com/office/drawing/2014/main" id="{BEA90833-37D6-47F1-820A-645C6F61402A}"/>
              </a:ext>
            </a:extLst>
          </p:cNvPr>
          <p:cNvPicPr>
            <a:picLocks noChangeAspect="1"/>
          </p:cNvPicPr>
          <p:nvPr/>
        </p:nvPicPr>
        <p:blipFill rotWithShape="1">
          <a:blip r:embed="rId6"/>
          <a:srcRect l="4299" t="34797" r="63139" b="39187"/>
          <a:stretch/>
        </p:blipFill>
        <p:spPr>
          <a:xfrm>
            <a:off x="2732049" y="5396496"/>
            <a:ext cx="2925337" cy="1314759"/>
          </a:xfrm>
          <a:prstGeom prst="rect">
            <a:avLst/>
          </a:prstGeom>
        </p:spPr>
      </p:pic>
      <p:pic>
        <p:nvPicPr>
          <p:cNvPr id="15" name="Picture 14">
            <a:extLst>
              <a:ext uri="{FF2B5EF4-FFF2-40B4-BE49-F238E27FC236}">
                <a16:creationId xmlns:a16="http://schemas.microsoft.com/office/drawing/2014/main" id="{BBB81848-FCFE-479D-AF9A-3566DFD2B3B1}"/>
              </a:ext>
            </a:extLst>
          </p:cNvPr>
          <p:cNvPicPr>
            <a:picLocks noChangeAspect="1"/>
          </p:cNvPicPr>
          <p:nvPr/>
        </p:nvPicPr>
        <p:blipFill rotWithShape="1">
          <a:blip r:embed="rId7"/>
          <a:srcRect l="1006" t="15610" r="67165" b="50000"/>
          <a:stretch/>
        </p:blipFill>
        <p:spPr>
          <a:xfrm>
            <a:off x="319252" y="3472871"/>
            <a:ext cx="2713133" cy="1648930"/>
          </a:xfrm>
          <a:prstGeom prst="rect">
            <a:avLst/>
          </a:prstGeom>
        </p:spPr>
      </p:pic>
      <p:pic>
        <p:nvPicPr>
          <p:cNvPr id="17" name="Picture 16">
            <a:extLst>
              <a:ext uri="{FF2B5EF4-FFF2-40B4-BE49-F238E27FC236}">
                <a16:creationId xmlns:a16="http://schemas.microsoft.com/office/drawing/2014/main" id="{D9CDFFDA-DA6C-4CA5-8F3E-52326E51A2D8}"/>
              </a:ext>
            </a:extLst>
          </p:cNvPr>
          <p:cNvPicPr>
            <a:picLocks noChangeAspect="1"/>
          </p:cNvPicPr>
          <p:nvPr/>
        </p:nvPicPr>
        <p:blipFill rotWithShape="1">
          <a:blip r:embed="rId8"/>
          <a:srcRect l="1098" t="19350" r="66341" b="51414"/>
          <a:stretch/>
        </p:blipFill>
        <p:spPr>
          <a:xfrm>
            <a:off x="1269380" y="1729620"/>
            <a:ext cx="2925337" cy="1477463"/>
          </a:xfrm>
          <a:prstGeom prst="rect">
            <a:avLst/>
          </a:prstGeom>
        </p:spPr>
      </p:pic>
      <p:sp>
        <p:nvSpPr>
          <p:cNvPr id="18" name="Arrow: Striped Right 17">
            <a:extLst>
              <a:ext uri="{FF2B5EF4-FFF2-40B4-BE49-F238E27FC236}">
                <a16:creationId xmlns:a16="http://schemas.microsoft.com/office/drawing/2014/main" id="{4B7C09D6-70DE-4816-99BB-B7D6EB958FE1}"/>
              </a:ext>
            </a:extLst>
          </p:cNvPr>
          <p:cNvSpPr/>
          <p:nvPr/>
        </p:nvSpPr>
        <p:spPr>
          <a:xfrm rot="1024969">
            <a:off x="4173130" y="2478683"/>
            <a:ext cx="747659" cy="449346"/>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Striped Right 18">
            <a:extLst>
              <a:ext uri="{FF2B5EF4-FFF2-40B4-BE49-F238E27FC236}">
                <a16:creationId xmlns:a16="http://schemas.microsoft.com/office/drawing/2014/main" id="{4466F39A-D1B9-4D31-9C40-7D95E7C560AC}"/>
              </a:ext>
            </a:extLst>
          </p:cNvPr>
          <p:cNvSpPr/>
          <p:nvPr/>
        </p:nvSpPr>
        <p:spPr>
          <a:xfrm rot="20751929">
            <a:off x="3034619" y="3770985"/>
            <a:ext cx="1306298" cy="449346"/>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Striped Right 19">
            <a:extLst>
              <a:ext uri="{FF2B5EF4-FFF2-40B4-BE49-F238E27FC236}">
                <a16:creationId xmlns:a16="http://schemas.microsoft.com/office/drawing/2014/main" id="{30BDA41A-FEED-44D9-8EEC-72B23912D235}"/>
              </a:ext>
            </a:extLst>
          </p:cNvPr>
          <p:cNvSpPr/>
          <p:nvPr/>
        </p:nvSpPr>
        <p:spPr>
          <a:xfrm rot="16200000">
            <a:off x="3863085" y="4955888"/>
            <a:ext cx="521077" cy="449346"/>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Striped Right 20">
            <a:extLst>
              <a:ext uri="{FF2B5EF4-FFF2-40B4-BE49-F238E27FC236}">
                <a16:creationId xmlns:a16="http://schemas.microsoft.com/office/drawing/2014/main" id="{8B7C256E-B22A-4E5A-9C65-8B03ED98FCDC}"/>
              </a:ext>
            </a:extLst>
          </p:cNvPr>
          <p:cNvSpPr/>
          <p:nvPr/>
        </p:nvSpPr>
        <p:spPr>
          <a:xfrm rot="13198829">
            <a:off x="6955794" y="4648725"/>
            <a:ext cx="861423" cy="449346"/>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Striped Right 21">
            <a:extLst>
              <a:ext uri="{FF2B5EF4-FFF2-40B4-BE49-F238E27FC236}">
                <a16:creationId xmlns:a16="http://schemas.microsoft.com/office/drawing/2014/main" id="{864CF77C-7D57-44FD-AE30-D408AE3D5681}"/>
              </a:ext>
            </a:extLst>
          </p:cNvPr>
          <p:cNvSpPr/>
          <p:nvPr/>
        </p:nvSpPr>
        <p:spPr>
          <a:xfrm rot="9008138">
            <a:off x="8065350" y="3037516"/>
            <a:ext cx="758716" cy="449346"/>
          </a:xfrm>
          <a:prstGeom prst="striped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0679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4078576987"/>
              </p:ext>
            </p:extLst>
          </p:nvPr>
        </p:nvGraphicFramePr>
        <p:xfrm>
          <a:off x="2132916" y="4098290"/>
          <a:ext cx="7830452" cy="22453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Covariate C2</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
        <p:nvSpPr>
          <p:cNvPr id="3" name="Rectangle 2">
            <a:extLst>
              <a:ext uri="{FF2B5EF4-FFF2-40B4-BE49-F238E27FC236}">
                <a16:creationId xmlns:a16="http://schemas.microsoft.com/office/drawing/2014/main" id="{1DB44E2E-7D6C-4C6B-8C53-D1E97DCAB2FD}"/>
              </a:ext>
            </a:extLst>
          </p:cNvPr>
          <p:cNvSpPr/>
          <p:nvPr/>
        </p:nvSpPr>
        <p:spPr>
          <a:xfrm>
            <a:off x="7828156" y="3958683"/>
            <a:ext cx="2135212" cy="2384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348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2328344497"/>
              </p:ext>
            </p:extLst>
          </p:nvPr>
        </p:nvGraphicFramePr>
        <p:xfrm>
          <a:off x="2132916" y="4098290"/>
          <a:ext cx="7830452" cy="230632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Exposure X</a:t>
                      </a:r>
                      <a:endParaRPr lang="en-US" sz="18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Mediator Z</a:t>
                      </a:r>
                      <a:endParaRPr lang="en-US"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2000" b="1" u="none" strike="noStrike">
                          <a:effectLst/>
                        </a:rPr>
                        <a:t>Covariate C1</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solidFill>
                            <a:srgbClr val="FF0000"/>
                          </a:solidFill>
                          <a:effectLst/>
                        </a:rPr>
                        <a:t>0.85</a:t>
                      </a:r>
                      <a:endParaRPr lang="en-US" sz="18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2000" b="1" u="none" strike="noStrike" dirty="0">
                          <a:effectLst/>
                        </a:rPr>
                        <a:t>Covariate C2</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solidFill>
                            <a:srgbClr val="FF0000"/>
                          </a:solidFill>
                          <a:effectLst/>
                        </a:rPr>
                        <a:t>0.35</a:t>
                      </a:r>
                      <a:endParaRPr lang="en-US" sz="1800" b="1" i="0" u="none" strike="noStrike" dirty="0">
                        <a:solidFill>
                          <a:srgbClr val="FF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0.82</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
        <p:nvSpPr>
          <p:cNvPr id="3" name="Rectangle 2">
            <a:extLst>
              <a:ext uri="{FF2B5EF4-FFF2-40B4-BE49-F238E27FC236}">
                <a16:creationId xmlns:a16="http://schemas.microsoft.com/office/drawing/2014/main" id="{1DB44E2E-7D6C-4C6B-8C53-D1E97DCAB2FD}"/>
              </a:ext>
            </a:extLst>
          </p:cNvPr>
          <p:cNvSpPr/>
          <p:nvPr/>
        </p:nvSpPr>
        <p:spPr>
          <a:xfrm>
            <a:off x="8887522" y="3958683"/>
            <a:ext cx="1075846" cy="23849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993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2338830331"/>
              </p:ext>
            </p:extLst>
          </p:nvPr>
        </p:nvGraphicFramePr>
        <p:xfrm>
          <a:off x="2132916" y="4098290"/>
          <a:ext cx="7830452" cy="236728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b="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Covariate C2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Mediator Z</a:t>
                      </a:r>
                      <a:endParaRPr lang="en-US"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b="0" u="none" strike="noStrike" dirty="0">
                          <a:effectLst/>
                        </a:rPr>
                        <a:t>Intercept</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0.3</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2000" b="1" u="none" strike="noStrike" dirty="0">
                          <a:effectLst/>
                        </a:rPr>
                        <a:t>Covariate C1</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0.12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2000" b="1" u="none" strike="noStrike" dirty="0">
                          <a:effectLst/>
                        </a:rPr>
                        <a:t>Covariate C2</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0.35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2000" b="1" u="none" strike="noStrike">
                          <a:effectLst/>
                        </a:rPr>
                        <a:t>Exposure X</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0.82</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2000" b="0" u="none" strike="noStrike" dirty="0">
                          <a:effectLst/>
                        </a:rPr>
                        <a:t>Mediator, Z</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Tree>
    <p:extLst>
      <p:ext uri="{BB962C8B-B14F-4D97-AF65-F5344CB8AC3E}">
        <p14:creationId xmlns:p14="http://schemas.microsoft.com/office/powerpoint/2010/main" val="2109551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92077993"/>
              </p:ext>
            </p:extLst>
          </p:nvPr>
        </p:nvGraphicFramePr>
        <p:xfrm>
          <a:off x="2132916" y="4098290"/>
          <a:ext cx="7830452" cy="236728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b="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Covariate C2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1" u="none" strike="noStrike" dirty="0">
                          <a:effectLst/>
                        </a:rPr>
                        <a:t>Mediator Z</a:t>
                      </a:r>
                      <a:endParaRPr lang="en-US" sz="18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b="0" u="none" strike="noStrike" dirty="0">
                          <a:effectLst/>
                        </a:rPr>
                        <a:t>Intercept</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0.3</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0.6</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0.85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0.45</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2000" b="1" u="none" strike="noStrike" dirty="0">
                          <a:effectLst/>
                        </a:rPr>
                        <a:t>Covariate C1</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0.12</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a:effectLst/>
                        </a:rPr>
                        <a:t>0.85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2000" b="1" u="none" strike="noStrike" dirty="0">
                          <a:effectLst/>
                        </a:rPr>
                        <a:t>Covariate C2</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a:effectLst/>
                        </a:rPr>
                        <a:t>0.22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b="0" u="none" strike="noStrike" dirty="0">
                          <a:effectLst/>
                        </a:rPr>
                        <a:t>0.35</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2000" b="1" u="none" strike="noStrike">
                          <a:effectLst/>
                        </a:rPr>
                        <a:t>Exposure X</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0.15</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u="none" strike="noStrike" dirty="0">
                          <a:solidFill>
                            <a:srgbClr val="FF0000"/>
                          </a:solidFill>
                          <a:effectLst/>
                        </a:rPr>
                        <a:t>0.82</a:t>
                      </a:r>
                      <a:endParaRPr lang="en-US" sz="2000" b="0" i="0" u="none" strike="noStrike" dirty="0">
                        <a:solidFill>
                          <a:srgbClr val="FF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2000" b="0" u="none" strike="noStrike" dirty="0">
                          <a:effectLst/>
                        </a:rPr>
                        <a:t>Mediator, Z</a:t>
                      </a:r>
                      <a:endParaRPr lang="en-US" sz="20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0.4</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
        <p:nvSpPr>
          <p:cNvPr id="3" name="Arrow: Left 2">
            <a:extLst>
              <a:ext uri="{FF2B5EF4-FFF2-40B4-BE49-F238E27FC236}">
                <a16:creationId xmlns:a16="http://schemas.microsoft.com/office/drawing/2014/main" id="{C17BEDAD-A089-47F8-9DDE-6E020390F497}"/>
              </a:ext>
            </a:extLst>
          </p:cNvPr>
          <p:cNvSpPr/>
          <p:nvPr/>
        </p:nvSpPr>
        <p:spPr>
          <a:xfrm>
            <a:off x="10059083" y="4415882"/>
            <a:ext cx="1694301" cy="1048214"/>
          </a:xfrm>
          <a:prstGeom prst="leftArrow">
            <a:avLst/>
          </a:prstGeom>
          <a:solidFill>
            <a:srgbClr val="FFFF99"/>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FF0000"/>
                </a:solidFill>
              </a:rPr>
              <a:t>0 not shown</a:t>
            </a:r>
          </a:p>
        </p:txBody>
      </p:sp>
    </p:spTree>
    <p:extLst>
      <p:ext uri="{BB962C8B-B14F-4D97-AF65-F5344CB8AC3E}">
        <p14:creationId xmlns:p14="http://schemas.microsoft.com/office/powerpoint/2010/main" val="3762636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uble Wave 1">
            <a:extLst>
              <a:ext uri="{FF2B5EF4-FFF2-40B4-BE49-F238E27FC236}">
                <a16:creationId xmlns:a16="http://schemas.microsoft.com/office/drawing/2014/main" id="{5F68A963-6163-40CC-B8C7-0FBF73C84B9C}"/>
              </a:ext>
            </a:extLst>
          </p:cNvPr>
          <p:cNvSpPr/>
          <p:nvPr/>
        </p:nvSpPr>
        <p:spPr>
          <a:xfrm>
            <a:off x="2247667" y="514350"/>
            <a:ext cx="7600950" cy="952500"/>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Learning Network Structure </a:t>
            </a:r>
          </a:p>
        </p:txBody>
      </p:sp>
      <p:graphicFrame>
        <p:nvGraphicFramePr>
          <p:cNvPr id="4" name="Table 3">
            <a:extLst>
              <a:ext uri="{FF2B5EF4-FFF2-40B4-BE49-F238E27FC236}">
                <a16:creationId xmlns:a16="http://schemas.microsoft.com/office/drawing/2014/main" id="{F465D2B0-2F78-4C1A-BFED-F4971FE95E12}"/>
              </a:ext>
            </a:extLst>
          </p:cNvPr>
          <p:cNvGraphicFramePr>
            <a:graphicFrameLocks noGrp="1"/>
          </p:cNvGraphicFramePr>
          <p:nvPr>
            <p:extLst>
              <p:ext uri="{D42A27DB-BD31-4B8C-83A1-F6EECF244321}">
                <p14:modId xmlns:p14="http://schemas.microsoft.com/office/powerpoint/2010/main" val="1040204205"/>
              </p:ext>
            </p:extLst>
          </p:nvPr>
        </p:nvGraphicFramePr>
        <p:xfrm>
          <a:off x="2132916" y="4098290"/>
          <a:ext cx="7830452" cy="2397760"/>
        </p:xfrm>
        <a:graphic>
          <a:graphicData uri="http://schemas.openxmlformats.org/drawingml/2006/table">
            <a:tbl>
              <a:tblPr>
                <a:tableStyleId>{5C22544A-7EE6-4342-B048-85BDC9FD1C3A}</a:tableStyleId>
              </a:tblPr>
              <a:tblGrid>
                <a:gridCol w="1543060">
                  <a:extLst>
                    <a:ext uri="{9D8B030D-6E8A-4147-A177-3AD203B41FA5}">
                      <a16:colId xmlns:a16="http://schemas.microsoft.com/office/drawing/2014/main" val="3823087785"/>
                    </a:ext>
                  </a:extLst>
                </a:gridCol>
                <a:gridCol w="1266690">
                  <a:extLst>
                    <a:ext uri="{9D8B030D-6E8A-4147-A177-3AD203B41FA5}">
                      <a16:colId xmlns:a16="http://schemas.microsoft.com/office/drawing/2014/main" val="2283982159"/>
                    </a:ext>
                  </a:extLst>
                </a:gridCol>
                <a:gridCol w="1427906">
                  <a:extLst>
                    <a:ext uri="{9D8B030D-6E8A-4147-A177-3AD203B41FA5}">
                      <a16:colId xmlns:a16="http://schemas.microsoft.com/office/drawing/2014/main" val="3471387236"/>
                    </a:ext>
                  </a:extLst>
                </a:gridCol>
                <a:gridCol w="1427906">
                  <a:extLst>
                    <a:ext uri="{9D8B030D-6E8A-4147-A177-3AD203B41FA5}">
                      <a16:colId xmlns:a16="http://schemas.microsoft.com/office/drawing/2014/main" val="391425909"/>
                    </a:ext>
                  </a:extLst>
                </a:gridCol>
                <a:gridCol w="1082445">
                  <a:extLst>
                    <a:ext uri="{9D8B030D-6E8A-4147-A177-3AD203B41FA5}">
                      <a16:colId xmlns:a16="http://schemas.microsoft.com/office/drawing/2014/main" val="1087224366"/>
                    </a:ext>
                  </a:extLst>
                </a:gridCol>
                <a:gridCol w="1082445">
                  <a:extLst>
                    <a:ext uri="{9D8B030D-6E8A-4147-A177-3AD203B41FA5}">
                      <a16:colId xmlns:a16="http://schemas.microsoft.com/office/drawing/2014/main" val="1251911487"/>
                    </a:ext>
                  </a:extLst>
                </a:gridCol>
              </a:tblGrid>
              <a:tr h="184150">
                <a:tc>
                  <a:txBody>
                    <a:bodyPr/>
                    <a:lstStyle/>
                    <a:p>
                      <a:pPr algn="l"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Outcome Y</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Covariate C1</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Exposure X</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Mediator Z</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392122033"/>
                  </a:ext>
                </a:extLst>
              </a:tr>
              <a:tr h="184150">
                <a:tc>
                  <a:txBody>
                    <a:bodyPr/>
                    <a:lstStyle/>
                    <a:p>
                      <a:pPr algn="l" fontAlgn="b"/>
                      <a:r>
                        <a:rPr lang="en-US" sz="1800" u="none" strike="noStrike">
                          <a:effectLst/>
                        </a:rPr>
                        <a:t>Intercept</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0.3</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0.6</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0.85</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0.12</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0.45</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849458633"/>
                  </a:ext>
                </a:extLst>
              </a:tr>
              <a:tr h="184150">
                <a:tc>
                  <a:txBody>
                    <a:bodyPr/>
                    <a:lstStyle/>
                    <a:p>
                      <a:pPr algn="l" fontAlgn="b"/>
                      <a:r>
                        <a:rPr lang="en-US" sz="1800" u="none" strike="noStrike">
                          <a:effectLst/>
                        </a:rPr>
                        <a:t>Covariate C1</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0.12</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0.85</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21623048"/>
                  </a:ext>
                </a:extLst>
              </a:tr>
              <a:tr h="184150">
                <a:tc>
                  <a:txBody>
                    <a:bodyPr/>
                    <a:lstStyle/>
                    <a:p>
                      <a:pPr algn="l" fontAlgn="b"/>
                      <a:r>
                        <a:rPr lang="en-US" sz="1800" u="none" strike="noStrike">
                          <a:effectLst/>
                        </a:rPr>
                        <a:t>Covariate C2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0.22</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0.35</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629937449"/>
                  </a:ext>
                </a:extLst>
              </a:tr>
              <a:tr h="184150">
                <a:tc>
                  <a:txBody>
                    <a:bodyPr/>
                    <a:lstStyle/>
                    <a:p>
                      <a:pPr algn="l" fontAlgn="b"/>
                      <a:r>
                        <a:rPr lang="en-US" sz="1800" u="none" strike="noStrike">
                          <a:effectLst/>
                        </a:rPr>
                        <a:t>Exposure X</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0.15</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0.82</a:t>
                      </a:r>
                      <a:endParaRPr lang="en-US" sz="2000" b="1"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018010"/>
                  </a:ext>
                </a:extLst>
              </a:tr>
              <a:tr h="184150">
                <a:tc>
                  <a:txBody>
                    <a:bodyPr/>
                    <a:lstStyle/>
                    <a:p>
                      <a:pPr algn="l" fontAlgn="b"/>
                      <a:r>
                        <a:rPr lang="en-US" sz="1800" u="none" strike="noStrike">
                          <a:effectLst/>
                        </a:rPr>
                        <a:t>Mediator, Z</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0.4</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a:effectLst/>
                        </a:rPr>
                        <a:t> </a:t>
                      </a:r>
                      <a:endParaRPr lang="en-US" sz="2000" b="1"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2000" b="1" u="none" strike="noStrike" dirty="0">
                          <a:effectLst/>
                        </a:rPr>
                        <a:t> </a:t>
                      </a:r>
                      <a:endParaRPr lang="en-US" sz="2000" b="1"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3409532"/>
                  </a:ext>
                </a:extLst>
              </a:tr>
              <a:tr h="184150">
                <a:tc>
                  <a:txBody>
                    <a:bodyPr/>
                    <a:lstStyle/>
                    <a:p>
                      <a:pPr algn="l"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 </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 </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840175948"/>
                  </a:ext>
                </a:extLst>
              </a:tr>
              <a:tr h="184150">
                <a:tc>
                  <a:txBody>
                    <a:bodyPr/>
                    <a:lstStyle/>
                    <a:p>
                      <a:pPr algn="l" fontAlgn="b"/>
                      <a:r>
                        <a:rPr lang="en-US" sz="1800" u="none" strike="noStrike">
                          <a:effectLst/>
                        </a:rPr>
                        <a:t>McFadden R2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0.18</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0.12</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0.13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a:effectLst/>
                        </a:rPr>
                        <a:t>0.23</a:t>
                      </a:r>
                      <a:endParaRPr lang="en-US" sz="1800" b="0" i="0" u="none" strike="noStrike">
                        <a:solidFill>
                          <a:srgbClr val="000000"/>
                        </a:solidFill>
                        <a:effectLst/>
                        <a:latin typeface="Calibri" panose="020F0502020204030204" pitchFamily="34" charset="0"/>
                      </a:endParaRPr>
                    </a:p>
                  </a:txBody>
                  <a:tcPr marL="6350" marR="6350" marT="6350" marB="0" anchor="b"/>
                </a:tc>
                <a:tc>
                  <a:txBody>
                    <a:bodyPr/>
                    <a:lstStyle/>
                    <a:p>
                      <a:pPr algn="ctr" fontAlgn="b"/>
                      <a:r>
                        <a:rPr lang="en-US" sz="1800" u="none" strike="noStrike" dirty="0">
                          <a:effectLst/>
                        </a:rPr>
                        <a:t>0.34</a:t>
                      </a:r>
                      <a:endParaRPr lang="en-US" sz="18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551024067"/>
                  </a:ext>
                </a:extLst>
              </a:tr>
            </a:tbl>
          </a:graphicData>
        </a:graphic>
      </p:graphicFrame>
    </p:spTree>
    <p:extLst>
      <p:ext uri="{BB962C8B-B14F-4D97-AF65-F5344CB8AC3E}">
        <p14:creationId xmlns:p14="http://schemas.microsoft.com/office/powerpoint/2010/main" val="332261563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CA45C30C308A341BFDAB65976ABB442" ma:contentTypeVersion="21" ma:contentTypeDescription="Create a new document." ma:contentTypeScope="" ma:versionID="0d68ad174677f26a97a1a4449958849b">
  <xsd:schema xmlns:xsd="http://www.w3.org/2001/XMLSchema" xmlns:xs="http://www.w3.org/2001/XMLSchema" xmlns:p="http://schemas.microsoft.com/office/2006/metadata/properties" xmlns:ns1="http://schemas.microsoft.com/sharepoint/v3" xmlns:ns2="7d35bc41-1145-4875-8ed8-4b6586f43481" xmlns:ns3="ea035b0b-d4a4-4160-ae0a-32d2cf7a840d" targetNamespace="http://schemas.microsoft.com/office/2006/metadata/properties" ma:root="true" ma:fieldsID="b86796c50699b9e8ebe51bc962719469" ns1:_="" ns2:_="" ns3:_="">
    <xsd:import namespace="http://schemas.microsoft.com/sharepoint/v3"/>
    <xsd:import namespace="7d35bc41-1145-4875-8ed8-4b6586f43481"/>
    <xsd:import namespace="ea035b0b-d4a4-4160-ae0a-32d2cf7a840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d35bc41-1145-4875-8ed8-4b6586f4348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7414def-154c-4d25-b3bb-ada8546948f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6"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a035b0b-d4a4-4160-ae0a-32d2cf7a840d"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6c72f63-8241-44d9-aece-f266ac0fa368}" ma:internalName="TaxCatchAll" ma:showField="CatchAllData" ma:web="ea035b0b-d4a4-4160-ae0a-32d2cf7a84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ea035b0b-d4a4-4160-ae0a-32d2cf7a840d" xsi:nil="true"/>
    <lcf76f155ced4ddcb4097134ff3c332f xmlns="7d35bc41-1145-4875-8ed8-4b6586f43481">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E2B6BEC-AFAE-4380-A604-A9156BF12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d35bc41-1145-4875-8ed8-4b6586f43481"/>
    <ds:schemaRef ds:uri="ea035b0b-d4a4-4160-ae0a-32d2cf7a840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2B9BF58-C27E-4DE0-8C32-D96AA3EA454F}">
  <ds:schemaRefs>
    <ds:schemaRef ds:uri="http://schemas.microsoft.com/office/2006/metadata/properties"/>
    <ds:schemaRef ds:uri="http://schemas.microsoft.com/office/infopath/2007/PartnerControls"/>
    <ds:schemaRef ds:uri="http://schemas.microsoft.com/sharepoint/v3"/>
    <ds:schemaRef ds:uri="ea035b0b-d4a4-4160-ae0a-32d2cf7a840d"/>
    <ds:schemaRef ds:uri="7d35bc41-1145-4875-8ed8-4b6586f43481"/>
  </ds:schemaRefs>
</ds:datastoreItem>
</file>

<file path=customXml/itemProps3.xml><?xml version="1.0" encoding="utf-8"?>
<ds:datastoreItem xmlns:ds="http://schemas.openxmlformats.org/officeDocument/2006/customXml" ds:itemID="{BDB8FEF0-82CB-4CBB-9216-3043DE254E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2225</TotalTime>
  <Words>4306</Words>
  <Application>Microsoft Office PowerPoint</Application>
  <PresentationFormat>Widescreen</PresentationFormat>
  <Paragraphs>2276</Paragraphs>
  <Slides>43</Slides>
  <Notes>43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43</vt:i4>
      </vt:variant>
    </vt:vector>
  </HeadingPairs>
  <TitlesOfParts>
    <vt:vector size="48" baseType="lpstr">
      <vt:lpstr>Arial</vt:lpstr>
      <vt:lpstr>Calibri</vt:lpstr>
      <vt:lpstr>Calibri Light</vt:lpstr>
      <vt:lpstr>Cambria Math</vt:lpstr>
      <vt:lpstr>Office Theme</vt:lpstr>
      <vt:lpstr>Learning Networks through Regressions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LASSO &amp; Networks</dc:title>
  <dc:creator>Farrokh Alemi</dc:creator>
  <cp:lastModifiedBy>Farrokh Alemi</cp:lastModifiedBy>
  <cp:revision>88</cp:revision>
  <dcterms:created xsi:type="dcterms:W3CDTF">2020-04-20T19:19:54Z</dcterms:created>
  <dcterms:modified xsi:type="dcterms:W3CDTF">2024-05-21T16:44:29Z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0x010100DCA45C30C308A341BFDAB65976ABB442</vt:lpwstr>
  </property>
</Properties>
</file>