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92" r:id="rId2"/>
    <p:sldId id="300" r:id="rId3"/>
    <p:sldId id="303" r:id="rId4"/>
    <p:sldId id="304" r:id="rId5"/>
    <p:sldId id="306" r:id="rId6"/>
    <p:sldId id="307" r:id="rId7"/>
    <p:sldId id="305" r:id="rId8"/>
    <p:sldId id="308" r:id="rId9"/>
    <p:sldId id="309" r:id="rId10"/>
    <p:sldId id="310" r:id="rId11"/>
    <p:sldId id="319" r:id="rId12"/>
    <p:sldId id="320" r:id="rId13"/>
    <p:sldId id="311" r:id="rId14"/>
    <p:sldId id="312" r:id="rId15"/>
    <p:sldId id="313" r:id="rId16"/>
    <p:sldId id="314" r:id="rId17"/>
    <p:sldId id="315" r:id="rId18"/>
    <p:sldId id="316" r:id="rId19"/>
    <p:sldId id="317" r:id="rId20"/>
    <p:sldId id="318" r:id="rId21"/>
    <p:sldId id="302"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99FF99"/>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471" autoAdjust="0"/>
  </p:normalViewPr>
  <p:slideViewPr>
    <p:cSldViewPr>
      <p:cViewPr varScale="1">
        <p:scale>
          <a:sx n="81" d="100"/>
          <a:sy n="81" d="100"/>
        </p:scale>
        <p:origin x="-183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spPr>
            <a:solidFill>
              <a:srgbClr val="0070C0"/>
            </a:solidFill>
          </c:spPr>
          <c:cat>
            <c:strRef>
              <c:f>Sheet1!$A$10:$A$18</c:f>
              <c:strCache>
                <c:ptCount val="9"/>
                <c:pt idx="0">
                  <c:v>All pairs - RA</c:v>
                </c:pt>
                <c:pt idx="1">
                  <c:v>All pairs - OR</c:v>
                </c:pt>
                <c:pt idx="2">
                  <c:v>All pairs - OA</c:v>
                </c:pt>
                <c:pt idx="3">
                  <c:v>All pairs - AN</c:v>
                </c:pt>
                <c:pt idx="4">
                  <c:v>All pairs - OS</c:v>
                </c:pt>
                <c:pt idx="5">
                  <c:v>All pairs - SA</c:v>
                </c:pt>
                <c:pt idx="6">
                  <c:v>All pairs - ON</c:v>
                </c:pt>
                <c:pt idx="7">
                  <c:v>All pairs - RN</c:v>
                </c:pt>
                <c:pt idx="8">
                  <c:v>All pairs - RS</c:v>
                </c:pt>
              </c:strCache>
            </c:strRef>
          </c:cat>
          <c:val>
            <c:numRef>
              <c:f>Sheet1!$B$10:$B$18</c:f>
              <c:numCache>
                <c:formatCode>0.00</c:formatCode>
                <c:ptCount val="9"/>
                <c:pt idx="0">
                  <c:v>513.47</c:v>
                </c:pt>
                <c:pt idx="1">
                  <c:v>201.2</c:v>
                </c:pt>
                <c:pt idx="2">
                  <c:v>106.96</c:v>
                </c:pt>
                <c:pt idx="3">
                  <c:v>25.16</c:v>
                </c:pt>
                <c:pt idx="4">
                  <c:v>20.32</c:v>
                </c:pt>
                <c:pt idx="5">
                  <c:v>18.93</c:v>
                </c:pt>
                <c:pt idx="6">
                  <c:v>18.72</c:v>
                </c:pt>
                <c:pt idx="7">
                  <c:v>16.32</c:v>
                </c:pt>
                <c:pt idx="8">
                  <c:v>15.78</c:v>
                </c:pt>
              </c:numCache>
            </c:numRef>
          </c:val>
        </c:ser>
        <c:axId val="105641856"/>
        <c:axId val="110052096"/>
      </c:barChart>
      <c:lineChart>
        <c:grouping val="standard"/>
        <c:ser>
          <c:idx val="1"/>
          <c:order val="1"/>
          <c:marker>
            <c:symbol val="none"/>
          </c:marker>
          <c:cat>
            <c:strRef>
              <c:f>Sheet1!$A$10:$A$18</c:f>
              <c:strCache>
                <c:ptCount val="9"/>
                <c:pt idx="0">
                  <c:v>All pairs - RA</c:v>
                </c:pt>
                <c:pt idx="1">
                  <c:v>All pairs - OR</c:v>
                </c:pt>
                <c:pt idx="2">
                  <c:v>All pairs - OA</c:v>
                </c:pt>
                <c:pt idx="3">
                  <c:v>All pairs - AN</c:v>
                </c:pt>
                <c:pt idx="4">
                  <c:v>All pairs - OS</c:v>
                </c:pt>
                <c:pt idx="5">
                  <c:v>All pairs - SA</c:v>
                </c:pt>
                <c:pt idx="6">
                  <c:v>All pairs - ON</c:v>
                </c:pt>
                <c:pt idx="7">
                  <c:v>All pairs - RN</c:v>
                </c:pt>
                <c:pt idx="8">
                  <c:v>All pairs - RS</c:v>
                </c:pt>
              </c:strCache>
            </c:strRef>
          </c:cat>
          <c:val>
            <c:numRef>
              <c:f>Sheet1!$D$10:$D$18</c:f>
              <c:numCache>
                <c:formatCode>0.00</c:formatCode>
                <c:ptCount val="9"/>
                <c:pt idx="0">
                  <c:v>15.34</c:v>
                </c:pt>
                <c:pt idx="1">
                  <c:v>15.34</c:v>
                </c:pt>
                <c:pt idx="2">
                  <c:v>15.34</c:v>
                </c:pt>
                <c:pt idx="3">
                  <c:v>15.34</c:v>
                </c:pt>
                <c:pt idx="4">
                  <c:v>15.34</c:v>
                </c:pt>
                <c:pt idx="5">
                  <c:v>15.34</c:v>
                </c:pt>
                <c:pt idx="6">
                  <c:v>15.34</c:v>
                </c:pt>
                <c:pt idx="7">
                  <c:v>15.34</c:v>
                </c:pt>
                <c:pt idx="8">
                  <c:v>15.34</c:v>
                </c:pt>
              </c:numCache>
            </c:numRef>
          </c:val>
        </c:ser>
        <c:marker val="1"/>
        <c:axId val="105641856"/>
        <c:axId val="110052096"/>
      </c:lineChart>
      <c:catAx>
        <c:axId val="105641856"/>
        <c:scaling>
          <c:orientation val="minMax"/>
        </c:scaling>
        <c:axPos val="b"/>
        <c:tickLblPos val="nextTo"/>
        <c:crossAx val="110052096"/>
        <c:crosses val="autoZero"/>
        <c:auto val="1"/>
        <c:lblAlgn val="ctr"/>
        <c:lblOffset val="100"/>
      </c:catAx>
      <c:valAx>
        <c:axId val="110052096"/>
        <c:scaling>
          <c:logBase val="10"/>
          <c:orientation val="minMax"/>
          <c:min val="10"/>
        </c:scaling>
        <c:axPos val="l"/>
        <c:majorGridlines/>
        <c:title>
          <c:tx>
            <c:rich>
              <a:bodyPr rot="-5400000" vert="horz"/>
              <a:lstStyle/>
              <a:p>
                <a:pPr>
                  <a:defRPr/>
                </a:pPr>
                <a:r>
                  <a:rPr lang="en-US"/>
                  <a:t>Residual Deviance</a:t>
                </a:r>
              </a:p>
            </c:rich>
          </c:tx>
          <c:layout/>
        </c:title>
        <c:numFmt formatCode="0.00" sourceLinked="1"/>
        <c:tickLblPos val="nextTo"/>
        <c:crossAx val="105641856"/>
        <c:crosses val="autoZero"/>
        <c:crossBetween val="between"/>
      </c:valAx>
    </c:plotArea>
    <c:plotVisOnly val="1"/>
    <c:dispBlanksAs val="gap"/>
  </c:chart>
  <c:txPr>
    <a:bodyPr/>
    <a:lstStyle/>
    <a:p>
      <a:pPr>
        <a:defRPr sz="16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spPr>
            <a:solidFill>
              <a:srgbClr val="0070C0"/>
            </a:solidFill>
          </c:spPr>
          <c:cat>
            <c:strRef>
              <c:f>Sheet1!$A$19:$A$21</c:f>
              <c:strCache>
                <c:ptCount val="3"/>
                <c:pt idx="0">
                  <c:v>All pairs-RS-RN</c:v>
                </c:pt>
                <c:pt idx="1">
                  <c:v>All pairs-RS-RN-ON</c:v>
                </c:pt>
                <c:pt idx="2">
                  <c:v>All pairs-RS-RN-SA</c:v>
                </c:pt>
              </c:strCache>
            </c:strRef>
          </c:cat>
          <c:val>
            <c:numRef>
              <c:f>Sheet1!$B$19:$B$21</c:f>
              <c:numCache>
                <c:formatCode>0.00</c:formatCode>
                <c:ptCount val="3"/>
                <c:pt idx="0">
                  <c:v>16.739999999999998</c:v>
                </c:pt>
                <c:pt idx="1">
                  <c:v>22.02</c:v>
                </c:pt>
                <c:pt idx="2">
                  <c:v>19.09</c:v>
                </c:pt>
              </c:numCache>
            </c:numRef>
          </c:val>
        </c:ser>
        <c:axId val="114969216"/>
        <c:axId val="115716096"/>
      </c:barChart>
      <c:lineChart>
        <c:grouping val="standard"/>
        <c:ser>
          <c:idx val="1"/>
          <c:order val="1"/>
          <c:marker>
            <c:symbol val="none"/>
          </c:marker>
          <c:cat>
            <c:strRef>
              <c:f>Sheet1!$A$19:$A$21</c:f>
              <c:strCache>
                <c:ptCount val="3"/>
                <c:pt idx="0">
                  <c:v>All pairs-RS-RN</c:v>
                </c:pt>
                <c:pt idx="1">
                  <c:v>All pairs-RS-RN-ON</c:v>
                </c:pt>
                <c:pt idx="2">
                  <c:v>All pairs-RS-RN-SA</c:v>
                </c:pt>
              </c:strCache>
            </c:strRef>
          </c:cat>
          <c:val>
            <c:numRef>
              <c:f>Sheet1!$D$19:$D$21</c:f>
              <c:numCache>
                <c:formatCode>0.00</c:formatCode>
                <c:ptCount val="3"/>
                <c:pt idx="0">
                  <c:v>15.34</c:v>
                </c:pt>
                <c:pt idx="1">
                  <c:v>15.34</c:v>
                </c:pt>
                <c:pt idx="2">
                  <c:v>15.34</c:v>
                </c:pt>
              </c:numCache>
            </c:numRef>
          </c:val>
        </c:ser>
        <c:marker val="1"/>
        <c:axId val="114969216"/>
        <c:axId val="115716096"/>
      </c:lineChart>
      <c:catAx>
        <c:axId val="114969216"/>
        <c:scaling>
          <c:orientation val="minMax"/>
        </c:scaling>
        <c:axPos val="b"/>
        <c:tickLblPos val="nextTo"/>
        <c:crossAx val="115716096"/>
        <c:crosses val="autoZero"/>
        <c:auto val="1"/>
        <c:lblAlgn val="ctr"/>
        <c:lblOffset val="100"/>
      </c:catAx>
      <c:valAx>
        <c:axId val="115716096"/>
        <c:scaling>
          <c:orientation val="minMax"/>
        </c:scaling>
        <c:axPos val="l"/>
        <c:majorGridlines/>
        <c:title>
          <c:tx>
            <c:rich>
              <a:bodyPr rot="-5400000" vert="horz"/>
              <a:lstStyle/>
              <a:p>
                <a:pPr>
                  <a:defRPr/>
                </a:pPr>
                <a:r>
                  <a:rPr lang="en-US"/>
                  <a:t>Residual Deviance</a:t>
                </a:r>
              </a:p>
            </c:rich>
          </c:tx>
          <c:layout/>
        </c:title>
        <c:numFmt formatCode="0.00" sourceLinked="1"/>
        <c:tickLblPos val="nextTo"/>
        <c:crossAx val="114969216"/>
        <c:crosses val="autoZero"/>
        <c:crossBetween val="between"/>
      </c:valAx>
    </c:plotArea>
    <c:plotVisOnly val="1"/>
    <c:dispBlanksAs val="gap"/>
  </c:chart>
  <c:txPr>
    <a:bodyPr/>
    <a:lstStyle/>
    <a:p>
      <a:pPr>
        <a:defRPr sz="1400" b="1"/>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DA81F7-41E4-49D1-A217-4F7A74BF1C7E}" type="doc">
      <dgm:prSet loTypeId="urn:microsoft.com/office/officeart/2005/8/layout/arrow4" loCatId="process" qsTypeId="urn:microsoft.com/office/officeart/2005/8/quickstyle/simple1" qsCatId="simple" csTypeId="urn:microsoft.com/office/officeart/2005/8/colors/accent1_5" csCatId="accent1" phldr="1"/>
      <dgm:spPr/>
      <dgm:t>
        <a:bodyPr/>
        <a:lstStyle/>
        <a:p>
          <a:endParaRPr lang="en-US"/>
        </a:p>
      </dgm:t>
    </dgm:pt>
    <dgm:pt modelId="{2D677CB8-FD3B-483F-9074-525310754C8D}">
      <dgm:prSet phldrT="[Text]"/>
      <dgm:spPr/>
      <dgm:t>
        <a:bodyPr/>
        <a:lstStyle/>
        <a:p>
          <a:r>
            <a:rPr lang="en-US" dirty="0" smtClean="0"/>
            <a:t>Observations  gets larger</a:t>
          </a:r>
          <a:endParaRPr lang="en-US" dirty="0"/>
        </a:p>
      </dgm:t>
    </dgm:pt>
    <dgm:pt modelId="{588BB983-7948-4D6A-B25D-30F3B073F4CC}" type="parTrans" cxnId="{F92CC6FA-7CAC-4C7E-B4E1-74D5BFBB0B86}">
      <dgm:prSet/>
      <dgm:spPr/>
      <dgm:t>
        <a:bodyPr/>
        <a:lstStyle/>
        <a:p>
          <a:endParaRPr lang="en-US"/>
        </a:p>
      </dgm:t>
    </dgm:pt>
    <dgm:pt modelId="{0ADD347A-67C9-4005-B065-8B7DA801FD43}" type="sibTrans" cxnId="{F92CC6FA-7CAC-4C7E-B4E1-74D5BFBB0B86}">
      <dgm:prSet/>
      <dgm:spPr/>
      <dgm:t>
        <a:bodyPr/>
        <a:lstStyle/>
        <a:p>
          <a:endParaRPr lang="en-US"/>
        </a:p>
      </dgm:t>
    </dgm:pt>
    <dgm:pt modelId="{5BBE04B5-BD08-4474-B157-9D14EECEF860}">
      <dgm:prSet phldrT="[Text]"/>
      <dgm:spPr/>
      <dgm:t>
        <a:bodyPr/>
        <a:lstStyle/>
        <a:p>
          <a:r>
            <a:rPr lang="en-US" dirty="0" smtClean="0"/>
            <a:t>Probability  gets smaller</a:t>
          </a:r>
          <a:endParaRPr lang="en-US" dirty="0"/>
        </a:p>
      </dgm:t>
    </dgm:pt>
    <dgm:pt modelId="{FFF8CBF3-E85C-41C5-AC0F-5B6BB66B767E}" type="parTrans" cxnId="{B0B86FA9-9B5D-4520-8F6A-47F42D904928}">
      <dgm:prSet/>
      <dgm:spPr/>
      <dgm:t>
        <a:bodyPr/>
        <a:lstStyle/>
        <a:p>
          <a:endParaRPr lang="en-US"/>
        </a:p>
      </dgm:t>
    </dgm:pt>
    <dgm:pt modelId="{E96716DB-8A77-4A7A-BE7F-F5F2AE2449C8}" type="sibTrans" cxnId="{B0B86FA9-9B5D-4520-8F6A-47F42D904928}">
      <dgm:prSet/>
      <dgm:spPr/>
      <dgm:t>
        <a:bodyPr/>
        <a:lstStyle/>
        <a:p>
          <a:endParaRPr lang="en-US"/>
        </a:p>
      </dgm:t>
    </dgm:pt>
    <dgm:pt modelId="{CF237A97-4D1D-4808-BBEC-C70B85E1A34A}" type="pres">
      <dgm:prSet presAssocID="{BCDA81F7-41E4-49D1-A217-4F7A74BF1C7E}" presName="compositeShape" presStyleCnt="0">
        <dgm:presLayoutVars>
          <dgm:chMax val="2"/>
          <dgm:dir/>
          <dgm:resizeHandles val="exact"/>
        </dgm:presLayoutVars>
      </dgm:prSet>
      <dgm:spPr/>
      <dgm:t>
        <a:bodyPr/>
        <a:lstStyle/>
        <a:p>
          <a:endParaRPr lang="en-US"/>
        </a:p>
      </dgm:t>
    </dgm:pt>
    <dgm:pt modelId="{69D63227-7277-416E-8035-EAFC582FE068}" type="pres">
      <dgm:prSet presAssocID="{2D677CB8-FD3B-483F-9074-525310754C8D}" presName="upArrow" presStyleLbl="node1" presStyleIdx="0" presStyleCnt="2"/>
      <dgm:spPr/>
    </dgm:pt>
    <dgm:pt modelId="{7E5A5FC4-5E0D-4041-A34B-CE8E02EA6312}" type="pres">
      <dgm:prSet presAssocID="{2D677CB8-FD3B-483F-9074-525310754C8D}" presName="upArrowText" presStyleLbl="revTx" presStyleIdx="0" presStyleCnt="2">
        <dgm:presLayoutVars>
          <dgm:chMax val="0"/>
          <dgm:bulletEnabled val="1"/>
        </dgm:presLayoutVars>
      </dgm:prSet>
      <dgm:spPr/>
      <dgm:t>
        <a:bodyPr/>
        <a:lstStyle/>
        <a:p>
          <a:endParaRPr lang="en-US"/>
        </a:p>
      </dgm:t>
    </dgm:pt>
    <dgm:pt modelId="{331607A3-39F1-4E7D-8762-6E3683D1312F}" type="pres">
      <dgm:prSet presAssocID="{5BBE04B5-BD08-4474-B157-9D14EECEF860}" presName="downArrow" presStyleLbl="node1" presStyleIdx="1" presStyleCnt="2"/>
      <dgm:spPr/>
    </dgm:pt>
    <dgm:pt modelId="{15EC68E7-2DDE-4D9E-961D-4A3CA8BA4A95}" type="pres">
      <dgm:prSet presAssocID="{5BBE04B5-BD08-4474-B157-9D14EECEF860}" presName="downArrowText" presStyleLbl="revTx" presStyleIdx="1" presStyleCnt="2">
        <dgm:presLayoutVars>
          <dgm:chMax val="0"/>
          <dgm:bulletEnabled val="1"/>
        </dgm:presLayoutVars>
      </dgm:prSet>
      <dgm:spPr/>
      <dgm:t>
        <a:bodyPr/>
        <a:lstStyle/>
        <a:p>
          <a:endParaRPr lang="en-US"/>
        </a:p>
      </dgm:t>
    </dgm:pt>
  </dgm:ptLst>
  <dgm:cxnLst>
    <dgm:cxn modelId="{F92CC6FA-7CAC-4C7E-B4E1-74D5BFBB0B86}" srcId="{BCDA81F7-41E4-49D1-A217-4F7A74BF1C7E}" destId="{2D677CB8-FD3B-483F-9074-525310754C8D}" srcOrd="0" destOrd="0" parTransId="{588BB983-7948-4D6A-B25D-30F3B073F4CC}" sibTransId="{0ADD347A-67C9-4005-B065-8B7DA801FD43}"/>
    <dgm:cxn modelId="{A641F2DD-5EB7-412F-A693-E53F83541AEE}" type="presOf" srcId="{2D677CB8-FD3B-483F-9074-525310754C8D}" destId="{7E5A5FC4-5E0D-4041-A34B-CE8E02EA6312}" srcOrd="0" destOrd="0" presId="urn:microsoft.com/office/officeart/2005/8/layout/arrow4"/>
    <dgm:cxn modelId="{D70E6EBA-0769-4218-8765-7567DB651068}" type="presOf" srcId="{BCDA81F7-41E4-49D1-A217-4F7A74BF1C7E}" destId="{CF237A97-4D1D-4808-BBEC-C70B85E1A34A}" srcOrd="0" destOrd="0" presId="urn:microsoft.com/office/officeart/2005/8/layout/arrow4"/>
    <dgm:cxn modelId="{B0B86FA9-9B5D-4520-8F6A-47F42D904928}" srcId="{BCDA81F7-41E4-49D1-A217-4F7A74BF1C7E}" destId="{5BBE04B5-BD08-4474-B157-9D14EECEF860}" srcOrd="1" destOrd="0" parTransId="{FFF8CBF3-E85C-41C5-AC0F-5B6BB66B767E}" sibTransId="{E96716DB-8A77-4A7A-BE7F-F5F2AE2449C8}"/>
    <dgm:cxn modelId="{ED363090-1655-475C-A146-746D36D5DE80}" type="presOf" srcId="{5BBE04B5-BD08-4474-B157-9D14EECEF860}" destId="{15EC68E7-2DDE-4D9E-961D-4A3CA8BA4A95}" srcOrd="0" destOrd="0" presId="urn:microsoft.com/office/officeart/2005/8/layout/arrow4"/>
    <dgm:cxn modelId="{E7982E31-A6D2-4C48-B5AD-52EEE3F1C9B1}" type="presParOf" srcId="{CF237A97-4D1D-4808-BBEC-C70B85E1A34A}" destId="{69D63227-7277-416E-8035-EAFC582FE068}" srcOrd="0" destOrd="0" presId="urn:microsoft.com/office/officeart/2005/8/layout/arrow4"/>
    <dgm:cxn modelId="{94939AF8-E6FF-4C0A-8F42-1FE91EAE7758}" type="presParOf" srcId="{CF237A97-4D1D-4808-BBEC-C70B85E1A34A}" destId="{7E5A5FC4-5E0D-4041-A34B-CE8E02EA6312}" srcOrd="1" destOrd="0" presId="urn:microsoft.com/office/officeart/2005/8/layout/arrow4"/>
    <dgm:cxn modelId="{47D3E995-822C-4173-AD61-45D1ABE1B1B1}" type="presParOf" srcId="{CF237A97-4D1D-4808-BBEC-C70B85E1A34A}" destId="{331607A3-39F1-4E7D-8762-6E3683D1312F}" srcOrd="2" destOrd="0" presId="urn:microsoft.com/office/officeart/2005/8/layout/arrow4"/>
    <dgm:cxn modelId="{25BA9596-86E2-4032-8C8C-713FC3EEA111}" type="presParOf" srcId="{CF237A97-4D1D-4808-BBEC-C70B85E1A34A}" destId="{15EC68E7-2DDE-4D9E-961D-4A3CA8BA4A95}" srcOrd="3" destOrd="0" presId="urn:microsoft.com/office/officeart/2005/8/layout/arrow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DA81F7-41E4-49D1-A217-4F7A74BF1C7E}" type="doc">
      <dgm:prSet loTypeId="urn:microsoft.com/office/officeart/2005/8/layout/arrow4" loCatId="process" qsTypeId="urn:microsoft.com/office/officeart/2005/8/quickstyle/simple1" qsCatId="simple" csTypeId="urn:microsoft.com/office/officeart/2005/8/colors/accent1_5" csCatId="accent1" phldr="1"/>
      <dgm:spPr/>
      <dgm:t>
        <a:bodyPr/>
        <a:lstStyle/>
        <a:p>
          <a:endParaRPr lang="en-US"/>
        </a:p>
      </dgm:t>
    </dgm:pt>
    <dgm:pt modelId="{2D677CB8-FD3B-483F-9074-525310754C8D}">
      <dgm:prSet phldrT="[Text]"/>
      <dgm:spPr/>
      <dgm:t>
        <a:bodyPr/>
        <a:lstStyle/>
        <a:p>
          <a:r>
            <a:rPr lang="en-US" dirty="0" smtClean="0"/>
            <a:t>Observations  gets larger</a:t>
          </a:r>
          <a:endParaRPr lang="en-US" dirty="0"/>
        </a:p>
      </dgm:t>
    </dgm:pt>
    <dgm:pt modelId="{588BB983-7948-4D6A-B25D-30F3B073F4CC}" type="parTrans" cxnId="{F92CC6FA-7CAC-4C7E-B4E1-74D5BFBB0B86}">
      <dgm:prSet/>
      <dgm:spPr/>
      <dgm:t>
        <a:bodyPr/>
        <a:lstStyle/>
        <a:p>
          <a:endParaRPr lang="en-US"/>
        </a:p>
      </dgm:t>
    </dgm:pt>
    <dgm:pt modelId="{0ADD347A-67C9-4005-B065-8B7DA801FD43}" type="sibTrans" cxnId="{F92CC6FA-7CAC-4C7E-B4E1-74D5BFBB0B86}">
      <dgm:prSet/>
      <dgm:spPr/>
      <dgm:t>
        <a:bodyPr/>
        <a:lstStyle/>
        <a:p>
          <a:endParaRPr lang="en-US"/>
        </a:p>
      </dgm:t>
    </dgm:pt>
    <dgm:pt modelId="{5BBE04B5-BD08-4474-B157-9D14EECEF860}">
      <dgm:prSet phldrT="[Text]"/>
      <dgm:spPr/>
      <dgm:t>
        <a:bodyPr/>
        <a:lstStyle/>
        <a:p>
          <a:r>
            <a:rPr lang="en-US" dirty="0" smtClean="0"/>
            <a:t>Probability  gets smaller</a:t>
          </a:r>
          <a:endParaRPr lang="en-US" dirty="0"/>
        </a:p>
      </dgm:t>
    </dgm:pt>
    <dgm:pt modelId="{FFF8CBF3-E85C-41C5-AC0F-5B6BB66B767E}" type="parTrans" cxnId="{B0B86FA9-9B5D-4520-8F6A-47F42D904928}">
      <dgm:prSet/>
      <dgm:spPr/>
      <dgm:t>
        <a:bodyPr/>
        <a:lstStyle/>
        <a:p>
          <a:endParaRPr lang="en-US"/>
        </a:p>
      </dgm:t>
    </dgm:pt>
    <dgm:pt modelId="{E96716DB-8A77-4A7A-BE7F-F5F2AE2449C8}" type="sibTrans" cxnId="{B0B86FA9-9B5D-4520-8F6A-47F42D904928}">
      <dgm:prSet/>
      <dgm:spPr/>
      <dgm:t>
        <a:bodyPr/>
        <a:lstStyle/>
        <a:p>
          <a:endParaRPr lang="en-US"/>
        </a:p>
      </dgm:t>
    </dgm:pt>
    <dgm:pt modelId="{CF237A97-4D1D-4808-BBEC-C70B85E1A34A}" type="pres">
      <dgm:prSet presAssocID="{BCDA81F7-41E4-49D1-A217-4F7A74BF1C7E}" presName="compositeShape" presStyleCnt="0">
        <dgm:presLayoutVars>
          <dgm:chMax val="2"/>
          <dgm:dir/>
          <dgm:resizeHandles val="exact"/>
        </dgm:presLayoutVars>
      </dgm:prSet>
      <dgm:spPr/>
      <dgm:t>
        <a:bodyPr/>
        <a:lstStyle/>
        <a:p>
          <a:endParaRPr lang="en-US"/>
        </a:p>
      </dgm:t>
    </dgm:pt>
    <dgm:pt modelId="{69D63227-7277-416E-8035-EAFC582FE068}" type="pres">
      <dgm:prSet presAssocID="{2D677CB8-FD3B-483F-9074-525310754C8D}" presName="upArrow" presStyleLbl="node1" presStyleIdx="0" presStyleCnt="2"/>
      <dgm:spPr/>
    </dgm:pt>
    <dgm:pt modelId="{7E5A5FC4-5E0D-4041-A34B-CE8E02EA6312}" type="pres">
      <dgm:prSet presAssocID="{2D677CB8-FD3B-483F-9074-525310754C8D}" presName="upArrowText" presStyleLbl="revTx" presStyleIdx="0" presStyleCnt="2">
        <dgm:presLayoutVars>
          <dgm:chMax val="0"/>
          <dgm:bulletEnabled val="1"/>
        </dgm:presLayoutVars>
      </dgm:prSet>
      <dgm:spPr/>
      <dgm:t>
        <a:bodyPr/>
        <a:lstStyle/>
        <a:p>
          <a:endParaRPr lang="en-US"/>
        </a:p>
      </dgm:t>
    </dgm:pt>
    <dgm:pt modelId="{331607A3-39F1-4E7D-8762-6E3683D1312F}" type="pres">
      <dgm:prSet presAssocID="{5BBE04B5-BD08-4474-B157-9D14EECEF860}" presName="downArrow" presStyleLbl="node1" presStyleIdx="1" presStyleCnt="2"/>
      <dgm:spPr/>
    </dgm:pt>
    <dgm:pt modelId="{15EC68E7-2DDE-4D9E-961D-4A3CA8BA4A95}" type="pres">
      <dgm:prSet presAssocID="{5BBE04B5-BD08-4474-B157-9D14EECEF860}" presName="downArrowText" presStyleLbl="revTx" presStyleIdx="1" presStyleCnt="2">
        <dgm:presLayoutVars>
          <dgm:chMax val="0"/>
          <dgm:bulletEnabled val="1"/>
        </dgm:presLayoutVars>
      </dgm:prSet>
      <dgm:spPr/>
      <dgm:t>
        <a:bodyPr/>
        <a:lstStyle/>
        <a:p>
          <a:endParaRPr lang="en-US"/>
        </a:p>
      </dgm:t>
    </dgm:pt>
  </dgm:ptLst>
  <dgm:cxnLst>
    <dgm:cxn modelId="{7B9C0239-8FA8-4403-BF3E-E14908D38FB3}" type="presOf" srcId="{5BBE04B5-BD08-4474-B157-9D14EECEF860}" destId="{15EC68E7-2DDE-4D9E-961D-4A3CA8BA4A95}" srcOrd="0" destOrd="0" presId="urn:microsoft.com/office/officeart/2005/8/layout/arrow4"/>
    <dgm:cxn modelId="{F92CC6FA-7CAC-4C7E-B4E1-74D5BFBB0B86}" srcId="{BCDA81F7-41E4-49D1-A217-4F7A74BF1C7E}" destId="{2D677CB8-FD3B-483F-9074-525310754C8D}" srcOrd="0" destOrd="0" parTransId="{588BB983-7948-4D6A-B25D-30F3B073F4CC}" sibTransId="{0ADD347A-67C9-4005-B065-8B7DA801FD43}"/>
    <dgm:cxn modelId="{B0B86FA9-9B5D-4520-8F6A-47F42D904928}" srcId="{BCDA81F7-41E4-49D1-A217-4F7A74BF1C7E}" destId="{5BBE04B5-BD08-4474-B157-9D14EECEF860}" srcOrd="1" destOrd="0" parTransId="{FFF8CBF3-E85C-41C5-AC0F-5B6BB66B767E}" sibTransId="{E96716DB-8A77-4A7A-BE7F-F5F2AE2449C8}"/>
    <dgm:cxn modelId="{9C9BE783-0872-40C3-883B-9305BBA4BD15}" type="presOf" srcId="{2D677CB8-FD3B-483F-9074-525310754C8D}" destId="{7E5A5FC4-5E0D-4041-A34B-CE8E02EA6312}" srcOrd="0" destOrd="0" presId="urn:microsoft.com/office/officeart/2005/8/layout/arrow4"/>
    <dgm:cxn modelId="{60249E08-D59D-4E4A-8B37-4F5F76FFB33A}" type="presOf" srcId="{BCDA81F7-41E4-49D1-A217-4F7A74BF1C7E}" destId="{CF237A97-4D1D-4808-BBEC-C70B85E1A34A}" srcOrd="0" destOrd="0" presId="urn:microsoft.com/office/officeart/2005/8/layout/arrow4"/>
    <dgm:cxn modelId="{462506A3-C606-47E0-B429-DAE67A40D231}" type="presParOf" srcId="{CF237A97-4D1D-4808-BBEC-C70B85E1A34A}" destId="{69D63227-7277-416E-8035-EAFC582FE068}" srcOrd="0" destOrd="0" presId="urn:microsoft.com/office/officeart/2005/8/layout/arrow4"/>
    <dgm:cxn modelId="{A02DD517-D361-444F-A3FC-64A43F9BE743}" type="presParOf" srcId="{CF237A97-4D1D-4808-BBEC-C70B85E1A34A}" destId="{7E5A5FC4-5E0D-4041-A34B-CE8E02EA6312}" srcOrd="1" destOrd="0" presId="urn:microsoft.com/office/officeart/2005/8/layout/arrow4"/>
    <dgm:cxn modelId="{FC8B68E3-B927-46A9-AF2E-48C52364236E}" type="presParOf" srcId="{CF237A97-4D1D-4808-BBEC-C70B85E1A34A}" destId="{331607A3-39F1-4E7D-8762-6E3683D1312F}" srcOrd="2" destOrd="0" presId="urn:microsoft.com/office/officeart/2005/8/layout/arrow4"/>
    <dgm:cxn modelId="{049AE3DA-9E37-4DCE-8281-5666DA485647}" type="presParOf" srcId="{CF237A97-4D1D-4808-BBEC-C70B85E1A34A}" destId="{15EC68E7-2DDE-4D9E-961D-4A3CA8BA4A95}" srcOrd="3" destOrd="0" presId="urn:microsoft.com/office/officeart/2005/8/layout/arrow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D63227-7277-416E-8035-EAFC582FE068}">
      <dsp:nvSpPr>
        <dsp:cNvPr id="0" name=""/>
        <dsp:cNvSpPr/>
      </dsp:nvSpPr>
      <dsp:spPr>
        <a:xfrm>
          <a:off x="3352" y="0"/>
          <a:ext cx="2011680" cy="1950720"/>
        </a:xfrm>
        <a:prstGeom prst="upArrow">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5A5FC4-5E0D-4041-A34B-CE8E02EA6312}">
      <dsp:nvSpPr>
        <dsp:cNvPr id="0" name=""/>
        <dsp:cNvSpPr/>
      </dsp:nvSpPr>
      <dsp:spPr>
        <a:xfrm>
          <a:off x="2075383" y="0"/>
          <a:ext cx="3413760" cy="195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040" tIns="0" rIns="320040" bIns="320040" numCol="1" spcCol="1270" anchor="ctr" anchorCtr="0">
          <a:noAutofit/>
        </a:bodyPr>
        <a:lstStyle/>
        <a:p>
          <a:pPr lvl="0" algn="l" defTabSz="2000250">
            <a:lnSpc>
              <a:spcPct val="90000"/>
            </a:lnSpc>
            <a:spcBef>
              <a:spcPct val="0"/>
            </a:spcBef>
            <a:spcAft>
              <a:spcPct val="35000"/>
            </a:spcAft>
          </a:pPr>
          <a:r>
            <a:rPr lang="en-US" sz="4500" kern="1200" dirty="0" smtClean="0"/>
            <a:t>Observations  gets larger</a:t>
          </a:r>
          <a:endParaRPr lang="en-US" sz="4500" kern="1200" dirty="0"/>
        </a:p>
      </dsp:txBody>
      <dsp:txXfrm>
        <a:off x="2075383" y="0"/>
        <a:ext cx="3413760" cy="1950720"/>
      </dsp:txXfrm>
    </dsp:sp>
    <dsp:sp modelId="{331607A3-39F1-4E7D-8762-6E3683D1312F}">
      <dsp:nvSpPr>
        <dsp:cNvPr id="0" name=""/>
        <dsp:cNvSpPr/>
      </dsp:nvSpPr>
      <dsp:spPr>
        <a:xfrm>
          <a:off x="606856" y="2113280"/>
          <a:ext cx="2011680" cy="1950720"/>
        </a:xfrm>
        <a:prstGeom prst="downArrow">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EC68E7-2DDE-4D9E-961D-4A3CA8BA4A95}">
      <dsp:nvSpPr>
        <dsp:cNvPr id="0" name=""/>
        <dsp:cNvSpPr/>
      </dsp:nvSpPr>
      <dsp:spPr>
        <a:xfrm>
          <a:off x="2678887" y="2113280"/>
          <a:ext cx="3413760" cy="195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040" tIns="0" rIns="320040" bIns="320040" numCol="1" spcCol="1270" anchor="ctr" anchorCtr="0">
          <a:noAutofit/>
        </a:bodyPr>
        <a:lstStyle/>
        <a:p>
          <a:pPr lvl="0" algn="l" defTabSz="2000250">
            <a:lnSpc>
              <a:spcPct val="90000"/>
            </a:lnSpc>
            <a:spcBef>
              <a:spcPct val="0"/>
            </a:spcBef>
            <a:spcAft>
              <a:spcPct val="35000"/>
            </a:spcAft>
          </a:pPr>
          <a:r>
            <a:rPr lang="en-US" sz="4500" kern="1200" dirty="0" smtClean="0"/>
            <a:t>Probability  gets smaller</a:t>
          </a:r>
          <a:endParaRPr lang="en-US" sz="4500" kern="1200" dirty="0"/>
        </a:p>
      </dsp:txBody>
      <dsp:txXfrm>
        <a:off x="2678887" y="2113280"/>
        <a:ext cx="3413760" cy="19507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D63227-7277-416E-8035-EAFC582FE068}">
      <dsp:nvSpPr>
        <dsp:cNvPr id="0" name=""/>
        <dsp:cNvSpPr/>
      </dsp:nvSpPr>
      <dsp:spPr>
        <a:xfrm>
          <a:off x="3352" y="0"/>
          <a:ext cx="2011680" cy="1950720"/>
        </a:xfrm>
        <a:prstGeom prst="upArrow">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5A5FC4-5E0D-4041-A34B-CE8E02EA6312}">
      <dsp:nvSpPr>
        <dsp:cNvPr id="0" name=""/>
        <dsp:cNvSpPr/>
      </dsp:nvSpPr>
      <dsp:spPr>
        <a:xfrm>
          <a:off x="2075383" y="0"/>
          <a:ext cx="3413760" cy="195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040" tIns="0" rIns="320040" bIns="320040" numCol="1" spcCol="1270" anchor="ctr" anchorCtr="0">
          <a:noAutofit/>
        </a:bodyPr>
        <a:lstStyle/>
        <a:p>
          <a:pPr lvl="0" algn="l" defTabSz="2000250">
            <a:lnSpc>
              <a:spcPct val="90000"/>
            </a:lnSpc>
            <a:spcBef>
              <a:spcPct val="0"/>
            </a:spcBef>
            <a:spcAft>
              <a:spcPct val="35000"/>
            </a:spcAft>
          </a:pPr>
          <a:r>
            <a:rPr lang="en-US" sz="4500" kern="1200" dirty="0" smtClean="0"/>
            <a:t>Observations  gets larger</a:t>
          </a:r>
          <a:endParaRPr lang="en-US" sz="4500" kern="1200" dirty="0"/>
        </a:p>
      </dsp:txBody>
      <dsp:txXfrm>
        <a:off x="2075383" y="0"/>
        <a:ext cx="3413760" cy="1950720"/>
      </dsp:txXfrm>
    </dsp:sp>
    <dsp:sp modelId="{331607A3-39F1-4E7D-8762-6E3683D1312F}">
      <dsp:nvSpPr>
        <dsp:cNvPr id="0" name=""/>
        <dsp:cNvSpPr/>
      </dsp:nvSpPr>
      <dsp:spPr>
        <a:xfrm>
          <a:off x="606856" y="2113280"/>
          <a:ext cx="2011680" cy="1950720"/>
        </a:xfrm>
        <a:prstGeom prst="downArrow">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EC68E7-2DDE-4D9E-961D-4A3CA8BA4A95}">
      <dsp:nvSpPr>
        <dsp:cNvPr id="0" name=""/>
        <dsp:cNvSpPr/>
      </dsp:nvSpPr>
      <dsp:spPr>
        <a:xfrm>
          <a:off x="2678887" y="2113280"/>
          <a:ext cx="3413760" cy="195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040" tIns="0" rIns="320040" bIns="320040" numCol="1" spcCol="1270" anchor="ctr" anchorCtr="0">
          <a:noAutofit/>
        </a:bodyPr>
        <a:lstStyle/>
        <a:p>
          <a:pPr lvl="0" algn="l" defTabSz="2000250">
            <a:lnSpc>
              <a:spcPct val="90000"/>
            </a:lnSpc>
            <a:spcBef>
              <a:spcPct val="0"/>
            </a:spcBef>
            <a:spcAft>
              <a:spcPct val="35000"/>
            </a:spcAft>
          </a:pPr>
          <a:r>
            <a:rPr lang="en-US" sz="4500" kern="1200" dirty="0" smtClean="0"/>
            <a:t>Probability  gets smaller</a:t>
          </a:r>
          <a:endParaRPr lang="en-US" sz="4500" kern="1200" dirty="0"/>
        </a:p>
      </dsp:txBody>
      <dsp:txXfrm>
        <a:off x="2678887" y="2113280"/>
        <a:ext cx="3413760" cy="1950720"/>
      </dsp:txXfrm>
    </dsp:sp>
  </dsp:spTree>
</dsp:drawing>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F956EA0-08D0-407B-8BEC-582AFEA2782B}" type="datetimeFigureOut">
              <a:rPr lang="en-US"/>
              <a:pPr>
                <a:defRPr/>
              </a:pPr>
              <a:t>9/26/2016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2817C9D-F1E3-4D73-81C3-7D1D4C8B8BF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lecture focuses on log linear modeling of occurrences of variables.  The lecture is based on the treatment of the topic by Alan </a:t>
            </a:r>
            <a:r>
              <a:rPr lang="en-US" dirty="0" err="1" smtClean="0"/>
              <a:t>Agresti</a:t>
            </a:r>
            <a:r>
              <a:rPr lang="en-US" dirty="0" smtClean="0"/>
              <a:t> in the book on Categorical Data Analysis.  </a:t>
            </a:r>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A21972-CF07-4B86-B035-A0547105A1CC}" type="slidenum">
              <a:rPr lang="en-US">
                <a:cs typeface="Arial" charset="0"/>
              </a:rPr>
              <a:pPr fontAlgn="base">
                <a:spcBef>
                  <a:spcPct val="0"/>
                </a:spcBef>
                <a:spcAft>
                  <a:spcPct val="0"/>
                </a:spcAft>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In a Homogenous Poisson regression, the response variable is the log of count of combination of events, the independent variables are either main</a:t>
            </a:r>
            <a:r>
              <a:rPr lang="en-US" baseline="0" dirty="0" smtClean="0"/>
              <a:t> effects of each event or pair wise combination of events. When a pair of events have a statistically significant impact on the response variable, then </a:t>
            </a:r>
            <a:r>
              <a:rPr lang="en-US" baseline="0" dirty="0" smtClean="0"/>
              <a:t>these </a:t>
            </a:r>
            <a:r>
              <a:rPr lang="en-US" baseline="0" dirty="0" smtClean="0"/>
              <a:t>two events are occurring frequently together and </a:t>
            </a:r>
            <a:r>
              <a:rPr lang="en-US" baseline="0" dirty="0" smtClean="0"/>
              <a:t>holding all other variables constant are </a:t>
            </a:r>
            <a:r>
              <a:rPr lang="en-US" baseline="0" dirty="0" smtClean="0"/>
              <a:t>dependent on each other.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10</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aseline="0" dirty="0" smtClean="0"/>
              <a:t>In Poisson regression when two events </a:t>
            </a:r>
            <a:r>
              <a:rPr lang="en-US" baseline="0" dirty="0" smtClean="0"/>
              <a:t>have a statistically significant impact on the </a:t>
            </a:r>
            <a:r>
              <a:rPr lang="en-US" baseline="0" dirty="0" smtClean="0"/>
              <a:t>count of co-occurrences, </a:t>
            </a:r>
            <a:r>
              <a:rPr lang="en-US" baseline="0" dirty="0" smtClean="0"/>
              <a:t>then </a:t>
            </a:r>
            <a:r>
              <a:rPr lang="en-US" baseline="0" dirty="0" smtClean="0"/>
              <a:t>these </a:t>
            </a:r>
            <a:r>
              <a:rPr lang="en-US" baseline="0" dirty="0" smtClean="0"/>
              <a:t>two events are occurring frequently together and </a:t>
            </a:r>
            <a:r>
              <a:rPr lang="en-US" baseline="0" dirty="0" smtClean="0"/>
              <a:t>holding all other variables constant are </a:t>
            </a:r>
            <a:r>
              <a:rPr lang="en-US" baseline="0" dirty="0" smtClean="0"/>
              <a:t>dependent on each other.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11</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aseline="0" dirty="0" smtClean="0"/>
              <a:t>In Poisson regression, what really matters is the fit between the model and the data.  This fit is reported typically as residual deviance or G squared.  If we remove the association between two variables and the goodness of fit does not change significantly, then we have a more parsimonious model.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12</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To demonstrate the use of log linear modeling we will explore the</a:t>
            </a:r>
            <a:r>
              <a:rPr lang="en-US" baseline="0" dirty="0" smtClean="0"/>
              <a:t> data provided here.  These data indicate count of times a hospital faced above or below average bundled-payment adjustments.  The hospital manager wants to know which of the various areas might have contributed to above average cost.  Note that the data reported is counts.  There are many observations but some cells have few counts.  To analyze these data and estimate the homogenous association among any pair of the variables, we start with a model in which all homogenous variables are present.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13</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Here we see R code for a generalized linear model using</a:t>
            </a:r>
            <a:r>
              <a:rPr lang="en-US" baseline="0" dirty="0" smtClean="0"/>
              <a:t> Poisson distribution.  The variable Y contains the count of combinations of the variables.  This variable is regressed on 5 variables as well as pair wise combination of these 5 variables.  This is referred to as the homogenous model as all possible pair wise associations are present.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14</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Since all pair wise associations</a:t>
            </a:r>
            <a:r>
              <a:rPr lang="en-US" baseline="0" dirty="0" smtClean="0"/>
              <a:t> are included in the homogenous model, then the network depiction of the log linear model is one in which all variables are shown to be associated with each other.  The homogenous model has a residual deviance, or G squared, of  15.34 with 16 degrees of freedom.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15</a:t>
            </a:fld>
            <a:endParaRPr lang="en-US">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If we try a model where all pair wise associations are included and the association between rehab and</a:t>
            </a:r>
            <a:r>
              <a:rPr lang="en-US" baseline="0" dirty="0" smtClean="0"/>
              <a:t> cost is not included then the G squared measure of goodness of fit is 513.47 with now 17 degrees of freedom.  Comparing this model with the homogenous model, the exclusion of rehab and cost association has led to a significantly worse fit for an additional 1 degree of gain in degrees of freedom.  Notice that this model fit implies that there is no link between rehab and cost as that association was not included in the model specification.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16</a:t>
            </a:fld>
            <a:endParaRPr lang="en-US">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If we continue in this fashion and try removing one</a:t>
            </a:r>
            <a:r>
              <a:rPr lang="en-US" baseline="0" dirty="0" smtClean="0"/>
              <a:t> association at a time from the homogenous fit, we find that the smallest loss in residual deviance is associated with removing the association between Rehab and Severity.  In this plot the red line shows the performance of a model with all pairs of association and the blue shows the performance after removing one of the associations.   The increase in G square is 0.44 for one additional gain in degrees of freedom, which seems worth it.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17</a:t>
            </a:fld>
            <a:endParaRPr lang="en-US">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network model now looks different.  There is no connection between rehab and severity variables.  But all other associations are still there.  What this says is that Rehab and Severity are independent from each other conditional on the values of all other variables.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18</a:t>
            </a:fld>
            <a:endParaRPr lang="en-US">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We now look at models</a:t>
            </a:r>
            <a:r>
              <a:rPr lang="en-US" baseline="0" dirty="0" smtClean="0"/>
              <a:t> without the association of rehab and severity and compare it to the performance of the homogenous model, shown in red. The horizontal line shows the performance of the homogenous model.  The blue bars show the performance of homogenous model minus key associations. We see that the smallest increase in residual deviance occurs when we remove the association between Rehab and the skilled nursing facility.  All other removals seem to be too large for additional gains in degrees of freedom.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19</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There are many ways to test independence of variables.  One approach</a:t>
            </a:r>
            <a:r>
              <a:rPr lang="en-US" baseline="0" dirty="0" smtClean="0"/>
              <a:t> is to hand calculate the difference between observed joint probability and the product of marginal probabilities.  The approach leads to a chi-square test of independence.  Another approach is to use mutual information, a procedure where counts of co-occurrences are used to measure dependence.  One approach is to rely on expert’s judgment of whether one piece of data provides any new information to another in predicting a specific outcome.  Still another approach, one that is the focus of this lecture is to use log-linear Poisson regression.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yields the final log</a:t>
            </a:r>
            <a:r>
              <a:rPr lang="en-US" baseline="0" dirty="0" smtClean="0"/>
              <a:t> linear Poisson regression for our data with the best possible fit.  Note that in this network there are no arcs between rehab and either severity or skilled nursing facility.  The interpretation of these missing links is that these pairs of variables are independent from each other, while holding all other variables constant.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20</a:t>
            </a:fld>
            <a:endParaRPr lang="en-US">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Slide Image Placeholder 1"/>
          <p:cNvSpPr>
            <a:spLocks noGrp="1" noRot="1" noChangeAspect="1"/>
          </p:cNvSpPr>
          <p:nvPr>
            <p:ph type="sldImg"/>
          </p:nvPr>
        </p:nvSpPr>
        <p:spPr bwMode="auto">
          <a:noFill/>
          <a:ln>
            <a:solidFill>
              <a:srgbClr val="000000"/>
            </a:solidFill>
            <a:miter lim="800000"/>
            <a:headEnd/>
            <a:tailEnd/>
          </a:ln>
        </p:spPr>
      </p:sp>
      <p:sp>
        <p:nvSpPr>
          <p:cNvPr id="1218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lecture has shown how </a:t>
            </a:r>
            <a:r>
              <a:rPr lang="en-US" dirty="0" smtClean="0"/>
              <a:t>log linear Poisson regression provides a test of association among the variables.</a:t>
            </a:r>
            <a:r>
              <a:rPr lang="en-US" baseline="0" dirty="0" smtClean="0"/>
              <a:t>  </a:t>
            </a:r>
            <a:endParaRPr lang="en-US" dirty="0" smtClean="0"/>
          </a:p>
        </p:txBody>
      </p:sp>
      <p:sp>
        <p:nvSpPr>
          <p:cNvPr id="1218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D39BBC8-9B6A-4089-941C-74CE1EF1EF81}" type="slidenum">
              <a:rPr lang="en-US">
                <a:cs typeface="Arial" charset="0"/>
              </a:rPr>
              <a:pPr fontAlgn="base">
                <a:spcBef>
                  <a:spcPct val="0"/>
                </a:spcBef>
                <a:spcAft>
                  <a:spcPct val="0"/>
                </a:spcAft>
              </a:pPr>
              <a:t>21</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z="1200" b="1" i="0" kern="1200" dirty="0" smtClean="0">
                <a:solidFill>
                  <a:schemeClr val="tx1"/>
                </a:solidFill>
                <a:latin typeface="+mn-lt"/>
                <a:ea typeface="+mn-ea"/>
                <a:cs typeface="+mn-cs"/>
              </a:rPr>
              <a:t>Poisson regression</a:t>
            </a:r>
            <a:r>
              <a:rPr lang="en-US" sz="1200" b="0" i="0" kern="1200" dirty="0" smtClean="0">
                <a:solidFill>
                  <a:schemeClr val="tx1"/>
                </a:solidFill>
                <a:latin typeface="+mn-lt"/>
                <a:ea typeface="+mn-ea"/>
                <a:cs typeface="+mn-cs"/>
              </a:rPr>
              <a:t> assumes the response variable Y has a </a:t>
            </a:r>
            <a:r>
              <a:rPr lang="en-US" sz="1200" b="1" i="0" kern="1200" dirty="0" smtClean="0">
                <a:solidFill>
                  <a:schemeClr val="tx1"/>
                </a:solidFill>
                <a:latin typeface="+mn-lt"/>
                <a:ea typeface="+mn-ea"/>
                <a:cs typeface="+mn-cs"/>
              </a:rPr>
              <a:t>Poisson</a:t>
            </a:r>
            <a:r>
              <a:rPr lang="en-US" sz="1200" b="0" i="0" kern="1200" dirty="0" smtClean="0">
                <a:solidFill>
                  <a:schemeClr val="tx1"/>
                </a:solidFill>
                <a:latin typeface="+mn-lt"/>
                <a:ea typeface="+mn-ea"/>
                <a:cs typeface="+mn-cs"/>
              </a:rPr>
              <a:t> distribution, and assumes the logarithm of its expected value can be modeled by a linear combination of unknown parameters. A </a:t>
            </a:r>
            <a:r>
              <a:rPr lang="en-US" sz="1200" b="1" i="0" kern="1200" dirty="0" smtClean="0">
                <a:solidFill>
                  <a:schemeClr val="tx1"/>
                </a:solidFill>
                <a:latin typeface="+mn-lt"/>
                <a:ea typeface="+mn-ea"/>
                <a:cs typeface="+mn-cs"/>
              </a:rPr>
              <a:t>Poisson regression</a:t>
            </a:r>
            <a:r>
              <a:rPr lang="en-US" sz="1200" b="0" i="0" kern="1200" dirty="0" smtClean="0">
                <a:solidFill>
                  <a:schemeClr val="tx1"/>
                </a:solidFill>
                <a:latin typeface="+mn-lt"/>
                <a:ea typeface="+mn-ea"/>
                <a:cs typeface="+mn-cs"/>
              </a:rPr>
              <a:t> model is sometimes known as a log-linear model.</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Count of rare events has a Poisson distribution, when the number of trials is large and each trial is independent.  Furthermore, the expected value of Poisson</a:t>
            </a:r>
            <a:r>
              <a:rPr lang="en-US" baseline="0" dirty="0" smtClean="0"/>
              <a:t> distribution is constant over </a:t>
            </a:r>
            <a:r>
              <a:rPr lang="en-US" dirty="0" smtClean="0"/>
              <a:t>time.  </a:t>
            </a:r>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For example,</a:t>
            </a:r>
            <a:r>
              <a:rPr lang="en-US" baseline="0" dirty="0" smtClean="0"/>
              <a:t> the number of adverse events is likely to have a Poisson distribution.  W</a:t>
            </a:r>
            <a:r>
              <a:rPr lang="en-US" dirty="0" smtClean="0"/>
              <a:t>e have a large number</a:t>
            </a:r>
            <a:r>
              <a:rPr lang="en-US" baseline="0" dirty="0" smtClean="0"/>
              <a:t> of patients and the probability of adverse event for each patient is quite rare</a:t>
            </a:r>
            <a:r>
              <a:rPr lang="en-US" dirty="0" smtClean="0"/>
              <a:t>.</a:t>
            </a:r>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For a more general example,</a:t>
            </a:r>
            <a:r>
              <a:rPr lang="en-US" baseline="0" dirty="0" smtClean="0"/>
              <a:t> the count of combination of events is also likely to have a Poisson distribution, when there are large number of events and the probability of any combination is relatively small.  This is the case in almost any contingency table with more than 5 variables.  There are at least 2 to the power of 5 or 32 possible combination and if each combination was equally likely the probability of each combination will be 1 divided by 32 or 0.05, yielding a relatively small probability.  So it is likely that the cell values in 5 or more variable contingency table has a Poisson distribution.  Of course, whether or not it has must be tested empirically.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If we have many events, each having a binominal distribution, then when the number of events goes to infinity and the probability of each event becomes progressively smaller then</a:t>
            </a:r>
            <a:r>
              <a:rPr lang="en-US" baseline="0" dirty="0" smtClean="0"/>
              <a:t> the combination of the events have a Poisson distribution.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If we have many events, each having a binominal distribution, then when the number of events goes to infinity and the probability of each event becomes progressively smaller then</a:t>
            </a:r>
            <a:r>
              <a:rPr lang="en-US" baseline="0" dirty="0" smtClean="0"/>
              <a:t> the combination of the events has a Poisson distribution.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8</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In a Poisson distribution, the probability of observing k items can</a:t>
            </a:r>
            <a:r>
              <a:rPr lang="en-US" baseline="0" dirty="0" smtClean="0"/>
              <a:t> be calculated from this formula.  In this formula </a:t>
            </a:r>
            <a:r>
              <a:rPr lang="en-US" baseline="0" dirty="0" err="1" smtClean="0"/>
              <a:t>meu</a:t>
            </a:r>
            <a:r>
              <a:rPr lang="en-US" baseline="0" dirty="0" smtClean="0"/>
              <a:t> is the Greek letter and indicates the expected value of the probability distribution, in other words it is a number that shows what will happen in general.  K is a constant and it typically is the count of an event that goes from 0 to infinity or if Poisson is used as an approximation a relatively large number.  The letter e indicates the famous irrational number, where the first few digits are: 2.718.  The Taylor series can be used to show that the numbers calculated in this fashion do in fact add up to one and therefore it is a probability distribution.  It is surprising that the expected value of a Poisson distribution is the mean of the distribution, which provides us with an easy way to predict what will happen in the future based on a Poisson distribution.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0191F219-7145-4D88-8BD0-D7CB546594B4}" type="datetimeFigureOut">
              <a:rPr lang="en-US"/>
              <a:pPr>
                <a:defRPr/>
              </a:pPr>
              <a:t>9/26/2016</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smtClean="0">
                <a:solidFill>
                  <a:srgbClr val="FFFFFF"/>
                </a:solidFill>
              </a:defRPr>
            </a:lvl1pPr>
          </a:lstStyle>
          <a:p>
            <a:pPr>
              <a:defRPr/>
            </a:pPr>
            <a:fld id="{DB9C54A9-12D6-4814-BBEE-84BAB22D95BC}"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F1933F1-4829-4CFF-9EF8-EB10E87A35C2}" type="datetimeFigureOut">
              <a:rPr lang="en-US"/>
              <a:pPr>
                <a:defRPr/>
              </a:pPr>
              <a:t>9/26/2016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D9A45C6-E936-42FD-8140-3E9C841CCEE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7FEAC1E-03AF-454E-BA44-9F4B917F499B}" type="datetimeFigureOut">
              <a:rPr lang="en-US"/>
              <a:pPr>
                <a:defRPr/>
              </a:pPr>
              <a:t>9/26/2016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15067AA-C30A-4364-AE72-CAC5AD5769F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B83E4C0-C28B-4309-8B38-0F367341C810}" type="datetimeFigureOut">
              <a:rPr lang="en-US"/>
              <a:pPr>
                <a:defRPr/>
              </a:pPr>
              <a:t>9/26/2016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5F5DDEF-6A44-4C54-B72B-48685C91DC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31F599D8-CBEB-4D30-9232-C78F6171182E}" type="datetimeFigureOut">
              <a:rPr lang="en-US"/>
              <a:pPr>
                <a:defRPr/>
              </a:pPr>
              <a:t>9/26/2016</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80FAB293-4F1A-4F25-BEE4-1FC3BD08C6C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5B0B840-755F-4189-9EDC-7612D03681A4}" type="datetimeFigureOut">
              <a:rPr lang="en-US"/>
              <a:pPr>
                <a:defRPr/>
              </a:pPr>
              <a:t>9/26/2016</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3D7D2F9-5875-48C6-A036-C8E1478EA16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EAF1A751-22E6-45B8-8A6A-F5573FCF8343}" type="datetimeFigureOut">
              <a:rPr lang="en-US"/>
              <a:pPr>
                <a:defRPr/>
              </a:pPr>
              <a:t>9/26/2016</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FDCDCC2D-EB01-40F0-9244-ABA2BF6C06F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58C1A4A4-C825-4920-91A7-76FA4ECABA78}" type="datetimeFigureOut">
              <a:rPr lang="en-US"/>
              <a:pPr>
                <a:defRPr/>
              </a:pPr>
              <a:t>9/26/2016</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93331C4E-5962-4E71-9423-06D2E262395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80B900DE-4500-449F-80B6-6991B1FB7F90}" type="datetimeFigureOut">
              <a:rPr lang="en-US"/>
              <a:pPr>
                <a:defRPr/>
              </a:pPr>
              <a:t>9/26/2016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A4997143-3FBA-4ED5-9C4E-8A589179B1F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51604001-D738-42EB-A33D-B4EFA62A766E}" type="datetimeFigureOut">
              <a:rPr lang="en-US"/>
              <a:pPr>
                <a:defRPr/>
              </a:pPr>
              <a:t>9/26/2016</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E62842E2-7E57-48F0-990C-52C7ABD7539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E7D46BEF-D247-4A30-AB02-828F9B987593}" type="datetimeFigureOut">
              <a:rPr lang="en-US"/>
              <a:pPr>
                <a:defRPr/>
              </a:pPr>
              <a:t>9/26/2016</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853E2672-C9E5-44DB-9F48-492507A2D89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cs typeface="+mn-cs"/>
              </a:defRPr>
            </a:lvl1pPr>
          </a:lstStyle>
          <a:p>
            <a:pPr>
              <a:defRPr/>
            </a:pPr>
            <a:fld id="{79862F24-AA9C-487F-A44C-525EDD4595B5}" type="datetimeFigureOut">
              <a:rPr lang="en-US"/>
              <a:pPr>
                <a:defRPr/>
              </a:pPr>
              <a:t>9/26/2016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smtClean="0">
                <a:solidFill>
                  <a:srgbClr val="FFFFFF"/>
                </a:solidFill>
                <a:latin typeface="+mj-lt"/>
                <a:ea typeface="+mj-ea"/>
                <a:cs typeface="+mj-cs"/>
              </a:defRPr>
            </a:lvl1pPr>
          </a:lstStyle>
          <a:p>
            <a:pPr>
              <a:defRPr/>
            </a:pPr>
            <a:fld id="{75597E40-1757-4405-BDAF-E3B634F21F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701" r:id="rId2"/>
    <p:sldLayoutId id="2147483709" r:id="rId3"/>
    <p:sldLayoutId id="2147483702" r:id="rId4"/>
    <p:sldLayoutId id="2147483703" r:id="rId5"/>
    <p:sldLayoutId id="2147483704" r:id="rId6"/>
    <p:sldLayoutId id="2147483705" r:id="rId7"/>
    <p:sldLayoutId id="2147483710" r:id="rId8"/>
    <p:sldLayoutId id="2147483711" r:id="rId9"/>
    <p:sldLayoutId id="2147483706" r:id="rId10"/>
    <p:sldLayoutId id="2147483707"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Franklin Gothic Book" pitchFamily="34" charset="0"/>
        </a:defRPr>
      </a:lvl2pPr>
      <a:lvl3pPr algn="l" rtl="0" fontAlgn="base">
        <a:spcBef>
          <a:spcPct val="0"/>
        </a:spcBef>
        <a:spcAft>
          <a:spcPct val="0"/>
        </a:spcAft>
        <a:defRPr sz="4000">
          <a:solidFill>
            <a:schemeClr val="tx2"/>
          </a:solidFill>
          <a:latin typeface="Franklin Gothic Book" pitchFamily="34" charset="0"/>
        </a:defRPr>
      </a:lvl3pPr>
      <a:lvl4pPr algn="l" rtl="0" fontAlgn="base">
        <a:spcBef>
          <a:spcPct val="0"/>
        </a:spcBef>
        <a:spcAft>
          <a:spcPct val="0"/>
        </a:spcAft>
        <a:defRPr sz="4000">
          <a:solidFill>
            <a:schemeClr val="tx2"/>
          </a:solidFill>
          <a:latin typeface="Franklin Gothic Book" pitchFamily="34" charset="0"/>
        </a:defRPr>
      </a:lvl4pPr>
      <a:lvl5pPr algn="l" rtl="0" fontAlgn="base">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p:cNvSpPr>
            <a:spLocks noGrp="1"/>
          </p:cNvSpPr>
          <p:nvPr>
            <p:ph type="subTitle" idx="1"/>
          </p:nvPr>
        </p:nvSpPr>
        <p:spPr/>
        <p:txBody>
          <a:bodyPr/>
          <a:lstStyle/>
          <a:p>
            <a:r>
              <a:rPr lang="en-US" dirty="0" smtClean="0">
                <a:solidFill>
                  <a:schemeClr val="tx1"/>
                </a:solidFill>
              </a:rPr>
              <a:t>September </a:t>
            </a:r>
            <a:r>
              <a:rPr lang="en-US" dirty="0" smtClean="0">
                <a:solidFill>
                  <a:schemeClr val="tx1"/>
                </a:solidFill>
              </a:rPr>
              <a:t>26, </a:t>
            </a:r>
            <a:r>
              <a:rPr lang="en-US" dirty="0" smtClean="0">
                <a:solidFill>
                  <a:schemeClr val="tx1"/>
                </a:solidFill>
              </a:rPr>
              <a:t>2016</a:t>
            </a:r>
          </a:p>
          <a:p>
            <a:r>
              <a:rPr lang="en-US" dirty="0" smtClean="0">
                <a:solidFill>
                  <a:schemeClr val="tx1"/>
                </a:solidFill>
              </a:rPr>
              <a:t>Farrokh Alemi, PhD. </a:t>
            </a:r>
          </a:p>
        </p:txBody>
      </p:sp>
      <p:sp>
        <p:nvSpPr>
          <p:cNvPr id="14338" name="Title 1"/>
          <p:cNvSpPr>
            <a:spLocks noGrp="1"/>
          </p:cNvSpPr>
          <p:nvPr>
            <p:ph type="ctrTitle"/>
          </p:nvPr>
        </p:nvSpPr>
        <p:spPr>
          <a:xfrm>
            <a:off x="457200" y="1506538"/>
            <a:ext cx="8229600" cy="1470025"/>
          </a:xfrm>
        </p:spPr>
        <p:txBody>
          <a:bodyPr/>
          <a:lstStyle/>
          <a:p>
            <a:r>
              <a:rPr b="1" dirty="0" smtClean="0"/>
              <a:t>Log Linear Modeling of Independence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Homogenous Poisson Regression</a:t>
            </a: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5"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0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3" name="Rectangle 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584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00200" y="3581400"/>
            <a:ext cx="5638800" cy="1133475"/>
          </a:xfrm>
          <a:prstGeom prst="rect">
            <a:avLst/>
          </a:prstGeom>
          <a:noFill/>
        </p:spPr>
      </p:pic>
      <p:sp>
        <p:nvSpPr>
          <p:cNvPr id="37" name="Right Arrow 36"/>
          <p:cNvSpPr/>
          <p:nvPr/>
        </p:nvSpPr>
        <p:spPr>
          <a:xfrm rot="20030308">
            <a:off x="530309" y="4353521"/>
            <a:ext cx="1676400"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Response</a:t>
            </a:r>
            <a:endParaRPr lang="en-US" b="1" dirty="0"/>
          </a:p>
        </p:txBody>
      </p:sp>
      <p:sp>
        <p:nvSpPr>
          <p:cNvPr id="38" name="Right Arrow 37"/>
          <p:cNvSpPr/>
          <p:nvPr/>
        </p:nvSpPr>
        <p:spPr>
          <a:xfrm rot="18664289">
            <a:off x="2934024" y="4792355"/>
            <a:ext cx="1676400"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Main Effects</a:t>
            </a:r>
            <a:endParaRPr lang="en-US" b="1" dirty="0"/>
          </a:p>
        </p:txBody>
      </p:sp>
      <p:sp>
        <p:nvSpPr>
          <p:cNvPr id="39" name="Right Arrow 38"/>
          <p:cNvSpPr/>
          <p:nvPr/>
        </p:nvSpPr>
        <p:spPr>
          <a:xfrm rot="18661765">
            <a:off x="4534016" y="4868664"/>
            <a:ext cx="1676400"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Pair Wise Interactions</a:t>
            </a: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Meaning of Parameters</a:t>
            </a:r>
            <a:endParaRPr lang="en-US" b="1" dirty="0" smtClean="0">
              <a:solidFill>
                <a:schemeClr val="tx1"/>
              </a:solidFill>
            </a:endParaRP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5"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0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3" name="Rectangle 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0" name="Rectangle 39"/>
          <p:cNvSpPr/>
          <p:nvPr/>
        </p:nvSpPr>
        <p:spPr>
          <a:xfrm>
            <a:off x="762000" y="3048000"/>
            <a:ext cx="6248400" cy="2800767"/>
          </a:xfrm>
          <a:prstGeom prst="rect">
            <a:avLst/>
          </a:prstGeom>
          <a:solidFill>
            <a:srgbClr val="FFFF99"/>
          </a:solidFill>
          <a:ln w="12700">
            <a:solidFill>
              <a:srgbClr val="C00000"/>
            </a:solidFill>
          </a:ln>
        </p:spPr>
        <p:txBody>
          <a:bodyPr wrap="square">
            <a:spAutoFit/>
          </a:bodyPr>
          <a:lstStyle/>
          <a:p>
            <a:r>
              <a:rPr lang="en-US" sz="4400" dirty="0" smtClean="0">
                <a:latin typeface="+mj-lt"/>
              </a:rPr>
              <a:t>Holding </a:t>
            </a:r>
            <a:r>
              <a:rPr lang="en-US" sz="4400" dirty="0" smtClean="0">
                <a:latin typeface="+mj-lt"/>
              </a:rPr>
              <a:t>all other variables </a:t>
            </a:r>
            <a:r>
              <a:rPr lang="en-US" sz="4400" dirty="0" smtClean="0">
                <a:latin typeface="+mj-lt"/>
              </a:rPr>
              <a:t>constant, the pair </a:t>
            </a:r>
            <a:r>
              <a:rPr lang="en-US" sz="4400" dirty="0" smtClean="0">
                <a:latin typeface="+mj-lt"/>
              </a:rPr>
              <a:t>are dependent on each </a:t>
            </a:r>
            <a:r>
              <a:rPr lang="en-US" sz="4400" dirty="0" smtClean="0">
                <a:latin typeface="+mj-lt"/>
              </a:rPr>
              <a:t>other </a:t>
            </a:r>
            <a:endParaRPr lang="en-US" sz="4400"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Parsimonious Model</a:t>
            </a:r>
            <a:endParaRPr lang="en-US" b="1" dirty="0" smtClean="0">
              <a:solidFill>
                <a:schemeClr val="tx1"/>
              </a:solidFill>
            </a:endParaRP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5"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0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3" name="Rectangle 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0" name="Rectangle 39"/>
          <p:cNvSpPr/>
          <p:nvPr/>
        </p:nvSpPr>
        <p:spPr>
          <a:xfrm>
            <a:off x="762000" y="3048000"/>
            <a:ext cx="6248400" cy="2123658"/>
          </a:xfrm>
          <a:prstGeom prst="rect">
            <a:avLst/>
          </a:prstGeom>
          <a:solidFill>
            <a:srgbClr val="FFFF99"/>
          </a:solidFill>
          <a:ln w="12700">
            <a:solidFill>
              <a:srgbClr val="C00000"/>
            </a:solidFill>
          </a:ln>
        </p:spPr>
        <p:txBody>
          <a:bodyPr wrap="square">
            <a:spAutoFit/>
          </a:bodyPr>
          <a:lstStyle/>
          <a:p>
            <a:r>
              <a:rPr lang="en-US" sz="4400" dirty="0" smtClean="0">
                <a:latin typeface="+mj-lt"/>
              </a:rPr>
              <a:t>Association that can be excluded from the full model</a:t>
            </a:r>
            <a:endParaRPr lang="en-US" sz="4400"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Data on Bundle Payments</a:t>
            </a: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5"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0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3" name="Rectangle 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6866" name="Picture 2"/>
          <p:cNvPicPr>
            <a:picLocks noChangeAspect="1" noChangeArrowheads="1"/>
          </p:cNvPicPr>
          <p:nvPr/>
        </p:nvPicPr>
        <p:blipFill>
          <a:blip r:embed="rId3" cstate="print"/>
          <a:srcRect l="11905" t="53333" r="45714" b="26095"/>
          <a:stretch>
            <a:fillRect/>
          </a:stretch>
        </p:blipFill>
        <p:spPr bwMode="auto">
          <a:xfrm>
            <a:off x="761999" y="2971800"/>
            <a:ext cx="8037689"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Homogenous Model</a:t>
            </a:r>
            <a:endParaRPr lang="en-US" b="1" dirty="0" smtClean="0">
              <a:solidFill>
                <a:schemeClr val="tx1"/>
              </a:solidFill>
            </a:endParaRP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5"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0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3" name="Rectangle 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40" name="Group 39"/>
          <p:cNvGrpSpPr/>
          <p:nvPr/>
        </p:nvGrpSpPr>
        <p:grpSpPr>
          <a:xfrm>
            <a:off x="359777" y="2550016"/>
            <a:ext cx="8327023" cy="3631462"/>
            <a:chOff x="359777" y="2550016"/>
            <a:chExt cx="8327023" cy="3631462"/>
          </a:xfrm>
        </p:grpSpPr>
        <p:sp>
          <p:nvSpPr>
            <p:cNvPr id="2049" name="Rectangle 1"/>
            <p:cNvSpPr>
              <a:spLocks noChangeArrowheads="1"/>
            </p:cNvSpPr>
            <p:nvPr/>
          </p:nvSpPr>
          <p:spPr bwMode="auto">
            <a:xfrm>
              <a:off x="359777" y="4090228"/>
              <a:ext cx="8327023"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000000"/>
                  </a:solidFill>
                  <a:effectLst/>
                  <a:latin typeface="+mj-lt"/>
                  <a:cs typeface="Arial" pitchFamily="34" charset="0"/>
                </a:rPr>
                <a:t>model = </a:t>
              </a:r>
              <a:r>
                <a:rPr kumimoji="0" lang="en-US" b="1" i="0" u="none" strike="noStrike" cap="none" normalizeH="0" baseline="0" dirty="0" err="1" smtClean="0">
                  <a:ln>
                    <a:noFill/>
                  </a:ln>
                  <a:solidFill>
                    <a:srgbClr val="000000"/>
                  </a:solidFill>
                  <a:effectLst/>
                  <a:latin typeface="+mj-lt"/>
                  <a:cs typeface="Arial" pitchFamily="34" charset="0"/>
                </a:rPr>
                <a:t>glm</a:t>
              </a:r>
              <a:r>
                <a:rPr kumimoji="0" lang="en-US" b="1" i="0" u="none" strike="noStrike" cap="none" normalizeH="0" baseline="0" dirty="0" smtClean="0">
                  <a:ln>
                    <a:noFill/>
                  </a:ln>
                  <a:solidFill>
                    <a:srgbClr val="000000"/>
                  </a:solidFill>
                  <a:effectLst/>
                  <a:latin typeface="+mj-lt"/>
                  <a:cs typeface="Arial" pitchFamily="34" charset="0"/>
                </a:rPr>
                <a:t>  </a:t>
              </a:r>
              <a:r>
                <a:rPr kumimoji="0" lang="en-US" i="0" u="none" strike="noStrike" cap="none" normalizeH="0" baseline="0" dirty="0" smtClean="0">
                  <a:ln>
                    <a:noFill/>
                  </a:ln>
                  <a:solidFill>
                    <a:srgbClr val="000000"/>
                  </a:solidFill>
                  <a:effectLst/>
                  <a:latin typeface="+mj-lt"/>
                  <a:cs typeface="Arial" pitchFamily="34" charset="0"/>
                </a:rPr>
                <a:t>(  </a:t>
              </a:r>
              <a:r>
                <a:rPr lang="en-US" b="1" dirty="0" smtClean="0">
                  <a:solidFill>
                    <a:srgbClr val="000000"/>
                  </a:solidFill>
                  <a:latin typeface="+mj-lt"/>
                  <a:cs typeface="Arial" pitchFamily="34" charset="0"/>
                </a:rPr>
                <a:t>Y  </a:t>
              </a:r>
              <a:r>
                <a:rPr kumimoji="0" lang="en-US" i="0" u="none" strike="noStrike" cap="none" normalizeH="0" baseline="0" dirty="0" smtClean="0">
                  <a:ln>
                    <a:noFill/>
                  </a:ln>
                  <a:solidFill>
                    <a:srgbClr val="000000"/>
                  </a:solidFill>
                  <a:effectLst/>
                  <a:latin typeface="+mj-lt"/>
                  <a:cs typeface="Arial" pitchFamily="34" charset="0"/>
                </a:rPr>
                <a:t>~ (</a:t>
              </a:r>
              <a:r>
                <a:rPr kumimoji="0" lang="en-US" i="0" u="none" strike="noStrike" cap="none" normalizeH="0" baseline="0" dirty="0" err="1" smtClean="0">
                  <a:ln>
                    <a:noFill/>
                  </a:ln>
                  <a:solidFill>
                    <a:srgbClr val="000000"/>
                  </a:solidFill>
                  <a:effectLst/>
                  <a:latin typeface="+mj-lt"/>
                  <a:cs typeface="Arial" pitchFamily="34" charset="0"/>
                </a:rPr>
                <a:t>Orth</a:t>
              </a:r>
              <a:r>
                <a:rPr kumimoji="0" lang="en-US" i="0" u="none" strike="noStrike" cap="none" normalizeH="0" baseline="0" dirty="0" smtClean="0">
                  <a:ln>
                    <a:noFill/>
                  </a:ln>
                  <a:solidFill>
                    <a:srgbClr val="000000"/>
                  </a:solidFill>
                  <a:effectLst/>
                  <a:latin typeface="+mj-lt"/>
                  <a:cs typeface="Arial" pitchFamily="34" charset="0"/>
                </a:rPr>
                <a:t> + Rehab + </a:t>
              </a:r>
              <a:r>
                <a:rPr kumimoji="0" lang="en-US" i="0" u="none" strike="noStrike" cap="none" normalizeH="0" baseline="0" dirty="0" err="1" smtClean="0">
                  <a:ln>
                    <a:noFill/>
                  </a:ln>
                  <a:solidFill>
                    <a:srgbClr val="000000"/>
                  </a:solidFill>
                  <a:effectLst/>
                  <a:latin typeface="+mj-lt"/>
                  <a:cs typeface="Arial" pitchFamily="34" charset="0"/>
                </a:rPr>
                <a:t>Sev</a:t>
              </a:r>
              <a:r>
                <a:rPr kumimoji="0" lang="en-US" i="0" u="none" strike="noStrike" cap="none" normalizeH="0" baseline="0" dirty="0" smtClean="0">
                  <a:ln>
                    <a:noFill/>
                  </a:ln>
                  <a:solidFill>
                    <a:srgbClr val="000000"/>
                  </a:solidFill>
                  <a:effectLst/>
                  <a:latin typeface="+mj-lt"/>
                  <a:cs typeface="Arial" pitchFamily="34" charset="0"/>
                </a:rPr>
                <a:t> + SNF + Cost)</a:t>
              </a:r>
              <a:r>
                <a:rPr kumimoji="0" lang="en-US" b="1" i="0" u="none" strike="noStrike" cap="none" normalizeH="0" baseline="0" dirty="0" smtClean="0">
                  <a:ln>
                    <a:noFill/>
                  </a:ln>
                  <a:solidFill>
                    <a:srgbClr val="000000"/>
                  </a:solidFill>
                  <a:effectLst/>
                  <a:latin typeface="+mj-lt"/>
                  <a:cs typeface="Arial" pitchFamily="34" charset="0"/>
                </a:rPr>
                <a:t>^2</a:t>
              </a:r>
              <a:r>
                <a:rPr kumimoji="0" lang="en-US" i="0" u="none" strike="noStrike" cap="none" normalizeH="0" baseline="0" dirty="0" smtClean="0">
                  <a:ln>
                    <a:noFill/>
                  </a:ln>
                  <a:solidFill>
                    <a:srgbClr val="000000"/>
                  </a:solidFill>
                  <a:effectLst/>
                  <a:latin typeface="+mj-lt"/>
                  <a:cs typeface="Arial" pitchFamily="34" charset="0"/>
                </a:rPr>
                <a:t>, data=t, family=</a:t>
              </a:r>
              <a:r>
                <a:rPr kumimoji="0" lang="en-US" b="1" i="0" u="none" strike="noStrike" cap="none" normalizeH="0" baseline="0" dirty="0" err="1" smtClean="0">
                  <a:ln>
                    <a:noFill/>
                  </a:ln>
                  <a:solidFill>
                    <a:srgbClr val="000000"/>
                  </a:solidFill>
                  <a:effectLst/>
                  <a:latin typeface="+mj-lt"/>
                  <a:cs typeface="Arial" pitchFamily="34" charset="0"/>
                </a:rPr>
                <a:t>poisson</a:t>
              </a:r>
              <a:r>
                <a:rPr kumimoji="0" lang="en-US" i="0" u="none" strike="noStrike" cap="none" normalizeH="0" baseline="0" dirty="0" smtClean="0">
                  <a:ln>
                    <a:noFill/>
                  </a:ln>
                  <a:solidFill>
                    <a:srgbClr val="000000"/>
                  </a:solidFill>
                  <a:effectLst/>
                  <a:latin typeface="+mj-lt"/>
                  <a:cs typeface="Arial" pitchFamily="34" charset="0"/>
                </a:rPr>
                <a:t>)</a:t>
              </a:r>
              <a:r>
                <a:rPr kumimoji="0" lang="en-US" i="0" u="none" strike="noStrike" cap="none" normalizeH="0" baseline="0" dirty="0" smtClean="0">
                  <a:ln>
                    <a:noFill/>
                  </a:ln>
                  <a:solidFill>
                    <a:schemeClr val="tx1"/>
                  </a:solidFill>
                  <a:effectLst/>
                  <a:latin typeface="+mj-lt"/>
                  <a:cs typeface="Arial" pitchFamily="34" charset="0"/>
                </a:rPr>
                <a:t> </a:t>
              </a:r>
            </a:p>
          </p:txBody>
        </p:sp>
        <p:sp>
          <p:nvSpPr>
            <p:cNvPr id="35" name="Right Arrow 34"/>
            <p:cNvSpPr/>
            <p:nvPr/>
          </p:nvSpPr>
          <p:spPr>
            <a:xfrm rot="18156438">
              <a:off x="168077" y="4755405"/>
              <a:ext cx="1795729" cy="10564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General Linear Model</a:t>
              </a:r>
              <a:endParaRPr lang="en-US" dirty="0"/>
            </a:p>
          </p:txBody>
        </p:sp>
        <p:sp>
          <p:nvSpPr>
            <p:cNvPr id="36" name="Right Arrow 35"/>
            <p:cNvSpPr/>
            <p:nvPr/>
          </p:nvSpPr>
          <p:spPr>
            <a:xfrm rot="3154778">
              <a:off x="579410" y="2919673"/>
              <a:ext cx="1795729" cy="10564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Count of Combinations</a:t>
              </a:r>
              <a:endParaRPr lang="en-US" dirty="0"/>
            </a:p>
          </p:txBody>
        </p:sp>
        <p:sp>
          <p:nvSpPr>
            <p:cNvPr id="38" name="Right Brace 37"/>
            <p:cNvSpPr/>
            <p:nvPr/>
          </p:nvSpPr>
          <p:spPr>
            <a:xfrm rot="5400000">
              <a:off x="3864977" y="3023428"/>
              <a:ext cx="533400" cy="3581400"/>
            </a:xfrm>
            <a:prstGeom prst="rightBrace">
              <a:avLst/>
            </a:prstGeom>
            <a:ln w="38100"/>
          </p:spPr>
          <p:style>
            <a:lnRef idx="1">
              <a:schemeClr val="accent1"/>
            </a:lnRef>
            <a:fillRef idx="0">
              <a:schemeClr val="accent1"/>
            </a:fillRef>
            <a:effectRef idx="0">
              <a:schemeClr val="accent1"/>
            </a:effectRef>
            <a:fontRef idx="minor">
              <a:schemeClr val="tx1"/>
            </a:fontRef>
          </p:style>
          <p:txBody>
            <a:bodyPr vert="vert270" rtlCol="0" anchor="ctr"/>
            <a:lstStyle/>
            <a:p>
              <a:pPr algn="ctr"/>
              <a:r>
                <a:rPr lang="en-US" b="1" dirty="0" smtClean="0">
                  <a:solidFill>
                    <a:schemeClr val="accent2"/>
                  </a:solidFill>
                </a:rPr>
                <a:t>All main &amp; pair wise combinations</a:t>
              </a:r>
              <a:endParaRPr lang="en-US" b="1" dirty="0">
                <a:solidFill>
                  <a:schemeClr val="accent2"/>
                </a:solidFill>
              </a:endParaRPr>
            </a:p>
          </p:txBody>
        </p:sp>
        <p:sp>
          <p:nvSpPr>
            <p:cNvPr id="39" name="Right Arrow 38"/>
            <p:cNvSpPr/>
            <p:nvPr/>
          </p:nvSpPr>
          <p:spPr>
            <a:xfrm rot="17513653">
              <a:off x="6639106" y="4755406"/>
              <a:ext cx="1795729" cy="10564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Poisson Regression</a:t>
              </a:r>
              <a:endParaRPr lang="en-US" dirty="0"/>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Homogenous Model</a:t>
            </a:r>
            <a:endParaRPr lang="en-US" b="1" dirty="0" smtClean="0">
              <a:solidFill>
                <a:schemeClr val="tx1"/>
              </a:solidFill>
            </a:endParaRP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3" name="Rectangle 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05" name="Group 104"/>
          <p:cNvGrpSpPr/>
          <p:nvPr/>
        </p:nvGrpSpPr>
        <p:grpSpPr>
          <a:xfrm>
            <a:off x="1192967" y="2811379"/>
            <a:ext cx="6583680" cy="3360821"/>
            <a:chOff x="1192967" y="2590800"/>
            <a:chExt cx="6605666" cy="3360821"/>
          </a:xfrm>
        </p:grpSpPr>
        <p:sp>
          <p:nvSpPr>
            <p:cNvPr id="40" name="Oval 39"/>
            <p:cNvSpPr/>
            <p:nvPr/>
          </p:nvSpPr>
          <p:spPr>
            <a:xfrm>
              <a:off x="1192967" y="3505200"/>
              <a:ext cx="1778833"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accent2"/>
                  </a:solidFill>
                </a:rPr>
                <a:t>Orthopedist</a:t>
              </a:r>
              <a:endParaRPr lang="en-US" sz="1600" b="1" dirty="0">
                <a:solidFill>
                  <a:schemeClr val="accent2"/>
                </a:solidFill>
              </a:endParaRPr>
            </a:p>
          </p:txBody>
        </p:sp>
        <p:sp>
          <p:nvSpPr>
            <p:cNvPr id="41" name="Oval 40"/>
            <p:cNvSpPr/>
            <p:nvPr/>
          </p:nvSpPr>
          <p:spPr>
            <a:xfrm>
              <a:off x="3505200" y="2590800"/>
              <a:ext cx="1778833"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rPr>
                <a:t>Rehab</a:t>
              </a:r>
              <a:endParaRPr lang="en-US" b="1" dirty="0">
                <a:solidFill>
                  <a:schemeClr val="accent2"/>
                </a:solidFill>
              </a:endParaRPr>
            </a:p>
          </p:txBody>
        </p:sp>
        <p:sp>
          <p:nvSpPr>
            <p:cNvPr id="42" name="Oval 41"/>
            <p:cNvSpPr/>
            <p:nvPr/>
          </p:nvSpPr>
          <p:spPr>
            <a:xfrm>
              <a:off x="6019800" y="3581400"/>
              <a:ext cx="1778833"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rPr>
                <a:t>Severity</a:t>
              </a:r>
              <a:endParaRPr lang="en-US" b="1" dirty="0">
                <a:solidFill>
                  <a:schemeClr val="accent2"/>
                </a:solidFill>
              </a:endParaRPr>
            </a:p>
          </p:txBody>
        </p:sp>
        <p:sp>
          <p:nvSpPr>
            <p:cNvPr id="43" name="Oval 42"/>
            <p:cNvSpPr/>
            <p:nvPr/>
          </p:nvSpPr>
          <p:spPr>
            <a:xfrm>
              <a:off x="2209800" y="5181600"/>
              <a:ext cx="1778833"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rPr>
                <a:t>SNF</a:t>
              </a:r>
              <a:endParaRPr lang="en-US" b="1" dirty="0">
                <a:solidFill>
                  <a:schemeClr val="accent2"/>
                </a:solidFill>
              </a:endParaRPr>
            </a:p>
          </p:txBody>
        </p:sp>
        <p:sp>
          <p:nvSpPr>
            <p:cNvPr id="44" name="Oval 43"/>
            <p:cNvSpPr/>
            <p:nvPr/>
          </p:nvSpPr>
          <p:spPr>
            <a:xfrm>
              <a:off x="5105400" y="5181600"/>
              <a:ext cx="1778833"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rPr>
                <a:t>Bundle Cost</a:t>
              </a:r>
              <a:endParaRPr lang="en-US" b="1" dirty="0">
                <a:solidFill>
                  <a:schemeClr val="accent2"/>
                </a:solidFill>
              </a:endParaRPr>
            </a:p>
          </p:txBody>
        </p:sp>
        <p:cxnSp>
          <p:nvCxnSpPr>
            <p:cNvPr id="46" name="Straight Arrow Connector 45"/>
            <p:cNvCxnSpPr>
              <a:stCxn id="40" idx="0"/>
              <a:endCxn id="41" idx="2"/>
            </p:cNvCxnSpPr>
            <p:nvPr/>
          </p:nvCxnSpPr>
          <p:spPr>
            <a:xfrm flipV="1">
              <a:off x="2082384" y="2975811"/>
              <a:ext cx="1422816" cy="529389"/>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1" idx="6"/>
              <a:endCxn id="42" idx="1"/>
            </p:cNvCxnSpPr>
            <p:nvPr/>
          </p:nvCxnSpPr>
          <p:spPr>
            <a:xfrm>
              <a:off x="5284033" y="2975811"/>
              <a:ext cx="996271" cy="718356"/>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40" idx="4"/>
              <a:endCxn id="43" idx="1"/>
            </p:cNvCxnSpPr>
            <p:nvPr/>
          </p:nvCxnSpPr>
          <p:spPr>
            <a:xfrm>
              <a:off x="2082384" y="4275221"/>
              <a:ext cx="387920" cy="1019146"/>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40" idx="5"/>
              <a:endCxn id="44" idx="2"/>
            </p:cNvCxnSpPr>
            <p:nvPr/>
          </p:nvCxnSpPr>
          <p:spPr>
            <a:xfrm>
              <a:off x="2711296" y="4162454"/>
              <a:ext cx="2394104" cy="1404157"/>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43" idx="6"/>
              <a:endCxn id="44" idx="2"/>
            </p:cNvCxnSpPr>
            <p:nvPr/>
          </p:nvCxnSpPr>
          <p:spPr>
            <a:xfrm>
              <a:off x="3988633" y="5566611"/>
              <a:ext cx="1116767" cy="0"/>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43" idx="6"/>
              <a:endCxn id="42" idx="3"/>
            </p:cNvCxnSpPr>
            <p:nvPr/>
          </p:nvCxnSpPr>
          <p:spPr>
            <a:xfrm flipV="1">
              <a:off x="3988633" y="4238654"/>
              <a:ext cx="2291671" cy="1327957"/>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43" idx="0"/>
              <a:endCxn id="41" idx="4"/>
            </p:cNvCxnSpPr>
            <p:nvPr/>
          </p:nvCxnSpPr>
          <p:spPr>
            <a:xfrm flipV="1">
              <a:off x="3099217" y="3360821"/>
              <a:ext cx="1295400" cy="1820779"/>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44" idx="7"/>
              <a:endCxn id="42" idx="4"/>
            </p:cNvCxnSpPr>
            <p:nvPr/>
          </p:nvCxnSpPr>
          <p:spPr>
            <a:xfrm flipV="1">
              <a:off x="6623729" y="4351421"/>
              <a:ext cx="285488" cy="942946"/>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40" idx="6"/>
              <a:endCxn id="42" idx="2"/>
            </p:cNvCxnSpPr>
            <p:nvPr/>
          </p:nvCxnSpPr>
          <p:spPr>
            <a:xfrm>
              <a:off x="2971800" y="3890211"/>
              <a:ext cx="3048000" cy="76200"/>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41" idx="4"/>
              <a:endCxn id="44" idx="0"/>
            </p:cNvCxnSpPr>
            <p:nvPr/>
          </p:nvCxnSpPr>
          <p:spPr>
            <a:xfrm>
              <a:off x="4394617" y="3360821"/>
              <a:ext cx="1600200" cy="1820779"/>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aphicFrame>
        <p:nvGraphicFramePr>
          <p:cNvPr id="114" name="Table 113"/>
          <p:cNvGraphicFramePr>
            <a:graphicFrameLocks noGrp="1"/>
          </p:cNvGraphicFramePr>
          <p:nvPr/>
        </p:nvGraphicFramePr>
        <p:xfrm>
          <a:off x="6172200" y="2895600"/>
          <a:ext cx="2768600" cy="657225"/>
        </p:xfrm>
        <a:graphic>
          <a:graphicData uri="http://schemas.openxmlformats.org/drawingml/2006/table">
            <a:tbl>
              <a:tblPr/>
              <a:tblGrid>
                <a:gridCol w="1155700"/>
                <a:gridCol w="914400"/>
                <a:gridCol w="698500"/>
              </a:tblGrid>
              <a:tr h="352425">
                <a:tc>
                  <a:txBody>
                    <a:bodyPr/>
                    <a:lstStyle/>
                    <a:p>
                      <a:pPr algn="ctr" fontAlgn="b"/>
                      <a:r>
                        <a:rPr lang="en-US" sz="1800" b="1" i="0" u="none" strike="noStrike">
                          <a:solidFill>
                            <a:srgbClr val="000000"/>
                          </a:solidFill>
                          <a:latin typeface="Franklin Gothic Book"/>
                        </a:rPr>
                        <a:t>Model</a:t>
                      </a:r>
                    </a:p>
                  </a:txBody>
                  <a:tcPr marL="9525" marR="9525" marT="9525" marB="0" anchor="b">
                    <a:lnL>
                      <a:noFill/>
                    </a:lnL>
                    <a:lnR>
                      <a:noFill/>
                    </a:lnR>
                    <a:lnT>
                      <a:noFill/>
                    </a:lnT>
                    <a:lnB>
                      <a:noFill/>
                    </a:lnB>
                  </a:tcPr>
                </a:tc>
                <a:tc>
                  <a:txBody>
                    <a:bodyPr/>
                    <a:lstStyle/>
                    <a:p>
                      <a:pPr algn="ctr" fontAlgn="b"/>
                      <a:r>
                        <a:rPr lang="en-US" sz="1800" b="1" i="0" u="none" strike="noStrike">
                          <a:solidFill>
                            <a:srgbClr val="000000"/>
                          </a:solidFill>
                          <a:latin typeface="Franklin Gothic Book"/>
                        </a:rPr>
                        <a:t>G</a:t>
                      </a:r>
                      <a:r>
                        <a:rPr lang="en-US" sz="1800" b="1" i="0" u="none" strike="noStrike" baseline="30000">
                          <a:solidFill>
                            <a:srgbClr val="000000"/>
                          </a:solidFill>
                          <a:latin typeface="Franklin Gothic Book"/>
                        </a:rPr>
                        <a:t>2</a:t>
                      </a:r>
                      <a:endParaRPr lang="en-US" sz="1800" b="1" i="0" u="none" strike="noStrike">
                        <a:solidFill>
                          <a:srgbClr val="000000"/>
                        </a:solidFill>
                        <a:latin typeface="Franklin Gothic Book"/>
                      </a:endParaRPr>
                    </a:p>
                  </a:txBody>
                  <a:tcPr marL="9525" marR="9525" marT="9525" marB="0" anchor="b">
                    <a:lnL>
                      <a:noFill/>
                    </a:lnL>
                    <a:lnR>
                      <a:noFill/>
                    </a:lnR>
                    <a:lnT>
                      <a:noFill/>
                    </a:lnT>
                    <a:lnB>
                      <a:noFill/>
                    </a:lnB>
                  </a:tcPr>
                </a:tc>
                <a:tc>
                  <a:txBody>
                    <a:bodyPr/>
                    <a:lstStyle/>
                    <a:p>
                      <a:pPr algn="ctr" fontAlgn="b"/>
                      <a:r>
                        <a:rPr lang="en-US" sz="1800" b="1" i="0" u="none" strike="noStrike">
                          <a:solidFill>
                            <a:srgbClr val="000000"/>
                          </a:solidFill>
                          <a:latin typeface="Franklin Gothic Book"/>
                        </a:rPr>
                        <a:t>df</a:t>
                      </a:r>
                    </a:p>
                  </a:txBody>
                  <a:tcPr marL="9525" marR="9525" marT="9525" marB="0" anchor="b">
                    <a:lnL>
                      <a:noFill/>
                    </a:lnL>
                    <a:lnR>
                      <a:noFill/>
                    </a:lnR>
                    <a:lnT>
                      <a:noFill/>
                    </a:lnT>
                    <a:lnB>
                      <a:noFill/>
                    </a:lnB>
                  </a:tcPr>
                </a:tc>
              </a:tr>
              <a:tr h="304800">
                <a:tc>
                  <a:txBody>
                    <a:bodyPr/>
                    <a:lstStyle/>
                    <a:p>
                      <a:pPr algn="l" fontAlgn="b"/>
                      <a:r>
                        <a:rPr lang="en-US" sz="1800" b="0" i="0" u="none" strike="noStrike">
                          <a:solidFill>
                            <a:srgbClr val="000000"/>
                          </a:solidFill>
                          <a:latin typeface="Franklin Gothic Book"/>
                        </a:rPr>
                        <a:t>All pairs</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latin typeface="Franklin Gothic Book"/>
                        </a:rPr>
                        <a:t>15.34</a:t>
                      </a:r>
                    </a:p>
                  </a:txBody>
                  <a:tcPr marL="9525" marR="9525" marT="9525" marB="0" anchor="b">
                    <a:lnL>
                      <a:noFill/>
                    </a:lnL>
                    <a:lnR>
                      <a:noFill/>
                    </a:lnR>
                    <a:lnT>
                      <a:noFill/>
                    </a:lnT>
                    <a:lnB>
                      <a:noFill/>
                    </a:lnB>
                  </a:tcPr>
                </a:tc>
                <a:tc>
                  <a:txBody>
                    <a:bodyPr/>
                    <a:lstStyle/>
                    <a:p>
                      <a:pPr algn="ctr" fontAlgn="b"/>
                      <a:r>
                        <a:rPr lang="en-US" sz="1800" b="0" i="0" u="none" strike="noStrike" dirty="0">
                          <a:solidFill>
                            <a:srgbClr val="000000"/>
                          </a:solidFill>
                          <a:latin typeface="Franklin Gothic Book"/>
                        </a:rPr>
                        <a:t>16</a:t>
                      </a:r>
                    </a:p>
                  </a:txBody>
                  <a:tcPr marL="9525" marR="9525" marT="9525"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Homogenous Model but</a:t>
            </a:r>
            <a:br>
              <a:rPr lang="en-US" b="1" dirty="0" smtClean="0">
                <a:solidFill>
                  <a:schemeClr val="tx1"/>
                </a:solidFill>
              </a:rPr>
            </a:br>
            <a:r>
              <a:rPr lang="en-US" b="1" dirty="0" smtClean="0">
                <a:solidFill>
                  <a:schemeClr val="tx1"/>
                </a:solidFill>
              </a:rPr>
              <a:t>No</a:t>
            </a:r>
            <a:r>
              <a:rPr lang="en-US" b="1" dirty="0" smtClean="0">
                <a:solidFill>
                  <a:schemeClr val="tx1"/>
                </a:solidFill>
              </a:rPr>
              <a:t> Rehab &amp; Cost Association</a:t>
            </a:r>
            <a:endParaRPr lang="en-US" b="1" dirty="0" smtClean="0">
              <a:solidFill>
                <a:schemeClr val="tx1"/>
              </a:solidFill>
            </a:endParaRP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3" name="Rectangle 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 name="Group 104"/>
          <p:cNvGrpSpPr/>
          <p:nvPr/>
        </p:nvGrpSpPr>
        <p:grpSpPr>
          <a:xfrm>
            <a:off x="1192967" y="2811379"/>
            <a:ext cx="6583680" cy="3360821"/>
            <a:chOff x="1192967" y="2590800"/>
            <a:chExt cx="6605666" cy="3360821"/>
          </a:xfrm>
        </p:grpSpPr>
        <p:sp>
          <p:nvSpPr>
            <p:cNvPr id="40" name="Oval 39"/>
            <p:cNvSpPr/>
            <p:nvPr/>
          </p:nvSpPr>
          <p:spPr>
            <a:xfrm>
              <a:off x="1192967" y="3505200"/>
              <a:ext cx="1778833"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accent2"/>
                  </a:solidFill>
                </a:rPr>
                <a:t>Orthopedist</a:t>
              </a:r>
              <a:endParaRPr lang="en-US" sz="1600" b="1" dirty="0">
                <a:solidFill>
                  <a:schemeClr val="accent2"/>
                </a:solidFill>
              </a:endParaRPr>
            </a:p>
          </p:txBody>
        </p:sp>
        <p:sp>
          <p:nvSpPr>
            <p:cNvPr id="41" name="Oval 40"/>
            <p:cNvSpPr/>
            <p:nvPr/>
          </p:nvSpPr>
          <p:spPr>
            <a:xfrm>
              <a:off x="3505200" y="2590800"/>
              <a:ext cx="1778833"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rPr>
                <a:t>Rehab</a:t>
              </a:r>
              <a:endParaRPr lang="en-US" b="1" dirty="0">
                <a:solidFill>
                  <a:schemeClr val="accent2"/>
                </a:solidFill>
              </a:endParaRPr>
            </a:p>
          </p:txBody>
        </p:sp>
        <p:sp>
          <p:nvSpPr>
            <p:cNvPr id="42" name="Oval 41"/>
            <p:cNvSpPr/>
            <p:nvPr/>
          </p:nvSpPr>
          <p:spPr>
            <a:xfrm>
              <a:off x="6019800" y="3581400"/>
              <a:ext cx="1778833"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rPr>
                <a:t>Severity</a:t>
              </a:r>
              <a:endParaRPr lang="en-US" b="1" dirty="0">
                <a:solidFill>
                  <a:schemeClr val="accent2"/>
                </a:solidFill>
              </a:endParaRPr>
            </a:p>
          </p:txBody>
        </p:sp>
        <p:sp>
          <p:nvSpPr>
            <p:cNvPr id="43" name="Oval 42"/>
            <p:cNvSpPr/>
            <p:nvPr/>
          </p:nvSpPr>
          <p:spPr>
            <a:xfrm>
              <a:off x="2209800" y="5181600"/>
              <a:ext cx="1778833"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rPr>
                <a:t>SNF</a:t>
              </a:r>
              <a:endParaRPr lang="en-US" b="1" dirty="0">
                <a:solidFill>
                  <a:schemeClr val="accent2"/>
                </a:solidFill>
              </a:endParaRPr>
            </a:p>
          </p:txBody>
        </p:sp>
        <p:sp>
          <p:nvSpPr>
            <p:cNvPr id="44" name="Oval 43"/>
            <p:cNvSpPr/>
            <p:nvPr/>
          </p:nvSpPr>
          <p:spPr>
            <a:xfrm>
              <a:off x="5105400" y="5181600"/>
              <a:ext cx="1778833"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rPr>
                <a:t>Bundle Cost</a:t>
              </a:r>
              <a:endParaRPr lang="en-US" b="1" dirty="0">
                <a:solidFill>
                  <a:schemeClr val="accent2"/>
                </a:solidFill>
              </a:endParaRPr>
            </a:p>
          </p:txBody>
        </p:sp>
        <p:cxnSp>
          <p:nvCxnSpPr>
            <p:cNvPr id="46" name="Straight Arrow Connector 45"/>
            <p:cNvCxnSpPr>
              <a:stCxn id="40" idx="0"/>
              <a:endCxn id="41" idx="2"/>
            </p:cNvCxnSpPr>
            <p:nvPr/>
          </p:nvCxnSpPr>
          <p:spPr>
            <a:xfrm flipV="1">
              <a:off x="2082384" y="2975811"/>
              <a:ext cx="1422816" cy="529389"/>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1" idx="6"/>
              <a:endCxn id="42" idx="1"/>
            </p:cNvCxnSpPr>
            <p:nvPr/>
          </p:nvCxnSpPr>
          <p:spPr>
            <a:xfrm>
              <a:off x="5284033" y="2975811"/>
              <a:ext cx="996271" cy="718356"/>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40" idx="4"/>
              <a:endCxn id="43" idx="1"/>
            </p:cNvCxnSpPr>
            <p:nvPr/>
          </p:nvCxnSpPr>
          <p:spPr>
            <a:xfrm>
              <a:off x="2082384" y="4275221"/>
              <a:ext cx="387920" cy="1019146"/>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40" idx="5"/>
              <a:endCxn id="44" idx="2"/>
            </p:cNvCxnSpPr>
            <p:nvPr/>
          </p:nvCxnSpPr>
          <p:spPr>
            <a:xfrm>
              <a:off x="2711296" y="4162454"/>
              <a:ext cx="2394104" cy="1404157"/>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43" idx="6"/>
              <a:endCxn id="44" idx="2"/>
            </p:cNvCxnSpPr>
            <p:nvPr/>
          </p:nvCxnSpPr>
          <p:spPr>
            <a:xfrm>
              <a:off x="3988633" y="5566611"/>
              <a:ext cx="1116767" cy="0"/>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43" idx="6"/>
              <a:endCxn id="42" idx="3"/>
            </p:cNvCxnSpPr>
            <p:nvPr/>
          </p:nvCxnSpPr>
          <p:spPr>
            <a:xfrm flipV="1">
              <a:off x="3988633" y="4238654"/>
              <a:ext cx="2291671" cy="1327957"/>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43" idx="0"/>
              <a:endCxn id="41" idx="4"/>
            </p:cNvCxnSpPr>
            <p:nvPr/>
          </p:nvCxnSpPr>
          <p:spPr>
            <a:xfrm flipV="1">
              <a:off x="3099217" y="3360821"/>
              <a:ext cx="1295400" cy="1820779"/>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44" idx="7"/>
              <a:endCxn id="42" idx="4"/>
            </p:cNvCxnSpPr>
            <p:nvPr/>
          </p:nvCxnSpPr>
          <p:spPr>
            <a:xfrm flipV="1">
              <a:off x="6623729" y="4351421"/>
              <a:ext cx="285488" cy="942946"/>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40" idx="6"/>
              <a:endCxn id="42" idx="2"/>
            </p:cNvCxnSpPr>
            <p:nvPr/>
          </p:nvCxnSpPr>
          <p:spPr>
            <a:xfrm>
              <a:off x="2971800" y="3890211"/>
              <a:ext cx="3048000" cy="76200"/>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aphicFrame>
        <p:nvGraphicFramePr>
          <p:cNvPr id="47" name="Table 46"/>
          <p:cNvGraphicFramePr>
            <a:graphicFrameLocks noGrp="1"/>
          </p:cNvGraphicFramePr>
          <p:nvPr/>
        </p:nvGraphicFramePr>
        <p:xfrm>
          <a:off x="6096000" y="2743200"/>
          <a:ext cx="2768600" cy="636270"/>
        </p:xfrm>
        <a:graphic>
          <a:graphicData uri="http://schemas.openxmlformats.org/drawingml/2006/table">
            <a:tbl>
              <a:tblPr/>
              <a:tblGrid>
                <a:gridCol w="1155700"/>
                <a:gridCol w="914400"/>
                <a:gridCol w="698500"/>
              </a:tblGrid>
              <a:tr h="352425">
                <a:tc>
                  <a:txBody>
                    <a:bodyPr/>
                    <a:lstStyle/>
                    <a:p>
                      <a:pPr algn="ctr" fontAlgn="b"/>
                      <a:r>
                        <a:rPr lang="en-US" sz="1800" b="1" i="0" u="none" strike="noStrike">
                          <a:solidFill>
                            <a:srgbClr val="000000"/>
                          </a:solidFill>
                          <a:latin typeface="Franklin Gothic Book"/>
                        </a:rPr>
                        <a:t>Model</a:t>
                      </a:r>
                    </a:p>
                  </a:txBody>
                  <a:tcPr marL="9525" marR="9525" marT="9525" marB="0" anchor="b">
                    <a:lnL>
                      <a:noFill/>
                    </a:lnL>
                    <a:lnR>
                      <a:noFill/>
                    </a:lnR>
                    <a:lnT>
                      <a:noFill/>
                    </a:lnT>
                    <a:lnB>
                      <a:noFill/>
                    </a:lnB>
                  </a:tcPr>
                </a:tc>
                <a:tc>
                  <a:txBody>
                    <a:bodyPr/>
                    <a:lstStyle/>
                    <a:p>
                      <a:pPr algn="ctr" fontAlgn="b"/>
                      <a:r>
                        <a:rPr lang="en-US" sz="1800" b="1" i="0" u="none" strike="noStrike">
                          <a:solidFill>
                            <a:srgbClr val="000000"/>
                          </a:solidFill>
                          <a:latin typeface="Franklin Gothic Book"/>
                        </a:rPr>
                        <a:t>G</a:t>
                      </a:r>
                      <a:r>
                        <a:rPr lang="en-US" sz="1800" b="1" i="0" u="none" strike="noStrike" baseline="30000">
                          <a:solidFill>
                            <a:srgbClr val="000000"/>
                          </a:solidFill>
                          <a:latin typeface="Franklin Gothic Book"/>
                        </a:rPr>
                        <a:t>2</a:t>
                      </a:r>
                      <a:endParaRPr lang="en-US" sz="1800" b="1" i="0" u="none" strike="noStrike">
                        <a:solidFill>
                          <a:srgbClr val="000000"/>
                        </a:solidFill>
                        <a:latin typeface="Franklin Gothic Book"/>
                      </a:endParaRPr>
                    </a:p>
                  </a:txBody>
                  <a:tcPr marL="9525" marR="9525" marT="9525" marB="0" anchor="b">
                    <a:lnL>
                      <a:noFill/>
                    </a:lnL>
                    <a:lnR>
                      <a:noFill/>
                    </a:lnR>
                    <a:lnT>
                      <a:noFill/>
                    </a:lnT>
                    <a:lnB>
                      <a:noFill/>
                    </a:lnB>
                  </a:tcPr>
                </a:tc>
                <a:tc>
                  <a:txBody>
                    <a:bodyPr/>
                    <a:lstStyle/>
                    <a:p>
                      <a:pPr algn="ctr" fontAlgn="b"/>
                      <a:r>
                        <a:rPr lang="en-US" sz="1800" b="1" i="0" u="none" strike="noStrike">
                          <a:solidFill>
                            <a:srgbClr val="000000"/>
                          </a:solidFill>
                          <a:latin typeface="Franklin Gothic Book"/>
                        </a:rPr>
                        <a:t>df</a:t>
                      </a:r>
                    </a:p>
                  </a:txBody>
                  <a:tcPr marL="9525" marR="9525" marT="9525" marB="0" anchor="b">
                    <a:lnL>
                      <a:noFill/>
                    </a:lnL>
                    <a:lnR>
                      <a:noFill/>
                    </a:lnR>
                    <a:lnT>
                      <a:noFill/>
                    </a:lnT>
                    <a:lnB>
                      <a:noFill/>
                    </a:lnB>
                  </a:tcPr>
                </a:tc>
              </a:tr>
              <a:tr h="280988">
                <a:tc>
                  <a:txBody>
                    <a:bodyPr/>
                    <a:lstStyle/>
                    <a:p>
                      <a:pPr algn="l" fontAlgn="b"/>
                      <a:r>
                        <a:rPr lang="en-US" sz="1800" b="0" i="0" u="none" strike="noStrike" dirty="0" smtClean="0">
                          <a:solidFill>
                            <a:srgbClr val="000000"/>
                          </a:solidFill>
                          <a:latin typeface="Franklin Gothic Book"/>
                        </a:rPr>
                        <a:t>All pairs-RA</a:t>
                      </a:r>
                      <a:endParaRPr lang="en-US" sz="1800" b="0" i="0" u="none" strike="noStrike" dirty="0">
                        <a:solidFill>
                          <a:srgbClr val="000000"/>
                        </a:solidFill>
                        <a:latin typeface="Franklin Gothic Book"/>
                      </a:endParaRP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latin typeface="Franklin Gothic Book"/>
                        </a:rPr>
                        <a:t>513.47</a:t>
                      </a:r>
                    </a:p>
                  </a:txBody>
                  <a:tcPr marL="9525" marR="9525" marT="9525" marB="0" anchor="b">
                    <a:lnL>
                      <a:noFill/>
                    </a:lnL>
                    <a:lnR>
                      <a:noFill/>
                    </a:lnR>
                    <a:lnT>
                      <a:noFill/>
                    </a:lnT>
                    <a:lnB>
                      <a:noFill/>
                    </a:lnB>
                  </a:tcPr>
                </a:tc>
                <a:tc>
                  <a:txBody>
                    <a:bodyPr/>
                    <a:lstStyle/>
                    <a:p>
                      <a:pPr algn="ctr" fontAlgn="b"/>
                      <a:r>
                        <a:rPr lang="en-US" sz="1800" b="0" i="0" u="none" strike="noStrike" dirty="0">
                          <a:solidFill>
                            <a:srgbClr val="000000"/>
                          </a:solidFill>
                          <a:latin typeface="Franklin Gothic Book"/>
                        </a:rPr>
                        <a:t>17</a:t>
                      </a:r>
                    </a:p>
                  </a:txBody>
                  <a:tcPr marL="9525" marR="9525" marT="9525"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Homogenous Model without One Association</a:t>
            </a:r>
            <a:endParaRPr lang="en-US" b="1" dirty="0" smtClean="0">
              <a:solidFill>
                <a:schemeClr val="tx1"/>
              </a:solidFill>
            </a:endParaRP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3" name="Rectangle 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7" name="Chart 46"/>
          <p:cNvGraphicFramePr/>
          <p:nvPr/>
        </p:nvGraphicFramePr>
        <p:xfrm>
          <a:off x="457200" y="2971800"/>
          <a:ext cx="80772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9" name="Table 48"/>
          <p:cNvGraphicFramePr>
            <a:graphicFrameLocks noGrp="1"/>
          </p:cNvGraphicFramePr>
          <p:nvPr/>
        </p:nvGraphicFramePr>
        <p:xfrm>
          <a:off x="5638800" y="2819400"/>
          <a:ext cx="2873121" cy="962025"/>
        </p:xfrm>
        <a:graphic>
          <a:graphicData uri="http://schemas.openxmlformats.org/drawingml/2006/table">
            <a:tbl>
              <a:tblPr/>
              <a:tblGrid>
                <a:gridCol w="1260221"/>
                <a:gridCol w="914400"/>
                <a:gridCol w="698500"/>
              </a:tblGrid>
              <a:tr h="352425">
                <a:tc>
                  <a:txBody>
                    <a:bodyPr/>
                    <a:lstStyle/>
                    <a:p>
                      <a:pPr algn="ctr" fontAlgn="b"/>
                      <a:r>
                        <a:rPr lang="en-US" sz="1800" b="1" i="0" u="none" strike="noStrike" dirty="0">
                          <a:solidFill>
                            <a:srgbClr val="000000"/>
                          </a:solidFill>
                          <a:latin typeface="Franklin Gothic Book"/>
                        </a:rPr>
                        <a:t>Model</a:t>
                      </a:r>
                    </a:p>
                  </a:txBody>
                  <a:tcPr marL="0" marR="0" marT="0" marB="0" anchor="b">
                    <a:lnL>
                      <a:noFill/>
                    </a:lnL>
                    <a:lnR>
                      <a:noFill/>
                    </a:lnR>
                    <a:lnT>
                      <a:noFill/>
                    </a:lnT>
                    <a:lnB>
                      <a:noFill/>
                    </a:lnB>
                    <a:solidFill>
                      <a:schemeClr val="bg1"/>
                    </a:solidFill>
                  </a:tcPr>
                </a:tc>
                <a:tc>
                  <a:txBody>
                    <a:bodyPr/>
                    <a:lstStyle/>
                    <a:p>
                      <a:pPr algn="ctr" fontAlgn="b"/>
                      <a:r>
                        <a:rPr lang="en-US" sz="1800" b="1" i="0" u="none" strike="noStrike" dirty="0">
                          <a:solidFill>
                            <a:srgbClr val="000000"/>
                          </a:solidFill>
                          <a:latin typeface="Franklin Gothic Book"/>
                        </a:rPr>
                        <a:t>G</a:t>
                      </a:r>
                      <a:r>
                        <a:rPr lang="en-US" sz="1800" b="1" i="0" u="none" strike="noStrike" baseline="30000" dirty="0">
                          <a:solidFill>
                            <a:srgbClr val="000000"/>
                          </a:solidFill>
                          <a:latin typeface="Franklin Gothic Book"/>
                        </a:rPr>
                        <a:t>2</a:t>
                      </a:r>
                      <a:endParaRPr lang="en-US" sz="1800" b="1" i="0" u="none" strike="noStrike" dirty="0">
                        <a:solidFill>
                          <a:srgbClr val="000000"/>
                        </a:solidFill>
                        <a:latin typeface="Franklin Gothic Book"/>
                      </a:endParaRPr>
                    </a:p>
                  </a:txBody>
                  <a:tcPr marL="0" marR="0" marT="0" marB="0" anchor="b">
                    <a:lnL>
                      <a:noFill/>
                    </a:lnL>
                    <a:lnR>
                      <a:noFill/>
                    </a:lnR>
                    <a:lnT>
                      <a:noFill/>
                    </a:lnT>
                    <a:lnB>
                      <a:noFill/>
                    </a:lnB>
                    <a:solidFill>
                      <a:schemeClr val="bg1"/>
                    </a:solidFill>
                  </a:tcPr>
                </a:tc>
                <a:tc>
                  <a:txBody>
                    <a:bodyPr/>
                    <a:lstStyle/>
                    <a:p>
                      <a:pPr algn="ctr" fontAlgn="b"/>
                      <a:r>
                        <a:rPr lang="en-US" sz="1800" b="1" i="0" u="none" strike="noStrike">
                          <a:solidFill>
                            <a:srgbClr val="000000"/>
                          </a:solidFill>
                          <a:latin typeface="Franklin Gothic Book"/>
                        </a:rPr>
                        <a:t>df</a:t>
                      </a:r>
                    </a:p>
                  </a:txBody>
                  <a:tcPr marL="0" marR="0" marT="0" marB="0" anchor="b">
                    <a:lnL>
                      <a:noFill/>
                    </a:lnL>
                    <a:lnR>
                      <a:noFill/>
                    </a:lnR>
                    <a:lnT>
                      <a:noFill/>
                    </a:lnT>
                    <a:lnB>
                      <a:noFill/>
                    </a:lnB>
                    <a:solidFill>
                      <a:schemeClr val="bg1"/>
                    </a:solidFill>
                  </a:tcPr>
                </a:tc>
              </a:tr>
              <a:tr h="304800">
                <a:tc>
                  <a:txBody>
                    <a:bodyPr/>
                    <a:lstStyle/>
                    <a:p>
                      <a:pPr algn="l" fontAlgn="b"/>
                      <a:r>
                        <a:rPr lang="en-US" sz="1800" b="1" i="0" u="none" strike="noStrike" dirty="0">
                          <a:solidFill>
                            <a:schemeClr val="accent2"/>
                          </a:solidFill>
                          <a:latin typeface="Franklin Gothic Book"/>
                        </a:rPr>
                        <a:t>All pairs</a:t>
                      </a:r>
                    </a:p>
                  </a:txBody>
                  <a:tcPr marL="0" marR="0" marT="0" marB="0" anchor="b">
                    <a:lnL>
                      <a:noFill/>
                    </a:lnL>
                    <a:lnR>
                      <a:noFill/>
                    </a:lnR>
                    <a:lnT>
                      <a:noFill/>
                    </a:lnT>
                    <a:lnB>
                      <a:noFill/>
                    </a:lnB>
                    <a:solidFill>
                      <a:schemeClr val="bg1"/>
                    </a:solidFill>
                  </a:tcPr>
                </a:tc>
                <a:tc>
                  <a:txBody>
                    <a:bodyPr/>
                    <a:lstStyle/>
                    <a:p>
                      <a:pPr algn="ctr" fontAlgn="b"/>
                      <a:r>
                        <a:rPr lang="en-US" sz="1800" b="1" i="0" u="none" strike="noStrike" dirty="0">
                          <a:solidFill>
                            <a:schemeClr val="accent2"/>
                          </a:solidFill>
                          <a:latin typeface="Franklin Gothic Book"/>
                        </a:rPr>
                        <a:t>15.34</a:t>
                      </a:r>
                    </a:p>
                  </a:txBody>
                  <a:tcPr marL="0" marR="0" marT="0" marB="0" anchor="b">
                    <a:lnL>
                      <a:noFill/>
                    </a:lnL>
                    <a:lnR>
                      <a:noFill/>
                    </a:lnR>
                    <a:lnT>
                      <a:noFill/>
                    </a:lnT>
                    <a:lnB>
                      <a:noFill/>
                    </a:lnB>
                    <a:solidFill>
                      <a:schemeClr val="bg1"/>
                    </a:solidFill>
                  </a:tcPr>
                </a:tc>
                <a:tc>
                  <a:txBody>
                    <a:bodyPr/>
                    <a:lstStyle/>
                    <a:p>
                      <a:pPr algn="ctr" fontAlgn="b"/>
                      <a:r>
                        <a:rPr lang="en-US" sz="1800" b="1" i="0" u="none" strike="noStrike" dirty="0">
                          <a:solidFill>
                            <a:schemeClr val="accent2"/>
                          </a:solidFill>
                          <a:latin typeface="Franklin Gothic Book"/>
                        </a:rPr>
                        <a:t>16</a:t>
                      </a:r>
                    </a:p>
                  </a:txBody>
                  <a:tcPr marL="0" marR="0" marT="0" marB="0" anchor="b">
                    <a:lnL>
                      <a:noFill/>
                    </a:lnL>
                    <a:lnR>
                      <a:noFill/>
                    </a:lnR>
                    <a:lnT>
                      <a:noFill/>
                    </a:lnT>
                    <a:lnB>
                      <a:noFill/>
                    </a:lnB>
                    <a:solidFill>
                      <a:schemeClr val="bg1"/>
                    </a:solidFill>
                  </a:tcPr>
                </a:tc>
              </a:tr>
              <a:tr h="304800">
                <a:tc>
                  <a:txBody>
                    <a:bodyPr/>
                    <a:lstStyle/>
                    <a:p>
                      <a:pPr algn="l" fontAlgn="b"/>
                      <a:r>
                        <a:rPr lang="en-US" sz="1800" b="0" i="0" u="none" strike="noStrike" dirty="0">
                          <a:solidFill>
                            <a:srgbClr val="000000"/>
                          </a:solidFill>
                          <a:latin typeface="Franklin Gothic Book"/>
                        </a:rPr>
                        <a:t>All pairs - RS</a:t>
                      </a:r>
                    </a:p>
                  </a:txBody>
                  <a:tcPr marL="0" marR="0" marT="0" marB="0" anchor="b">
                    <a:lnL>
                      <a:noFill/>
                    </a:lnL>
                    <a:lnR>
                      <a:noFill/>
                    </a:lnR>
                    <a:lnT>
                      <a:noFill/>
                    </a:lnT>
                    <a:lnB>
                      <a:noFill/>
                    </a:lnB>
                    <a:solidFill>
                      <a:schemeClr val="bg1"/>
                    </a:solidFill>
                  </a:tcPr>
                </a:tc>
                <a:tc>
                  <a:txBody>
                    <a:bodyPr/>
                    <a:lstStyle/>
                    <a:p>
                      <a:pPr algn="ctr" fontAlgn="b"/>
                      <a:r>
                        <a:rPr lang="en-US" sz="1800" b="0" i="0" u="none" strike="noStrike">
                          <a:solidFill>
                            <a:srgbClr val="000000"/>
                          </a:solidFill>
                          <a:latin typeface="Franklin Gothic Book"/>
                        </a:rPr>
                        <a:t>15.78</a:t>
                      </a:r>
                    </a:p>
                  </a:txBody>
                  <a:tcPr marL="0" marR="0" marT="0" marB="0" anchor="b">
                    <a:lnL>
                      <a:noFill/>
                    </a:lnL>
                    <a:lnR>
                      <a:noFill/>
                    </a:lnR>
                    <a:lnT>
                      <a:noFill/>
                    </a:lnT>
                    <a:lnB>
                      <a:noFill/>
                    </a:lnB>
                    <a:solidFill>
                      <a:schemeClr val="bg1"/>
                    </a:solidFill>
                  </a:tcPr>
                </a:tc>
                <a:tc>
                  <a:txBody>
                    <a:bodyPr/>
                    <a:lstStyle/>
                    <a:p>
                      <a:pPr algn="ctr" fontAlgn="b"/>
                      <a:r>
                        <a:rPr lang="en-US" sz="1800" b="0" i="0" u="none" strike="noStrike" dirty="0">
                          <a:solidFill>
                            <a:srgbClr val="000000"/>
                          </a:solidFill>
                          <a:latin typeface="Franklin Gothic Book"/>
                        </a:rPr>
                        <a:t>17</a:t>
                      </a:r>
                    </a:p>
                  </a:txBody>
                  <a:tcPr marL="0" marR="0" marT="0" marB="0" anchor="b">
                    <a:lnL>
                      <a:noFill/>
                    </a:lnL>
                    <a:lnR>
                      <a:noFill/>
                    </a:lnR>
                    <a:lnT>
                      <a:noFill/>
                    </a:lnT>
                    <a:lnB>
                      <a:noFill/>
                    </a:lnB>
                    <a:solidFill>
                      <a:schemeClr val="bg1"/>
                    </a:solidFill>
                  </a:tcPr>
                </a:tc>
              </a:tr>
            </a:tbl>
          </a:graphicData>
        </a:graphic>
      </p:graphicFrame>
      <p:sp>
        <p:nvSpPr>
          <p:cNvPr id="50" name="Right Arrow 49"/>
          <p:cNvSpPr/>
          <p:nvPr/>
        </p:nvSpPr>
        <p:spPr>
          <a:xfrm rot="17882406">
            <a:off x="7162800" y="5867400"/>
            <a:ext cx="6096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Homogenous Model But Not </a:t>
            </a:r>
            <a:br>
              <a:rPr lang="en-US" b="1" dirty="0" smtClean="0">
                <a:solidFill>
                  <a:schemeClr val="tx1"/>
                </a:solidFill>
              </a:rPr>
            </a:br>
            <a:r>
              <a:rPr lang="en-US" b="1" dirty="0" smtClean="0">
                <a:solidFill>
                  <a:schemeClr val="tx1"/>
                </a:solidFill>
              </a:rPr>
              <a:t>Rehab &amp; Severity</a:t>
            </a:r>
            <a:endParaRPr lang="en-US" b="1" dirty="0" smtClean="0">
              <a:solidFill>
                <a:schemeClr val="tx1"/>
              </a:solidFill>
            </a:endParaRP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3" name="Rectangle 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 name="Group 104"/>
          <p:cNvGrpSpPr/>
          <p:nvPr/>
        </p:nvGrpSpPr>
        <p:grpSpPr>
          <a:xfrm>
            <a:off x="1192967" y="2811379"/>
            <a:ext cx="6583680" cy="3360821"/>
            <a:chOff x="1192967" y="2590800"/>
            <a:chExt cx="6605666" cy="3360821"/>
          </a:xfrm>
        </p:grpSpPr>
        <p:sp>
          <p:nvSpPr>
            <p:cNvPr id="40" name="Oval 39"/>
            <p:cNvSpPr/>
            <p:nvPr/>
          </p:nvSpPr>
          <p:spPr>
            <a:xfrm>
              <a:off x="1192967" y="3505200"/>
              <a:ext cx="1778833"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accent2"/>
                  </a:solidFill>
                </a:rPr>
                <a:t>Orthopedist</a:t>
              </a:r>
              <a:endParaRPr lang="en-US" sz="1600" b="1" dirty="0">
                <a:solidFill>
                  <a:schemeClr val="accent2"/>
                </a:solidFill>
              </a:endParaRPr>
            </a:p>
          </p:txBody>
        </p:sp>
        <p:sp>
          <p:nvSpPr>
            <p:cNvPr id="41" name="Oval 40"/>
            <p:cNvSpPr/>
            <p:nvPr/>
          </p:nvSpPr>
          <p:spPr>
            <a:xfrm>
              <a:off x="3505200" y="2590800"/>
              <a:ext cx="1778833"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rPr>
                <a:t>Rehab</a:t>
              </a:r>
              <a:endParaRPr lang="en-US" b="1" dirty="0">
                <a:solidFill>
                  <a:schemeClr val="accent2"/>
                </a:solidFill>
              </a:endParaRPr>
            </a:p>
          </p:txBody>
        </p:sp>
        <p:sp>
          <p:nvSpPr>
            <p:cNvPr id="42" name="Oval 41"/>
            <p:cNvSpPr/>
            <p:nvPr/>
          </p:nvSpPr>
          <p:spPr>
            <a:xfrm>
              <a:off x="6019800" y="3581400"/>
              <a:ext cx="1778833"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rPr>
                <a:t>Severity</a:t>
              </a:r>
              <a:endParaRPr lang="en-US" b="1" dirty="0">
                <a:solidFill>
                  <a:schemeClr val="accent2"/>
                </a:solidFill>
              </a:endParaRPr>
            </a:p>
          </p:txBody>
        </p:sp>
        <p:sp>
          <p:nvSpPr>
            <p:cNvPr id="43" name="Oval 42"/>
            <p:cNvSpPr/>
            <p:nvPr/>
          </p:nvSpPr>
          <p:spPr>
            <a:xfrm>
              <a:off x="2209800" y="5181600"/>
              <a:ext cx="1778833"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rPr>
                <a:t>SNF</a:t>
              </a:r>
              <a:endParaRPr lang="en-US" b="1" dirty="0">
                <a:solidFill>
                  <a:schemeClr val="accent2"/>
                </a:solidFill>
              </a:endParaRPr>
            </a:p>
          </p:txBody>
        </p:sp>
        <p:sp>
          <p:nvSpPr>
            <p:cNvPr id="44" name="Oval 43"/>
            <p:cNvSpPr/>
            <p:nvPr/>
          </p:nvSpPr>
          <p:spPr>
            <a:xfrm>
              <a:off x="5105400" y="5181600"/>
              <a:ext cx="1778833"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rPr>
                <a:t>Bundle Cost</a:t>
              </a:r>
              <a:endParaRPr lang="en-US" b="1" dirty="0">
                <a:solidFill>
                  <a:schemeClr val="accent2"/>
                </a:solidFill>
              </a:endParaRPr>
            </a:p>
          </p:txBody>
        </p:sp>
        <p:cxnSp>
          <p:nvCxnSpPr>
            <p:cNvPr id="46" name="Straight Arrow Connector 45"/>
            <p:cNvCxnSpPr>
              <a:stCxn id="40" idx="0"/>
              <a:endCxn id="41" idx="2"/>
            </p:cNvCxnSpPr>
            <p:nvPr/>
          </p:nvCxnSpPr>
          <p:spPr>
            <a:xfrm flipV="1">
              <a:off x="2082384" y="2975811"/>
              <a:ext cx="1422816" cy="529389"/>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40" idx="4"/>
              <a:endCxn id="43" idx="1"/>
            </p:cNvCxnSpPr>
            <p:nvPr/>
          </p:nvCxnSpPr>
          <p:spPr>
            <a:xfrm>
              <a:off x="2082384" y="4275221"/>
              <a:ext cx="387920" cy="1019146"/>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40" idx="5"/>
              <a:endCxn id="44" idx="2"/>
            </p:cNvCxnSpPr>
            <p:nvPr/>
          </p:nvCxnSpPr>
          <p:spPr>
            <a:xfrm>
              <a:off x="2711296" y="4162454"/>
              <a:ext cx="2394104" cy="1404157"/>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43" idx="6"/>
              <a:endCxn id="44" idx="2"/>
            </p:cNvCxnSpPr>
            <p:nvPr/>
          </p:nvCxnSpPr>
          <p:spPr>
            <a:xfrm>
              <a:off x="3988633" y="5566611"/>
              <a:ext cx="1116767" cy="0"/>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43" idx="6"/>
              <a:endCxn id="42" idx="3"/>
            </p:cNvCxnSpPr>
            <p:nvPr/>
          </p:nvCxnSpPr>
          <p:spPr>
            <a:xfrm flipV="1">
              <a:off x="3988633" y="4238654"/>
              <a:ext cx="2291671" cy="1327957"/>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43" idx="0"/>
              <a:endCxn id="41" idx="4"/>
            </p:cNvCxnSpPr>
            <p:nvPr/>
          </p:nvCxnSpPr>
          <p:spPr>
            <a:xfrm flipV="1">
              <a:off x="3099217" y="3360821"/>
              <a:ext cx="1295400" cy="1820779"/>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44" idx="7"/>
              <a:endCxn id="42" idx="4"/>
            </p:cNvCxnSpPr>
            <p:nvPr/>
          </p:nvCxnSpPr>
          <p:spPr>
            <a:xfrm flipV="1">
              <a:off x="6623729" y="4351421"/>
              <a:ext cx="285488" cy="942946"/>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40" idx="6"/>
              <a:endCxn id="42" idx="2"/>
            </p:cNvCxnSpPr>
            <p:nvPr/>
          </p:nvCxnSpPr>
          <p:spPr>
            <a:xfrm>
              <a:off x="2971800" y="3890211"/>
              <a:ext cx="3048000" cy="76200"/>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41" idx="4"/>
              <a:endCxn id="44" idx="0"/>
            </p:cNvCxnSpPr>
            <p:nvPr/>
          </p:nvCxnSpPr>
          <p:spPr>
            <a:xfrm>
              <a:off x="4394617" y="3360821"/>
              <a:ext cx="1600200" cy="1820779"/>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aphicFrame>
        <p:nvGraphicFramePr>
          <p:cNvPr id="47" name="Table 46"/>
          <p:cNvGraphicFramePr>
            <a:graphicFrameLocks noGrp="1"/>
          </p:cNvGraphicFramePr>
          <p:nvPr/>
        </p:nvGraphicFramePr>
        <p:xfrm>
          <a:off x="6248400" y="2619375"/>
          <a:ext cx="2529951" cy="657225"/>
        </p:xfrm>
        <a:graphic>
          <a:graphicData uri="http://schemas.openxmlformats.org/drawingml/2006/table">
            <a:tbl>
              <a:tblPr/>
              <a:tblGrid>
                <a:gridCol w="1260221"/>
                <a:gridCol w="719847"/>
                <a:gridCol w="549883"/>
              </a:tblGrid>
              <a:tr h="352425">
                <a:tc>
                  <a:txBody>
                    <a:bodyPr/>
                    <a:lstStyle/>
                    <a:p>
                      <a:pPr algn="ctr" fontAlgn="b"/>
                      <a:r>
                        <a:rPr lang="en-US" sz="1800" b="1" i="0" u="none" strike="noStrike" dirty="0">
                          <a:solidFill>
                            <a:srgbClr val="000000"/>
                          </a:solidFill>
                          <a:latin typeface="Franklin Gothic Book"/>
                        </a:rPr>
                        <a:t>Model</a:t>
                      </a:r>
                    </a:p>
                  </a:txBody>
                  <a:tcPr marL="0" marR="0" marT="0" marB="0" anchor="b">
                    <a:lnL>
                      <a:noFill/>
                    </a:lnL>
                    <a:lnR>
                      <a:noFill/>
                    </a:lnR>
                    <a:lnT>
                      <a:noFill/>
                    </a:lnT>
                    <a:lnB>
                      <a:noFill/>
                    </a:lnB>
                    <a:solidFill>
                      <a:schemeClr val="bg1"/>
                    </a:solidFill>
                  </a:tcPr>
                </a:tc>
                <a:tc>
                  <a:txBody>
                    <a:bodyPr/>
                    <a:lstStyle/>
                    <a:p>
                      <a:pPr algn="ctr" fontAlgn="b"/>
                      <a:r>
                        <a:rPr lang="en-US" sz="1800" b="1" i="0" u="none" strike="noStrike" dirty="0">
                          <a:solidFill>
                            <a:srgbClr val="000000"/>
                          </a:solidFill>
                          <a:latin typeface="Franklin Gothic Book"/>
                        </a:rPr>
                        <a:t>G</a:t>
                      </a:r>
                      <a:r>
                        <a:rPr lang="en-US" sz="1800" b="1" i="0" u="none" strike="noStrike" baseline="30000" dirty="0">
                          <a:solidFill>
                            <a:srgbClr val="000000"/>
                          </a:solidFill>
                          <a:latin typeface="Franklin Gothic Book"/>
                        </a:rPr>
                        <a:t>2</a:t>
                      </a:r>
                      <a:endParaRPr lang="en-US" sz="1800" b="1" i="0" u="none" strike="noStrike" dirty="0">
                        <a:solidFill>
                          <a:srgbClr val="000000"/>
                        </a:solidFill>
                        <a:latin typeface="Franklin Gothic Book"/>
                      </a:endParaRPr>
                    </a:p>
                  </a:txBody>
                  <a:tcPr marL="0" marR="0" marT="0" marB="0" anchor="b">
                    <a:lnL>
                      <a:noFill/>
                    </a:lnL>
                    <a:lnR>
                      <a:noFill/>
                    </a:lnR>
                    <a:lnT>
                      <a:noFill/>
                    </a:lnT>
                    <a:lnB>
                      <a:noFill/>
                    </a:lnB>
                    <a:solidFill>
                      <a:schemeClr val="bg1"/>
                    </a:solidFill>
                  </a:tcPr>
                </a:tc>
                <a:tc>
                  <a:txBody>
                    <a:bodyPr/>
                    <a:lstStyle/>
                    <a:p>
                      <a:pPr algn="ctr" fontAlgn="b"/>
                      <a:r>
                        <a:rPr lang="en-US" sz="1800" b="1" i="0" u="none" strike="noStrike">
                          <a:solidFill>
                            <a:srgbClr val="000000"/>
                          </a:solidFill>
                          <a:latin typeface="Franklin Gothic Book"/>
                        </a:rPr>
                        <a:t>df</a:t>
                      </a:r>
                    </a:p>
                  </a:txBody>
                  <a:tcPr marL="0" marR="0" marT="0" marB="0" anchor="b">
                    <a:lnL>
                      <a:noFill/>
                    </a:lnL>
                    <a:lnR>
                      <a:noFill/>
                    </a:lnR>
                    <a:lnT>
                      <a:noFill/>
                    </a:lnT>
                    <a:lnB>
                      <a:noFill/>
                    </a:lnB>
                    <a:solidFill>
                      <a:schemeClr val="bg1"/>
                    </a:solidFill>
                  </a:tcPr>
                </a:tc>
              </a:tr>
              <a:tr h="304800">
                <a:tc>
                  <a:txBody>
                    <a:bodyPr/>
                    <a:lstStyle/>
                    <a:p>
                      <a:pPr algn="l" fontAlgn="b"/>
                      <a:r>
                        <a:rPr lang="en-US" sz="1800" b="0" i="0" u="none" strike="noStrike" dirty="0">
                          <a:solidFill>
                            <a:srgbClr val="000000"/>
                          </a:solidFill>
                          <a:latin typeface="Franklin Gothic Book"/>
                        </a:rPr>
                        <a:t>All pairs - RS</a:t>
                      </a:r>
                    </a:p>
                  </a:txBody>
                  <a:tcPr marL="0" marR="0" marT="0" marB="0" anchor="b">
                    <a:lnL>
                      <a:noFill/>
                    </a:lnL>
                    <a:lnR>
                      <a:noFill/>
                    </a:lnR>
                    <a:lnT>
                      <a:noFill/>
                    </a:lnT>
                    <a:lnB>
                      <a:noFill/>
                    </a:lnB>
                    <a:solidFill>
                      <a:schemeClr val="bg1"/>
                    </a:solidFill>
                  </a:tcPr>
                </a:tc>
                <a:tc>
                  <a:txBody>
                    <a:bodyPr/>
                    <a:lstStyle/>
                    <a:p>
                      <a:pPr algn="ctr" fontAlgn="b"/>
                      <a:r>
                        <a:rPr lang="en-US" sz="1800" b="0" i="0" u="none" strike="noStrike">
                          <a:solidFill>
                            <a:srgbClr val="000000"/>
                          </a:solidFill>
                          <a:latin typeface="Franklin Gothic Book"/>
                        </a:rPr>
                        <a:t>15.78</a:t>
                      </a:r>
                    </a:p>
                  </a:txBody>
                  <a:tcPr marL="0" marR="0" marT="0" marB="0" anchor="b">
                    <a:lnL>
                      <a:noFill/>
                    </a:lnL>
                    <a:lnR>
                      <a:noFill/>
                    </a:lnR>
                    <a:lnT>
                      <a:noFill/>
                    </a:lnT>
                    <a:lnB>
                      <a:noFill/>
                    </a:lnB>
                    <a:solidFill>
                      <a:schemeClr val="bg1"/>
                    </a:solidFill>
                  </a:tcPr>
                </a:tc>
                <a:tc>
                  <a:txBody>
                    <a:bodyPr/>
                    <a:lstStyle/>
                    <a:p>
                      <a:pPr algn="ctr" fontAlgn="b"/>
                      <a:r>
                        <a:rPr lang="en-US" sz="1800" b="0" i="0" u="none" strike="noStrike" dirty="0">
                          <a:solidFill>
                            <a:srgbClr val="000000"/>
                          </a:solidFill>
                          <a:latin typeface="Franklin Gothic Book"/>
                        </a:rPr>
                        <a:t>17</a:t>
                      </a:r>
                    </a:p>
                  </a:txBody>
                  <a:tcPr marL="0" marR="0" marT="0" marB="0" anchor="b">
                    <a:lnL>
                      <a:noFill/>
                    </a:lnL>
                    <a:lnR>
                      <a:noFill/>
                    </a:lnR>
                    <a:lnT>
                      <a:noFill/>
                    </a:lnT>
                    <a:lnB>
                      <a:noFill/>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Homogenous Model But Not </a:t>
            </a:r>
            <a:br>
              <a:rPr lang="en-US" b="1" dirty="0" smtClean="0">
                <a:solidFill>
                  <a:schemeClr val="tx1"/>
                </a:solidFill>
              </a:rPr>
            </a:br>
            <a:r>
              <a:rPr lang="en-US" b="1" dirty="0" smtClean="0">
                <a:solidFill>
                  <a:schemeClr val="tx1"/>
                </a:solidFill>
              </a:rPr>
              <a:t>Rehab &amp; Severity</a:t>
            </a:r>
            <a:endParaRPr lang="en-US" b="1" dirty="0" smtClean="0">
              <a:solidFill>
                <a:schemeClr val="tx1"/>
              </a:solidFill>
            </a:endParaRP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3" name="Rectangle 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8" name="Chart 47"/>
          <p:cNvGraphicFramePr/>
          <p:nvPr/>
        </p:nvGraphicFramePr>
        <p:xfrm>
          <a:off x="533400" y="3810000"/>
          <a:ext cx="75438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9" name="Table 48"/>
          <p:cNvGraphicFramePr>
            <a:graphicFrameLocks noGrp="1"/>
          </p:cNvGraphicFramePr>
          <p:nvPr/>
        </p:nvGraphicFramePr>
        <p:xfrm>
          <a:off x="5791200" y="2482134"/>
          <a:ext cx="3260310" cy="1480266"/>
        </p:xfrm>
        <a:graphic>
          <a:graphicData uri="http://schemas.openxmlformats.org/drawingml/2006/table">
            <a:tbl>
              <a:tblPr/>
              <a:tblGrid>
                <a:gridCol w="1741170"/>
                <a:gridCol w="861245"/>
                <a:gridCol w="657895"/>
              </a:tblGrid>
              <a:tr h="331938">
                <a:tc>
                  <a:txBody>
                    <a:bodyPr/>
                    <a:lstStyle/>
                    <a:p>
                      <a:pPr algn="ctr" fontAlgn="b"/>
                      <a:r>
                        <a:rPr lang="en-US" sz="1700" b="1" i="0" u="none" strike="noStrike" dirty="0">
                          <a:solidFill>
                            <a:srgbClr val="000000"/>
                          </a:solidFill>
                          <a:latin typeface="Franklin Gothic Book"/>
                        </a:rPr>
                        <a:t>Model</a:t>
                      </a:r>
                    </a:p>
                  </a:txBody>
                  <a:tcPr marL="0" marR="0" marT="0" marB="0" anchor="b">
                    <a:lnL>
                      <a:noFill/>
                    </a:lnL>
                    <a:lnR>
                      <a:noFill/>
                    </a:lnR>
                    <a:lnT>
                      <a:noFill/>
                    </a:lnT>
                    <a:lnB>
                      <a:noFill/>
                    </a:lnB>
                    <a:solidFill>
                      <a:schemeClr val="bg1"/>
                    </a:solidFill>
                  </a:tcPr>
                </a:tc>
                <a:tc>
                  <a:txBody>
                    <a:bodyPr/>
                    <a:lstStyle/>
                    <a:p>
                      <a:pPr algn="ctr" fontAlgn="b"/>
                      <a:r>
                        <a:rPr lang="en-US" sz="1700" b="1" i="0" u="none" strike="noStrike">
                          <a:solidFill>
                            <a:srgbClr val="000000"/>
                          </a:solidFill>
                          <a:latin typeface="Franklin Gothic Book"/>
                        </a:rPr>
                        <a:t>G</a:t>
                      </a:r>
                      <a:r>
                        <a:rPr lang="en-US" sz="1700" b="1" i="0" u="none" strike="noStrike" baseline="30000">
                          <a:solidFill>
                            <a:srgbClr val="000000"/>
                          </a:solidFill>
                          <a:latin typeface="Franklin Gothic Book"/>
                        </a:rPr>
                        <a:t>2</a:t>
                      </a:r>
                      <a:endParaRPr lang="en-US" sz="1700" b="1" i="0" u="none" strike="noStrike">
                        <a:solidFill>
                          <a:srgbClr val="000000"/>
                        </a:solidFill>
                        <a:latin typeface="Franklin Gothic Book"/>
                      </a:endParaRPr>
                    </a:p>
                  </a:txBody>
                  <a:tcPr marL="0" marR="0" marT="0" marB="0" anchor="b">
                    <a:lnL>
                      <a:noFill/>
                    </a:lnL>
                    <a:lnR>
                      <a:noFill/>
                    </a:lnR>
                    <a:lnT>
                      <a:noFill/>
                    </a:lnT>
                    <a:lnB>
                      <a:noFill/>
                    </a:lnB>
                    <a:solidFill>
                      <a:schemeClr val="bg1"/>
                    </a:solidFill>
                  </a:tcPr>
                </a:tc>
                <a:tc>
                  <a:txBody>
                    <a:bodyPr/>
                    <a:lstStyle/>
                    <a:p>
                      <a:pPr algn="ctr" fontAlgn="b"/>
                      <a:r>
                        <a:rPr lang="en-US" sz="1700" b="1" i="0" u="none" strike="noStrike">
                          <a:solidFill>
                            <a:srgbClr val="000000"/>
                          </a:solidFill>
                          <a:latin typeface="Franklin Gothic Book"/>
                        </a:rPr>
                        <a:t>df</a:t>
                      </a:r>
                    </a:p>
                  </a:txBody>
                  <a:tcPr marL="0" marR="0" marT="0" marB="0" anchor="b">
                    <a:lnL>
                      <a:noFill/>
                    </a:lnL>
                    <a:lnR>
                      <a:noFill/>
                    </a:lnR>
                    <a:lnT>
                      <a:noFill/>
                    </a:lnT>
                    <a:lnB>
                      <a:noFill/>
                    </a:lnB>
                    <a:solidFill>
                      <a:schemeClr val="bg1"/>
                    </a:solidFill>
                  </a:tcPr>
                </a:tc>
              </a:tr>
              <a:tr h="287082">
                <a:tc>
                  <a:txBody>
                    <a:bodyPr/>
                    <a:lstStyle/>
                    <a:p>
                      <a:pPr algn="l" fontAlgn="b"/>
                      <a:r>
                        <a:rPr lang="en-US" sz="1700" b="1" i="0" u="none" strike="noStrike" dirty="0">
                          <a:solidFill>
                            <a:schemeClr val="accent2"/>
                          </a:solidFill>
                          <a:latin typeface="Franklin Gothic Book"/>
                        </a:rPr>
                        <a:t>All pairs</a:t>
                      </a:r>
                    </a:p>
                  </a:txBody>
                  <a:tcPr marL="0" marR="0" marT="0" marB="0" anchor="b">
                    <a:lnL>
                      <a:noFill/>
                    </a:lnL>
                    <a:lnR>
                      <a:noFill/>
                    </a:lnR>
                    <a:lnT>
                      <a:noFill/>
                    </a:lnT>
                    <a:lnB>
                      <a:noFill/>
                    </a:lnB>
                    <a:solidFill>
                      <a:schemeClr val="bg1"/>
                    </a:solidFill>
                  </a:tcPr>
                </a:tc>
                <a:tc>
                  <a:txBody>
                    <a:bodyPr/>
                    <a:lstStyle/>
                    <a:p>
                      <a:pPr algn="ctr" fontAlgn="b"/>
                      <a:r>
                        <a:rPr lang="en-US" sz="1700" b="1" i="0" u="none" strike="noStrike" dirty="0">
                          <a:solidFill>
                            <a:schemeClr val="accent2"/>
                          </a:solidFill>
                          <a:latin typeface="Franklin Gothic Book"/>
                        </a:rPr>
                        <a:t>15.34</a:t>
                      </a:r>
                    </a:p>
                  </a:txBody>
                  <a:tcPr marL="0" marR="0" marT="0" marB="0" anchor="b">
                    <a:lnL>
                      <a:noFill/>
                    </a:lnL>
                    <a:lnR>
                      <a:noFill/>
                    </a:lnR>
                    <a:lnT>
                      <a:noFill/>
                    </a:lnT>
                    <a:lnB>
                      <a:noFill/>
                    </a:lnB>
                    <a:solidFill>
                      <a:schemeClr val="bg1"/>
                    </a:solidFill>
                  </a:tcPr>
                </a:tc>
                <a:tc>
                  <a:txBody>
                    <a:bodyPr/>
                    <a:lstStyle/>
                    <a:p>
                      <a:pPr algn="ctr" fontAlgn="b"/>
                      <a:r>
                        <a:rPr lang="en-US" sz="1700" b="1" i="0" u="none" strike="noStrike" dirty="0">
                          <a:solidFill>
                            <a:schemeClr val="accent2"/>
                          </a:solidFill>
                          <a:latin typeface="Franklin Gothic Book"/>
                        </a:rPr>
                        <a:t>16</a:t>
                      </a:r>
                    </a:p>
                  </a:txBody>
                  <a:tcPr marL="0" marR="0" marT="0" marB="0" anchor="b">
                    <a:lnL>
                      <a:noFill/>
                    </a:lnL>
                    <a:lnR>
                      <a:noFill/>
                    </a:lnR>
                    <a:lnT>
                      <a:noFill/>
                    </a:lnT>
                    <a:lnB>
                      <a:noFill/>
                    </a:lnB>
                    <a:solidFill>
                      <a:schemeClr val="bg1"/>
                    </a:solidFill>
                  </a:tcPr>
                </a:tc>
              </a:tr>
              <a:tr h="287082">
                <a:tc>
                  <a:txBody>
                    <a:bodyPr/>
                    <a:lstStyle/>
                    <a:p>
                      <a:pPr algn="l" fontAlgn="b"/>
                      <a:r>
                        <a:rPr lang="en-US" sz="1700" b="0" i="0" u="none" strike="noStrike" dirty="0">
                          <a:solidFill>
                            <a:srgbClr val="000000"/>
                          </a:solidFill>
                          <a:latin typeface="Franklin Gothic Book"/>
                        </a:rPr>
                        <a:t>All pairs-RS-RN</a:t>
                      </a:r>
                    </a:p>
                  </a:txBody>
                  <a:tcPr marL="0" marR="0" marT="0" marB="0" anchor="b">
                    <a:lnL>
                      <a:noFill/>
                    </a:lnL>
                    <a:lnR>
                      <a:noFill/>
                    </a:lnR>
                    <a:lnT>
                      <a:noFill/>
                    </a:lnT>
                    <a:lnB>
                      <a:noFill/>
                    </a:lnB>
                    <a:solidFill>
                      <a:schemeClr val="bg1"/>
                    </a:solidFill>
                  </a:tcPr>
                </a:tc>
                <a:tc>
                  <a:txBody>
                    <a:bodyPr/>
                    <a:lstStyle/>
                    <a:p>
                      <a:pPr algn="ctr" fontAlgn="b"/>
                      <a:r>
                        <a:rPr lang="en-US" sz="1700" b="0" i="0" u="none" strike="noStrike">
                          <a:solidFill>
                            <a:srgbClr val="000000"/>
                          </a:solidFill>
                          <a:latin typeface="Franklin Gothic Book"/>
                        </a:rPr>
                        <a:t>16.74</a:t>
                      </a:r>
                    </a:p>
                  </a:txBody>
                  <a:tcPr marL="0" marR="0" marT="0" marB="0" anchor="b">
                    <a:lnL>
                      <a:noFill/>
                    </a:lnL>
                    <a:lnR>
                      <a:noFill/>
                    </a:lnR>
                    <a:lnT>
                      <a:noFill/>
                    </a:lnT>
                    <a:lnB>
                      <a:noFill/>
                    </a:lnB>
                    <a:solidFill>
                      <a:schemeClr val="bg1"/>
                    </a:solidFill>
                  </a:tcPr>
                </a:tc>
                <a:tc>
                  <a:txBody>
                    <a:bodyPr/>
                    <a:lstStyle/>
                    <a:p>
                      <a:pPr algn="ctr" fontAlgn="b"/>
                      <a:r>
                        <a:rPr lang="en-US" sz="1700" b="0" i="0" u="none" strike="noStrike">
                          <a:solidFill>
                            <a:srgbClr val="000000"/>
                          </a:solidFill>
                          <a:latin typeface="Franklin Gothic Book"/>
                        </a:rPr>
                        <a:t>18</a:t>
                      </a:r>
                    </a:p>
                  </a:txBody>
                  <a:tcPr marL="0" marR="0" marT="0" marB="0" anchor="b">
                    <a:lnL>
                      <a:noFill/>
                    </a:lnL>
                    <a:lnR>
                      <a:noFill/>
                    </a:lnR>
                    <a:lnT>
                      <a:noFill/>
                    </a:lnT>
                    <a:lnB>
                      <a:noFill/>
                    </a:lnB>
                    <a:solidFill>
                      <a:schemeClr val="bg1"/>
                    </a:solidFill>
                  </a:tcPr>
                </a:tc>
              </a:tr>
              <a:tr h="287082">
                <a:tc>
                  <a:txBody>
                    <a:bodyPr/>
                    <a:lstStyle/>
                    <a:p>
                      <a:pPr algn="l" fontAlgn="b"/>
                      <a:r>
                        <a:rPr lang="en-US" sz="1700" b="0" i="0" u="none" strike="noStrike">
                          <a:solidFill>
                            <a:srgbClr val="000000"/>
                          </a:solidFill>
                          <a:latin typeface="Franklin Gothic Book"/>
                        </a:rPr>
                        <a:t>All pairs-RS-RN-ON</a:t>
                      </a:r>
                    </a:p>
                  </a:txBody>
                  <a:tcPr marL="0" marR="0" marT="0" marB="0" anchor="b">
                    <a:lnL>
                      <a:noFill/>
                    </a:lnL>
                    <a:lnR>
                      <a:noFill/>
                    </a:lnR>
                    <a:lnT>
                      <a:noFill/>
                    </a:lnT>
                    <a:lnB>
                      <a:noFill/>
                    </a:lnB>
                    <a:solidFill>
                      <a:schemeClr val="bg1"/>
                    </a:solidFill>
                  </a:tcPr>
                </a:tc>
                <a:tc>
                  <a:txBody>
                    <a:bodyPr/>
                    <a:lstStyle/>
                    <a:p>
                      <a:pPr algn="ctr" fontAlgn="b"/>
                      <a:r>
                        <a:rPr lang="en-US" sz="1700" b="0" i="0" u="none" strike="noStrike">
                          <a:solidFill>
                            <a:srgbClr val="000000"/>
                          </a:solidFill>
                          <a:latin typeface="Franklin Gothic Book"/>
                        </a:rPr>
                        <a:t>22.02</a:t>
                      </a:r>
                    </a:p>
                  </a:txBody>
                  <a:tcPr marL="0" marR="0" marT="0" marB="0" anchor="b">
                    <a:lnL>
                      <a:noFill/>
                    </a:lnL>
                    <a:lnR>
                      <a:noFill/>
                    </a:lnR>
                    <a:lnT>
                      <a:noFill/>
                    </a:lnT>
                    <a:lnB>
                      <a:noFill/>
                    </a:lnB>
                    <a:solidFill>
                      <a:schemeClr val="bg1"/>
                    </a:solidFill>
                  </a:tcPr>
                </a:tc>
                <a:tc>
                  <a:txBody>
                    <a:bodyPr/>
                    <a:lstStyle/>
                    <a:p>
                      <a:pPr algn="ctr" fontAlgn="b"/>
                      <a:r>
                        <a:rPr lang="en-US" sz="1700" b="0" i="0" u="none" strike="noStrike">
                          <a:solidFill>
                            <a:srgbClr val="000000"/>
                          </a:solidFill>
                          <a:latin typeface="Franklin Gothic Book"/>
                        </a:rPr>
                        <a:t>19</a:t>
                      </a:r>
                    </a:p>
                  </a:txBody>
                  <a:tcPr marL="0" marR="0" marT="0" marB="0" anchor="b">
                    <a:lnL>
                      <a:noFill/>
                    </a:lnL>
                    <a:lnR>
                      <a:noFill/>
                    </a:lnR>
                    <a:lnT>
                      <a:noFill/>
                    </a:lnT>
                    <a:lnB>
                      <a:noFill/>
                    </a:lnB>
                    <a:solidFill>
                      <a:schemeClr val="bg1"/>
                    </a:solidFill>
                  </a:tcPr>
                </a:tc>
              </a:tr>
              <a:tr h="287082">
                <a:tc>
                  <a:txBody>
                    <a:bodyPr/>
                    <a:lstStyle/>
                    <a:p>
                      <a:pPr algn="l" fontAlgn="b"/>
                      <a:r>
                        <a:rPr lang="en-US" sz="1700" b="0" i="0" u="none" strike="noStrike">
                          <a:solidFill>
                            <a:srgbClr val="000000"/>
                          </a:solidFill>
                          <a:latin typeface="Franklin Gothic Book"/>
                        </a:rPr>
                        <a:t>All pairs-RS-RN-SA</a:t>
                      </a:r>
                    </a:p>
                  </a:txBody>
                  <a:tcPr marL="0" marR="0" marT="0" marB="0" anchor="b">
                    <a:lnL>
                      <a:noFill/>
                    </a:lnL>
                    <a:lnR>
                      <a:noFill/>
                    </a:lnR>
                    <a:lnT>
                      <a:noFill/>
                    </a:lnT>
                    <a:lnB>
                      <a:noFill/>
                    </a:lnB>
                    <a:solidFill>
                      <a:schemeClr val="bg1"/>
                    </a:solidFill>
                  </a:tcPr>
                </a:tc>
                <a:tc>
                  <a:txBody>
                    <a:bodyPr/>
                    <a:lstStyle/>
                    <a:p>
                      <a:pPr algn="ctr" fontAlgn="b"/>
                      <a:r>
                        <a:rPr lang="en-US" sz="1700" b="0" i="0" u="none" strike="noStrike">
                          <a:solidFill>
                            <a:srgbClr val="000000"/>
                          </a:solidFill>
                          <a:latin typeface="Franklin Gothic Book"/>
                        </a:rPr>
                        <a:t>19.09</a:t>
                      </a:r>
                    </a:p>
                  </a:txBody>
                  <a:tcPr marL="0" marR="0" marT="0" marB="0" anchor="b">
                    <a:lnL>
                      <a:noFill/>
                    </a:lnL>
                    <a:lnR>
                      <a:noFill/>
                    </a:lnR>
                    <a:lnT>
                      <a:noFill/>
                    </a:lnT>
                    <a:lnB>
                      <a:noFill/>
                    </a:lnB>
                    <a:solidFill>
                      <a:schemeClr val="bg1"/>
                    </a:solidFill>
                  </a:tcPr>
                </a:tc>
                <a:tc>
                  <a:txBody>
                    <a:bodyPr/>
                    <a:lstStyle/>
                    <a:p>
                      <a:pPr algn="ctr" fontAlgn="b"/>
                      <a:r>
                        <a:rPr lang="en-US" sz="1700" b="0" i="0" u="none" strike="noStrike" dirty="0">
                          <a:solidFill>
                            <a:srgbClr val="000000"/>
                          </a:solidFill>
                          <a:latin typeface="Franklin Gothic Book"/>
                        </a:rPr>
                        <a:t>19</a:t>
                      </a:r>
                    </a:p>
                  </a:txBody>
                  <a:tcPr marL="0" marR="0" marT="0" marB="0" anchor="b">
                    <a:lnL>
                      <a:noFill/>
                    </a:lnL>
                    <a:lnR>
                      <a:noFill/>
                    </a:lnR>
                    <a:lnT>
                      <a:noFill/>
                    </a:lnT>
                    <a:lnB>
                      <a:noFill/>
                    </a:lnB>
                    <a:solidFill>
                      <a:schemeClr val="bg1"/>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Test of Independence</a:t>
            </a: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5"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0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0" name="Rectangle 39"/>
          <p:cNvSpPr/>
          <p:nvPr/>
        </p:nvSpPr>
        <p:spPr>
          <a:xfrm>
            <a:off x="457200" y="3200400"/>
            <a:ext cx="2253566" cy="461665"/>
          </a:xfrm>
          <a:prstGeom prst="rect">
            <a:avLst/>
          </a:prstGeom>
        </p:spPr>
        <p:txBody>
          <a:bodyPr wrap="none">
            <a:spAutoFit/>
          </a:bodyPr>
          <a:lstStyle/>
          <a:p>
            <a:r>
              <a:rPr lang="en-US" sz="2400" dirty="0" smtClean="0">
                <a:latin typeface="+mj-lt"/>
              </a:rPr>
              <a:t>Chi-square Test </a:t>
            </a:r>
            <a:endParaRPr lang="en-US" sz="2400" dirty="0">
              <a:latin typeface="+mj-lt"/>
            </a:endParaRPr>
          </a:p>
        </p:txBody>
      </p:sp>
      <p:sp>
        <p:nvSpPr>
          <p:cNvPr id="41" name="Rectangle 40"/>
          <p:cNvSpPr/>
          <p:nvPr/>
        </p:nvSpPr>
        <p:spPr>
          <a:xfrm>
            <a:off x="4741845" y="3200400"/>
            <a:ext cx="2670283" cy="461665"/>
          </a:xfrm>
          <a:prstGeom prst="rect">
            <a:avLst/>
          </a:prstGeom>
        </p:spPr>
        <p:txBody>
          <a:bodyPr wrap="none">
            <a:spAutoFit/>
          </a:bodyPr>
          <a:lstStyle/>
          <a:p>
            <a:r>
              <a:rPr lang="en-US" sz="2400" dirty="0" smtClean="0">
                <a:latin typeface="+mj-lt"/>
              </a:rPr>
              <a:t>Mutual Information</a:t>
            </a:r>
            <a:endParaRPr lang="en-US" sz="2400" dirty="0">
              <a:latin typeface="+mj-lt"/>
            </a:endParaRPr>
          </a:p>
        </p:txBody>
      </p:sp>
      <p:sp>
        <p:nvSpPr>
          <p:cNvPr id="42" name="Rectangle 41"/>
          <p:cNvSpPr/>
          <p:nvPr/>
        </p:nvSpPr>
        <p:spPr>
          <a:xfrm>
            <a:off x="457200" y="4126468"/>
            <a:ext cx="2657074" cy="461665"/>
          </a:xfrm>
          <a:prstGeom prst="rect">
            <a:avLst/>
          </a:prstGeom>
        </p:spPr>
        <p:txBody>
          <a:bodyPr wrap="none">
            <a:spAutoFit/>
          </a:bodyPr>
          <a:lstStyle/>
          <a:p>
            <a:r>
              <a:rPr lang="en-US" sz="2400" dirty="0" smtClean="0">
                <a:latin typeface="+mj-lt"/>
              </a:rPr>
              <a:t>Experts’ Judgment </a:t>
            </a:r>
            <a:endParaRPr lang="en-US" sz="2400" dirty="0">
              <a:latin typeface="+mj-lt"/>
            </a:endParaRPr>
          </a:p>
        </p:txBody>
      </p:sp>
      <p:sp>
        <p:nvSpPr>
          <p:cNvPr id="43" name="Rectangle 42"/>
          <p:cNvSpPr/>
          <p:nvPr/>
        </p:nvSpPr>
        <p:spPr>
          <a:xfrm>
            <a:off x="4764961" y="4126468"/>
            <a:ext cx="4059125" cy="461665"/>
          </a:xfrm>
          <a:prstGeom prst="rect">
            <a:avLst/>
          </a:prstGeom>
        </p:spPr>
        <p:txBody>
          <a:bodyPr wrap="none">
            <a:spAutoFit/>
          </a:bodyPr>
          <a:lstStyle/>
          <a:p>
            <a:r>
              <a:rPr lang="en-US" sz="2400" dirty="0" smtClean="0">
                <a:latin typeface="+mj-lt"/>
              </a:rPr>
              <a:t>Log-linear Poisson Regression</a:t>
            </a:r>
            <a:endParaRPr lang="en-US" sz="2400" dirty="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Final Model</a:t>
            </a:r>
            <a:endParaRPr lang="en-US" b="1" dirty="0" smtClean="0">
              <a:solidFill>
                <a:schemeClr val="tx1"/>
              </a:solidFill>
            </a:endParaRP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3" name="Rectangle 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 name="Group 104"/>
          <p:cNvGrpSpPr/>
          <p:nvPr/>
        </p:nvGrpSpPr>
        <p:grpSpPr>
          <a:xfrm>
            <a:off x="1192967" y="2811379"/>
            <a:ext cx="6583680" cy="3360821"/>
            <a:chOff x="1192967" y="2590800"/>
            <a:chExt cx="6605666" cy="3360821"/>
          </a:xfrm>
        </p:grpSpPr>
        <p:sp>
          <p:nvSpPr>
            <p:cNvPr id="40" name="Oval 39"/>
            <p:cNvSpPr/>
            <p:nvPr/>
          </p:nvSpPr>
          <p:spPr>
            <a:xfrm>
              <a:off x="1192967" y="3505200"/>
              <a:ext cx="1778833"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accent2"/>
                  </a:solidFill>
                </a:rPr>
                <a:t>Orthopedist</a:t>
              </a:r>
              <a:endParaRPr lang="en-US" sz="1600" b="1" dirty="0">
                <a:solidFill>
                  <a:schemeClr val="accent2"/>
                </a:solidFill>
              </a:endParaRPr>
            </a:p>
          </p:txBody>
        </p:sp>
        <p:sp>
          <p:nvSpPr>
            <p:cNvPr id="41" name="Oval 40"/>
            <p:cNvSpPr/>
            <p:nvPr/>
          </p:nvSpPr>
          <p:spPr>
            <a:xfrm>
              <a:off x="3505200" y="2590800"/>
              <a:ext cx="1778833"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rPr>
                <a:t>Rehab</a:t>
              </a:r>
              <a:endParaRPr lang="en-US" b="1" dirty="0">
                <a:solidFill>
                  <a:schemeClr val="accent2"/>
                </a:solidFill>
              </a:endParaRPr>
            </a:p>
          </p:txBody>
        </p:sp>
        <p:sp>
          <p:nvSpPr>
            <p:cNvPr id="42" name="Oval 41"/>
            <p:cNvSpPr/>
            <p:nvPr/>
          </p:nvSpPr>
          <p:spPr>
            <a:xfrm>
              <a:off x="6019800" y="3581400"/>
              <a:ext cx="1778833"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rPr>
                <a:t>Severity</a:t>
              </a:r>
              <a:endParaRPr lang="en-US" b="1" dirty="0">
                <a:solidFill>
                  <a:schemeClr val="accent2"/>
                </a:solidFill>
              </a:endParaRPr>
            </a:p>
          </p:txBody>
        </p:sp>
        <p:sp>
          <p:nvSpPr>
            <p:cNvPr id="43" name="Oval 42"/>
            <p:cNvSpPr/>
            <p:nvPr/>
          </p:nvSpPr>
          <p:spPr>
            <a:xfrm>
              <a:off x="2209800" y="5181600"/>
              <a:ext cx="1778833"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rPr>
                <a:t>SNF</a:t>
              </a:r>
              <a:endParaRPr lang="en-US" b="1" dirty="0">
                <a:solidFill>
                  <a:schemeClr val="accent2"/>
                </a:solidFill>
              </a:endParaRPr>
            </a:p>
          </p:txBody>
        </p:sp>
        <p:sp>
          <p:nvSpPr>
            <p:cNvPr id="44" name="Oval 43"/>
            <p:cNvSpPr/>
            <p:nvPr/>
          </p:nvSpPr>
          <p:spPr>
            <a:xfrm>
              <a:off x="5105400" y="5181600"/>
              <a:ext cx="1778833"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rPr>
                <a:t>Bundle Cost</a:t>
              </a:r>
              <a:endParaRPr lang="en-US" b="1" dirty="0">
                <a:solidFill>
                  <a:schemeClr val="accent2"/>
                </a:solidFill>
              </a:endParaRPr>
            </a:p>
          </p:txBody>
        </p:sp>
        <p:cxnSp>
          <p:nvCxnSpPr>
            <p:cNvPr id="46" name="Straight Arrow Connector 45"/>
            <p:cNvCxnSpPr>
              <a:stCxn id="40" idx="0"/>
              <a:endCxn id="41" idx="2"/>
            </p:cNvCxnSpPr>
            <p:nvPr/>
          </p:nvCxnSpPr>
          <p:spPr>
            <a:xfrm flipV="1">
              <a:off x="2082384" y="2975811"/>
              <a:ext cx="1422816" cy="529389"/>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40" idx="4"/>
              <a:endCxn id="43" idx="1"/>
            </p:cNvCxnSpPr>
            <p:nvPr/>
          </p:nvCxnSpPr>
          <p:spPr>
            <a:xfrm>
              <a:off x="2082384" y="4275221"/>
              <a:ext cx="387920" cy="1019146"/>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40" idx="5"/>
              <a:endCxn id="44" idx="2"/>
            </p:cNvCxnSpPr>
            <p:nvPr/>
          </p:nvCxnSpPr>
          <p:spPr>
            <a:xfrm>
              <a:off x="2711296" y="4162454"/>
              <a:ext cx="2394104" cy="1404157"/>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43" idx="6"/>
              <a:endCxn id="44" idx="2"/>
            </p:cNvCxnSpPr>
            <p:nvPr/>
          </p:nvCxnSpPr>
          <p:spPr>
            <a:xfrm>
              <a:off x="3988633" y="5566611"/>
              <a:ext cx="1116767" cy="0"/>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43" idx="6"/>
              <a:endCxn id="42" idx="3"/>
            </p:cNvCxnSpPr>
            <p:nvPr/>
          </p:nvCxnSpPr>
          <p:spPr>
            <a:xfrm flipV="1">
              <a:off x="3988633" y="4238654"/>
              <a:ext cx="2291671" cy="1327957"/>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44" idx="7"/>
              <a:endCxn id="42" idx="4"/>
            </p:cNvCxnSpPr>
            <p:nvPr/>
          </p:nvCxnSpPr>
          <p:spPr>
            <a:xfrm flipV="1">
              <a:off x="6623729" y="4351421"/>
              <a:ext cx="285488" cy="942946"/>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40" idx="6"/>
              <a:endCxn id="42" idx="2"/>
            </p:cNvCxnSpPr>
            <p:nvPr/>
          </p:nvCxnSpPr>
          <p:spPr>
            <a:xfrm>
              <a:off x="2971800" y="3890211"/>
              <a:ext cx="3048000" cy="76200"/>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41" idx="4"/>
              <a:endCxn id="44" idx="0"/>
            </p:cNvCxnSpPr>
            <p:nvPr/>
          </p:nvCxnSpPr>
          <p:spPr>
            <a:xfrm>
              <a:off x="4394617" y="3360821"/>
              <a:ext cx="1600200" cy="1820779"/>
            </a:xfrm>
            <a:prstGeom prst="straightConnector1">
              <a:avLst/>
            </a:prstGeom>
            <a:solidFill>
              <a:srgbClr val="FFFF99"/>
            </a:solidFill>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aphicFrame>
        <p:nvGraphicFramePr>
          <p:cNvPr id="47" name="Table 46"/>
          <p:cNvGraphicFramePr>
            <a:graphicFrameLocks noGrp="1"/>
          </p:cNvGraphicFramePr>
          <p:nvPr/>
        </p:nvGraphicFramePr>
        <p:xfrm>
          <a:off x="6019800" y="2667000"/>
          <a:ext cx="2928523" cy="619020"/>
        </p:xfrm>
        <a:graphic>
          <a:graphicData uri="http://schemas.openxmlformats.org/drawingml/2006/table">
            <a:tbl>
              <a:tblPr/>
              <a:tblGrid>
                <a:gridCol w="1409383"/>
                <a:gridCol w="861245"/>
                <a:gridCol w="657895"/>
              </a:tblGrid>
              <a:tr h="331938">
                <a:tc>
                  <a:txBody>
                    <a:bodyPr/>
                    <a:lstStyle/>
                    <a:p>
                      <a:pPr algn="ctr" fontAlgn="b"/>
                      <a:r>
                        <a:rPr lang="en-US" sz="1700" b="1" i="0" u="none" strike="noStrike" dirty="0">
                          <a:solidFill>
                            <a:srgbClr val="000000"/>
                          </a:solidFill>
                          <a:latin typeface="Franklin Gothic Book"/>
                        </a:rPr>
                        <a:t>Model</a:t>
                      </a:r>
                    </a:p>
                  </a:txBody>
                  <a:tcPr marL="0" marR="0" marT="0" marB="0" anchor="b">
                    <a:lnL>
                      <a:noFill/>
                    </a:lnL>
                    <a:lnR>
                      <a:noFill/>
                    </a:lnR>
                    <a:lnT>
                      <a:noFill/>
                    </a:lnT>
                    <a:lnB>
                      <a:noFill/>
                    </a:lnB>
                    <a:solidFill>
                      <a:schemeClr val="bg1"/>
                    </a:solidFill>
                  </a:tcPr>
                </a:tc>
                <a:tc>
                  <a:txBody>
                    <a:bodyPr/>
                    <a:lstStyle/>
                    <a:p>
                      <a:pPr algn="ctr" fontAlgn="b"/>
                      <a:r>
                        <a:rPr lang="en-US" sz="1700" b="1" i="0" u="none" strike="noStrike">
                          <a:solidFill>
                            <a:srgbClr val="000000"/>
                          </a:solidFill>
                          <a:latin typeface="Franklin Gothic Book"/>
                        </a:rPr>
                        <a:t>G</a:t>
                      </a:r>
                      <a:r>
                        <a:rPr lang="en-US" sz="1700" b="1" i="0" u="none" strike="noStrike" baseline="30000">
                          <a:solidFill>
                            <a:srgbClr val="000000"/>
                          </a:solidFill>
                          <a:latin typeface="Franklin Gothic Book"/>
                        </a:rPr>
                        <a:t>2</a:t>
                      </a:r>
                      <a:endParaRPr lang="en-US" sz="1700" b="1" i="0" u="none" strike="noStrike">
                        <a:solidFill>
                          <a:srgbClr val="000000"/>
                        </a:solidFill>
                        <a:latin typeface="Franklin Gothic Book"/>
                      </a:endParaRPr>
                    </a:p>
                  </a:txBody>
                  <a:tcPr marL="0" marR="0" marT="0" marB="0" anchor="b">
                    <a:lnL>
                      <a:noFill/>
                    </a:lnL>
                    <a:lnR>
                      <a:noFill/>
                    </a:lnR>
                    <a:lnT>
                      <a:noFill/>
                    </a:lnT>
                    <a:lnB>
                      <a:noFill/>
                    </a:lnB>
                    <a:solidFill>
                      <a:schemeClr val="bg1"/>
                    </a:solidFill>
                  </a:tcPr>
                </a:tc>
                <a:tc>
                  <a:txBody>
                    <a:bodyPr/>
                    <a:lstStyle/>
                    <a:p>
                      <a:pPr algn="ctr" fontAlgn="b"/>
                      <a:r>
                        <a:rPr lang="en-US" sz="1700" b="1" i="0" u="none" strike="noStrike">
                          <a:solidFill>
                            <a:srgbClr val="000000"/>
                          </a:solidFill>
                          <a:latin typeface="Franklin Gothic Book"/>
                        </a:rPr>
                        <a:t>df</a:t>
                      </a:r>
                    </a:p>
                  </a:txBody>
                  <a:tcPr marL="0" marR="0" marT="0" marB="0" anchor="b">
                    <a:lnL>
                      <a:noFill/>
                    </a:lnL>
                    <a:lnR>
                      <a:noFill/>
                    </a:lnR>
                    <a:lnT>
                      <a:noFill/>
                    </a:lnT>
                    <a:lnB>
                      <a:noFill/>
                    </a:lnB>
                    <a:solidFill>
                      <a:schemeClr val="bg1"/>
                    </a:solidFill>
                  </a:tcPr>
                </a:tc>
              </a:tr>
              <a:tr h="287082">
                <a:tc>
                  <a:txBody>
                    <a:bodyPr/>
                    <a:lstStyle/>
                    <a:p>
                      <a:pPr algn="l" fontAlgn="b"/>
                      <a:r>
                        <a:rPr lang="en-US" sz="1700" b="0" i="0" u="none" strike="noStrike" dirty="0">
                          <a:solidFill>
                            <a:srgbClr val="000000"/>
                          </a:solidFill>
                          <a:latin typeface="Franklin Gothic Book"/>
                        </a:rPr>
                        <a:t>All pairs-RS-RN</a:t>
                      </a:r>
                    </a:p>
                  </a:txBody>
                  <a:tcPr marL="0" marR="0" marT="0" marB="0" anchor="b">
                    <a:lnL>
                      <a:noFill/>
                    </a:lnL>
                    <a:lnR>
                      <a:noFill/>
                    </a:lnR>
                    <a:lnT>
                      <a:noFill/>
                    </a:lnT>
                    <a:lnB>
                      <a:noFill/>
                    </a:lnB>
                    <a:solidFill>
                      <a:schemeClr val="bg1"/>
                    </a:solidFill>
                  </a:tcPr>
                </a:tc>
                <a:tc>
                  <a:txBody>
                    <a:bodyPr/>
                    <a:lstStyle/>
                    <a:p>
                      <a:pPr algn="ctr" fontAlgn="b"/>
                      <a:r>
                        <a:rPr lang="en-US" sz="1700" b="0" i="0" u="none" strike="noStrike" dirty="0">
                          <a:solidFill>
                            <a:srgbClr val="000000"/>
                          </a:solidFill>
                          <a:latin typeface="Franklin Gothic Book"/>
                        </a:rPr>
                        <a:t>16.74</a:t>
                      </a:r>
                    </a:p>
                  </a:txBody>
                  <a:tcPr marL="0" marR="0" marT="0" marB="0" anchor="b">
                    <a:lnL>
                      <a:noFill/>
                    </a:lnL>
                    <a:lnR>
                      <a:noFill/>
                    </a:lnR>
                    <a:lnT>
                      <a:noFill/>
                    </a:lnT>
                    <a:lnB>
                      <a:noFill/>
                    </a:lnB>
                    <a:solidFill>
                      <a:schemeClr val="bg1"/>
                    </a:solidFill>
                  </a:tcPr>
                </a:tc>
                <a:tc>
                  <a:txBody>
                    <a:bodyPr/>
                    <a:lstStyle/>
                    <a:p>
                      <a:pPr algn="ctr" fontAlgn="b"/>
                      <a:r>
                        <a:rPr lang="en-US" sz="1700" b="0" i="0" u="none" strike="noStrike" dirty="0">
                          <a:solidFill>
                            <a:srgbClr val="000000"/>
                          </a:solidFill>
                          <a:latin typeface="Franklin Gothic Book"/>
                        </a:rPr>
                        <a:t>18</a:t>
                      </a:r>
                    </a:p>
                  </a:txBody>
                  <a:tcPr marL="0" marR="0" marT="0" marB="0" anchor="b">
                    <a:lnL>
                      <a:noFill/>
                    </a:lnL>
                    <a:lnR>
                      <a:noFill/>
                    </a:lnR>
                    <a:lnT>
                      <a:noFill/>
                    </a:lnT>
                    <a:lnB>
                      <a:noFill/>
                    </a:lnB>
                    <a:solidFill>
                      <a:schemeClr val="bg1"/>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Title 3"/>
          <p:cNvSpPr>
            <a:spLocks noGrp="1"/>
          </p:cNvSpPr>
          <p:nvPr>
            <p:ph type="ctrTitle"/>
          </p:nvPr>
        </p:nvSpPr>
        <p:spPr>
          <a:xfrm>
            <a:off x="457200" y="1506538"/>
            <a:ext cx="8229600" cy="1470025"/>
          </a:xfrm>
        </p:spPr>
        <p:txBody>
          <a:bodyPr/>
          <a:lstStyle/>
          <a:p>
            <a:r>
              <a:rPr b="1" dirty="0" smtClean="0">
                <a:solidFill>
                  <a:schemeClr val="tx1"/>
                </a:solidFill>
              </a:rPr>
              <a:t>Log Linear Poisson Regression Provides a Test of Association</a:t>
            </a:r>
            <a:endParaRPr b="1" dirty="0" smtClean="0">
              <a:solidFill>
                <a:schemeClr val="tx1"/>
              </a:solidFill>
            </a:endParaRPr>
          </a:p>
        </p:txBody>
      </p:sp>
      <p:sp>
        <p:nvSpPr>
          <p:cNvPr id="120834"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20835"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20836"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20837"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20838"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20839"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20840"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20841"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20842"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20843"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20844"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20845"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2084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20847"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20848"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20849"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20850"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20851"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20852"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20853"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20854"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20855"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20856"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20857"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Poisson (Log Linear) Regression</a:t>
            </a: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5"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0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2" name="Rectangle 31"/>
          <p:cNvSpPr/>
          <p:nvPr/>
        </p:nvSpPr>
        <p:spPr>
          <a:xfrm>
            <a:off x="685800" y="3200400"/>
            <a:ext cx="8145178" cy="707886"/>
          </a:xfrm>
          <a:prstGeom prst="rect">
            <a:avLst/>
          </a:prstGeom>
          <a:solidFill>
            <a:srgbClr val="FFFF99"/>
          </a:solidFill>
        </p:spPr>
        <p:style>
          <a:lnRef idx="1">
            <a:schemeClr val="accent1"/>
          </a:lnRef>
          <a:fillRef idx="3">
            <a:schemeClr val="accent1"/>
          </a:fillRef>
          <a:effectRef idx="2">
            <a:schemeClr val="accent1"/>
          </a:effectRef>
          <a:fontRef idx="minor">
            <a:schemeClr val="lt1"/>
          </a:fontRef>
        </p:style>
        <p:txBody>
          <a:bodyPr wrap="none">
            <a:spAutoFit/>
          </a:bodyPr>
          <a:lstStyle/>
          <a:p>
            <a:r>
              <a:rPr lang="en-US" sz="4000" b="1" dirty="0" smtClean="0">
                <a:solidFill>
                  <a:srgbClr val="FF0000"/>
                </a:solidFill>
                <a:latin typeface="+mj-lt"/>
              </a:rPr>
              <a:t>Response Has a Poisson Distribution</a:t>
            </a:r>
            <a:endParaRPr lang="en-US" sz="4000" b="1" dirty="0">
              <a:solidFill>
                <a:srgbClr val="FF0000"/>
              </a:solidFill>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Poisson Distribution</a:t>
            </a: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5"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0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2" name="Rectangle 31"/>
          <p:cNvSpPr/>
          <p:nvPr/>
        </p:nvSpPr>
        <p:spPr>
          <a:xfrm>
            <a:off x="685800" y="3200400"/>
            <a:ext cx="4737451" cy="707886"/>
          </a:xfrm>
          <a:prstGeom prst="rect">
            <a:avLst/>
          </a:prstGeom>
          <a:solidFill>
            <a:srgbClr val="FFFF99"/>
          </a:solidFill>
        </p:spPr>
        <p:style>
          <a:lnRef idx="1">
            <a:schemeClr val="accent1"/>
          </a:lnRef>
          <a:fillRef idx="3">
            <a:schemeClr val="accent1"/>
          </a:fillRef>
          <a:effectRef idx="2">
            <a:schemeClr val="accent1"/>
          </a:effectRef>
          <a:fontRef idx="minor">
            <a:schemeClr val="lt1"/>
          </a:fontRef>
        </p:style>
        <p:txBody>
          <a:bodyPr wrap="none">
            <a:spAutoFit/>
          </a:bodyPr>
          <a:lstStyle/>
          <a:p>
            <a:r>
              <a:rPr lang="en-US" sz="4000" b="1" dirty="0" smtClean="0">
                <a:solidFill>
                  <a:srgbClr val="FF0000"/>
                </a:solidFill>
                <a:latin typeface="+mj-lt"/>
              </a:rPr>
              <a:t>Count of Rare </a:t>
            </a:r>
            <a:r>
              <a:rPr lang="en-US" sz="4000" b="1" dirty="0" smtClean="0">
                <a:solidFill>
                  <a:srgbClr val="FF0000"/>
                </a:solidFill>
                <a:latin typeface="+mj-lt"/>
              </a:rPr>
              <a:t>Events</a:t>
            </a:r>
            <a:endParaRPr lang="en-US" sz="4000" b="1" dirty="0">
              <a:solidFill>
                <a:srgbClr val="FF0000"/>
              </a:solidFill>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Examples of Poisson Distribution</a:t>
            </a: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5"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0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2" name="Rectangle 31"/>
          <p:cNvSpPr/>
          <p:nvPr/>
        </p:nvSpPr>
        <p:spPr>
          <a:xfrm>
            <a:off x="685800" y="3200400"/>
            <a:ext cx="5433026" cy="707886"/>
          </a:xfrm>
          <a:prstGeom prst="rect">
            <a:avLst/>
          </a:prstGeom>
          <a:solidFill>
            <a:srgbClr val="FFFF99"/>
          </a:solidFill>
        </p:spPr>
        <p:style>
          <a:lnRef idx="1">
            <a:schemeClr val="accent1"/>
          </a:lnRef>
          <a:fillRef idx="3">
            <a:schemeClr val="accent1"/>
          </a:fillRef>
          <a:effectRef idx="2">
            <a:schemeClr val="accent1"/>
          </a:effectRef>
          <a:fontRef idx="minor">
            <a:schemeClr val="lt1"/>
          </a:fontRef>
        </p:style>
        <p:txBody>
          <a:bodyPr wrap="none">
            <a:spAutoFit/>
          </a:bodyPr>
          <a:lstStyle/>
          <a:p>
            <a:r>
              <a:rPr lang="en-US" sz="4000" b="1" dirty="0" smtClean="0">
                <a:solidFill>
                  <a:srgbClr val="FF0000"/>
                </a:solidFill>
                <a:latin typeface="+mj-lt"/>
              </a:rPr>
              <a:t>Count of Adverse Events</a:t>
            </a:r>
            <a:endParaRPr lang="en-US" sz="4000" b="1" dirty="0">
              <a:solidFill>
                <a:srgbClr val="FF0000"/>
              </a:solidFill>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Examples of Poisson Distribution</a:t>
            </a: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5"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0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2" name="Rectangle 31"/>
          <p:cNvSpPr/>
          <p:nvPr/>
        </p:nvSpPr>
        <p:spPr>
          <a:xfrm>
            <a:off x="685800" y="3200400"/>
            <a:ext cx="7010509" cy="707886"/>
          </a:xfrm>
          <a:prstGeom prst="rect">
            <a:avLst/>
          </a:prstGeom>
          <a:solidFill>
            <a:srgbClr val="FFFF99"/>
          </a:solidFill>
        </p:spPr>
        <p:style>
          <a:lnRef idx="1">
            <a:schemeClr val="accent1"/>
          </a:lnRef>
          <a:fillRef idx="3">
            <a:schemeClr val="accent1"/>
          </a:fillRef>
          <a:effectRef idx="2">
            <a:schemeClr val="accent1"/>
          </a:effectRef>
          <a:fontRef idx="minor">
            <a:schemeClr val="lt1"/>
          </a:fontRef>
        </p:style>
        <p:txBody>
          <a:bodyPr wrap="none">
            <a:spAutoFit/>
          </a:bodyPr>
          <a:lstStyle/>
          <a:p>
            <a:r>
              <a:rPr lang="en-US" sz="4000" b="1" dirty="0" smtClean="0">
                <a:solidFill>
                  <a:srgbClr val="FF0000"/>
                </a:solidFill>
                <a:latin typeface="+mj-lt"/>
              </a:rPr>
              <a:t>Count of Combination of Events</a:t>
            </a:r>
            <a:endParaRPr lang="en-US" sz="4000" b="1" dirty="0">
              <a:solidFill>
                <a:srgbClr val="FF0000"/>
              </a:solidFill>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Binomial Converges to Poisson</a:t>
            </a: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5"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0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 name="Diagram 28"/>
          <p:cNvGraphicFramePr/>
          <p:nvPr/>
        </p:nvGraphicFramePr>
        <p:xfrm>
          <a:off x="1371600" y="2514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Binomial Converges to Poisson</a:t>
            </a: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5"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0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 name="Diagram 28"/>
          <p:cNvGraphicFramePr/>
          <p:nvPr/>
        </p:nvGraphicFramePr>
        <p:xfrm>
          <a:off x="1371600" y="2514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Poisson Distribution</a:t>
            </a: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5"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0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95600" y="4038600"/>
            <a:ext cx="2419350" cy="790575"/>
          </a:xfrm>
          <a:prstGeom prst="rect">
            <a:avLst/>
          </a:prstGeom>
          <a:noFill/>
        </p:spPr>
      </p:pic>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1"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219200" y="5105400"/>
            <a:ext cx="1228725" cy="409575"/>
          </a:xfrm>
          <a:prstGeom prst="rect">
            <a:avLst/>
          </a:prstGeom>
          <a:noFill/>
        </p:spPr>
      </p:pic>
      <p:sp>
        <p:nvSpPr>
          <p:cNvPr id="2053" name="Rectangle 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4" name="Picture 6"/>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867400" y="5029200"/>
            <a:ext cx="2209800" cy="40957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1965</TotalTime>
  <Words>1674</Words>
  <Application>Microsoft Office PowerPoint</Application>
  <PresentationFormat>On-screen Show (4:3)</PresentationFormat>
  <Paragraphs>157</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Equity</vt:lpstr>
      <vt:lpstr>Log Linear Modeling of Independence </vt:lpstr>
      <vt:lpstr>Test of Independence</vt:lpstr>
      <vt:lpstr>Poisson (Log Linear) Regression</vt:lpstr>
      <vt:lpstr>Poisson Distribution</vt:lpstr>
      <vt:lpstr>Examples of Poisson Distribution</vt:lpstr>
      <vt:lpstr>Examples of Poisson Distribution</vt:lpstr>
      <vt:lpstr>Binomial Converges to Poisson</vt:lpstr>
      <vt:lpstr>Binomial Converges to Poisson</vt:lpstr>
      <vt:lpstr>Poisson Distribution</vt:lpstr>
      <vt:lpstr>Homogenous Poisson Regression</vt:lpstr>
      <vt:lpstr>Meaning of Parameters</vt:lpstr>
      <vt:lpstr>Parsimonious Model</vt:lpstr>
      <vt:lpstr>Data on Bundle Payments</vt:lpstr>
      <vt:lpstr>Homogenous Model</vt:lpstr>
      <vt:lpstr>Homogenous Model</vt:lpstr>
      <vt:lpstr>Homogenous Model but No Rehab &amp; Cost Association</vt:lpstr>
      <vt:lpstr>Homogenous Model without One Association</vt:lpstr>
      <vt:lpstr>Homogenous Model But Not  Rehab &amp; Severity</vt:lpstr>
      <vt:lpstr>Homogenous Model But Not  Rehab &amp; Severity</vt:lpstr>
      <vt:lpstr>Final Model</vt:lpstr>
      <vt:lpstr>Log Linear Poisson Regression Provides a Test of Association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Simplest Stratification:  Analysis of 3 Variables</dc:title>
  <dc:creator>Farrokh</dc:creator>
  <cp:lastModifiedBy>Farrokh</cp:lastModifiedBy>
  <cp:revision>215</cp:revision>
  <dcterms:created xsi:type="dcterms:W3CDTF">2016-08-04T14:30:59Z</dcterms:created>
  <dcterms:modified xsi:type="dcterms:W3CDTF">2016-09-26T14:19:10Z</dcterms:modified>
</cp:coreProperties>
</file>