
<file path=[Content_Types].xml><?xml version="1.0" encoding="utf-8"?>
<Types xmlns="http://schemas.openxmlformats.org/package/2006/content-types">
  <Default Extension="png" ContentType="image/pn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68" r:id="rId2"/>
    <p:sldId id="270" r:id="rId3"/>
    <p:sldId id="271" r:id="rId4"/>
    <p:sldId id="272" r:id="rId5"/>
    <p:sldId id="273" r:id="rId6"/>
    <p:sldId id="274" r:id="rId7"/>
    <p:sldId id="275" r:id="rId8"/>
    <p:sldId id="276" r:id="rId9"/>
    <p:sldId id="277" r:id="rId10"/>
    <p:sldId id="278" r:id="rId11"/>
    <p:sldId id="279" r:id="rId12"/>
    <p:sldId id="280" r:id="rId13"/>
    <p:sldId id="281"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71098" autoAdjust="0"/>
  </p:normalViewPr>
  <p:slideViewPr>
    <p:cSldViewPr snapToGrid="0" snapToObjects="1">
      <p:cViewPr varScale="1">
        <p:scale>
          <a:sx n="56" d="100"/>
          <a:sy n="56" d="100"/>
        </p:scale>
        <p:origin x="104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7/3/2019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reviews ordinary regression</a:t>
            </a:r>
            <a:r>
              <a:rPr lang="en-US" baseline="0" dirty="0" smtClean="0"/>
              <a:t>.  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group by the binary</a:t>
            </a:r>
            <a:r>
              <a:rPr lang="en-US" baseline="0" dirty="0" smtClean="0"/>
              <a:t> predictor variables.  This gives us several combination of functional disabilities, age and gender.  For each combination we calculate the probability.  This is the pi in our earlier equations.</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10</a:t>
            </a:fld>
            <a:endParaRPr lang="en-US"/>
          </a:p>
        </p:txBody>
      </p:sp>
    </p:spTree>
    <p:extLst>
      <p:ext uri="{BB962C8B-B14F-4D97-AF65-F5344CB8AC3E}">
        <p14:creationId xmlns:p14="http://schemas.microsoft.com/office/powerpoint/2010/main" val="18097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the first row of these data we see the situation of a white female in her 40s without any functional disabilities.  There were 10 such combination in the data and none of them were</a:t>
            </a:r>
            <a:r>
              <a:rPr lang="en-US" baseline="0" dirty="0" smtClean="0"/>
              <a:t> in the medical foster home program and this shows up with probability of zero.  In contrast, there were 16 White females in their50s and 6% of them participated in the program.</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11</a:t>
            </a:fld>
            <a:endParaRPr lang="en-US"/>
          </a:p>
        </p:txBody>
      </p:sp>
    </p:spTree>
    <p:extLst>
      <p:ext uri="{BB962C8B-B14F-4D97-AF65-F5344CB8AC3E}">
        <p14:creationId xmlns:p14="http://schemas.microsoft.com/office/powerpoint/2010/main" val="275902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logit transformation of the probabilities.</a:t>
            </a:r>
            <a:r>
              <a:rPr lang="en-US" baseline="0" dirty="0" smtClean="0"/>
              <a:t>  It is these set of numbers that are regressed on the functional disabilities, age, and gender</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12</a:t>
            </a:fld>
            <a:endParaRPr lang="en-US"/>
          </a:p>
        </p:txBody>
      </p:sp>
    </p:spTree>
    <p:extLst>
      <p:ext uri="{BB962C8B-B14F-4D97-AF65-F5344CB8AC3E}">
        <p14:creationId xmlns:p14="http://schemas.microsoft.com/office/powerpoint/2010/main" val="426423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result of the regression.  We can now see that participants in the medical foster program did not differ in many ways from non-participants</a:t>
            </a:r>
            <a:r>
              <a:rPr lang="en-US" baseline="0" dirty="0" smtClean="0"/>
              <a:t>.    There were two differences that were significant.  Participants were less likely to have bathing disability and more likely to have transfer disability.  </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13</a:t>
            </a:fld>
            <a:endParaRPr lang="en-US"/>
          </a:p>
        </p:txBody>
      </p:sp>
    </p:spTree>
    <p:extLst>
      <p:ext uri="{BB962C8B-B14F-4D97-AF65-F5344CB8AC3E}">
        <p14:creationId xmlns:p14="http://schemas.microsoft.com/office/powerpoint/2010/main" val="34556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to do a regression with a binary response variable, group the data by the independent variables, calculate the probability of the response</a:t>
            </a:r>
            <a:r>
              <a:rPr lang="en-US" baseline="0" dirty="0" smtClean="0"/>
              <a:t> within the combination of the variables, transform the probability and then do the regression.  </a:t>
            </a:r>
            <a:endParaRPr lang="en-US" dirty="0" smtClean="0"/>
          </a:p>
          <a:p>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you need to analyze data such as this.  Here</a:t>
            </a:r>
            <a:r>
              <a:rPr lang="en-US" baseline="0" dirty="0" smtClean="0"/>
              <a:t> the dependent variable is participation in the medical foster home program, shown in the first column.  It is either 0 or 1. We want to know if patients with different functional abilities are more likely to participate in the program.  We can regress the MFH variable on the remaining independent variables.  The problem is that we cannot use multiple variable regression as this method of data analysis requires a continuous response or dependent variable.</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2</a:t>
            </a:fld>
            <a:endParaRPr lang="en-US"/>
          </a:p>
        </p:txBody>
      </p:sp>
    </p:spTree>
    <p:extLst>
      <p:ext uri="{BB962C8B-B14F-4D97-AF65-F5344CB8AC3E}">
        <p14:creationId xmlns:p14="http://schemas.microsoft.com/office/powerpoint/2010/main" val="187284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set out to create a continuous response variable. We group the data and calculate the probability of the event within each combination</a:t>
            </a:r>
            <a:r>
              <a:rPr lang="en-US" baseline="0" dirty="0" smtClean="0"/>
              <a:t> of independent variables.  Then we calculate the odds of participating in medical foster home from the probability.</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3</a:t>
            </a:fld>
            <a:endParaRPr lang="en-US"/>
          </a:p>
        </p:txBody>
      </p:sp>
    </p:spTree>
    <p:extLst>
      <p:ext uri="{BB962C8B-B14F-4D97-AF65-F5344CB8AC3E}">
        <p14:creationId xmlns:p14="http://schemas.microsoft.com/office/powerpoint/2010/main" val="154318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response or</a:t>
            </a:r>
            <a:r>
              <a:rPr lang="en-US" baseline="0" dirty="0" smtClean="0"/>
              <a:t> dependent variable is log of the odds.</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4</a:t>
            </a:fld>
            <a:endParaRPr lang="en-US"/>
          </a:p>
        </p:txBody>
      </p:sp>
    </p:spTree>
    <p:extLst>
      <p:ext uri="{BB962C8B-B14F-4D97-AF65-F5344CB8AC3E}">
        <p14:creationId xmlns:p14="http://schemas.microsoft.com/office/powerpoint/2010/main" val="179906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logarithm function is a number between zero and infinity.  When it is negative it means that the odds are against the response.  When positive it means that it</a:t>
            </a:r>
            <a:r>
              <a:rPr lang="en-US" baseline="0" dirty="0" smtClean="0"/>
              <a:t> increases the response variables.  At odds of 1 to 1, the logarithm is zero.  </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5</a:t>
            </a:fld>
            <a:endParaRPr lang="en-US"/>
          </a:p>
        </p:txBody>
      </p:sp>
    </p:spTree>
    <p:extLst>
      <p:ext uri="{BB962C8B-B14F-4D97-AF65-F5344CB8AC3E}">
        <p14:creationId xmlns:p14="http://schemas.microsoft.com/office/powerpoint/2010/main" val="188719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natural log of the odds is called the logit function.  It is a transformation that allows us to deal with</a:t>
            </a:r>
            <a:r>
              <a:rPr lang="en-US" baseline="0" dirty="0" smtClean="0"/>
              <a:t> probabilities without the awkward hard limit at 1.  The logit transformation can be regressed on the linear or nonlinear combination of predictors.  If we were going to regress the probability on the same set of predictors we may have had a predicted probability that was more than 1, which makes no sense.  The logit function does not have this hard limit so it does not make predictions that cannot be interpreted.  </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6</a:t>
            </a:fld>
            <a:endParaRPr lang="en-US"/>
          </a:p>
        </p:txBody>
      </p:sp>
    </p:spTree>
    <p:extLst>
      <p:ext uri="{BB962C8B-B14F-4D97-AF65-F5344CB8AC3E}">
        <p14:creationId xmlns:p14="http://schemas.microsoft.com/office/powerpoint/2010/main" val="267112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regression was done using</a:t>
            </a:r>
            <a:r>
              <a:rPr lang="en-US" baseline="0" dirty="0" smtClean="0"/>
              <a:t> a logit transformation of the probability, you may wonder how can this function be used to retrieve the probability of the dependent variable.  If lambda is the predicted logit response, the e to the power of lambda divided by 1 plus lambda allows us to get the predicted probability, here shown as pi with a hat to emphasize the it is a predicted value.  The logit transformation allows us to learn the relationship between the dependent variable and the predictors.  The inverse of this transformation allows us to retrieve the probability of the binary response variable. </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7</a:t>
            </a:fld>
            <a:endParaRPr lang="en-US"/>
          </a:p>
        </p:txBody>
      </p:sp>
    </p:spTree>
    <p:extLst>
      <p:ext uri="{BB962C8B-B14F-4D97-AF65-F5344CB8AC3E}">
        <p14:creationId xmlns:p14="http://schemas.microsoft.com/office/powerpoint/2010/main" val="152157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lets see how this is done.  First prepare your data.  All predictors have to be discrete variables.  First we break the independent variables into binary variables.  Later we will break the continuous variables into several categories, perhaps quintiles.  </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8</a:t>
            </a:fld>
            <a:endParaRPr lang="en-US"/>
          </a:p>
        </p:txBody>
      </p:sp>
    </p:spTree>
    <p:extLst>
      <p:ext uri="{BB962C8B-B14F-4D97-AF65-F5344CB8AC3E}">
        <p14:creationId xmlns:p14="http://schemas.microsoft.com/office/powerpoint/2010/main" val="31658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our initial</a:t>
            </a:r>
            <a:r>
              <a:rPr lang="en-US" baseline="0" dirty="0" smtClean="0"/>
              <a:t> data looks like now.  Each predictor is now a binary variable.  </a:t>
            </a:r>
            <a:endParaRPr lang="en-US" dirty="0"/>
          </a:p>
        </p:txBody>
      </p:sp>
      <p:sp>
        <p:nvSpPr>
          <p:cNvPr id="4" name="Slide Number Placeholder 3"/>
          <p:cNvSpPr>
            <a:spLocks noGrp="1"/>
          </p:cNvSpPr>
          <p:nvPr>
            <p:ph type="sldNum" sz="quarter" idx="10"/>
          </p:nvPr>
        </p:nvSpPr>
        <p:spPr/>
        <p:txBody>
          <a:bodyPr/>
          <a:lstStyle/>
          <a:p>
            <a:fld id="{77554930-39F0-6847-B9E1-A69CE547008C}" type="slidenum">
              <a:rPr lang="en-US" smtClean="0"/>
              <a:t>9</a:t>
            </a:fld>
            <a:endParaRPr lang="en-US"/>
          </a:p>
        </p:txBody>
      </p:sp>
    </p:spTree>
    <p:extLst>
      <p:ext uri="{BB962C8B-B14F-4D97-AF65-F5344CB8AC3E}">
        <p14:creationId xmlns:p14="http://schemas.microsoft.com/office/powerpoint/2010/main" val="1349243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8818C68F-D26B-8F47-958C-23B49CF8A634}" type="datetimeFigureOut">
              <a:rPr lang="en-US" dirty="0"/>
              <a:pPr/>
              <a:t>7/3/2019</a:t>
            </a:fld>
            <a:endParaRPr lang="en-US" dirty="0"/>
          </a:p>
        </p:txBody>
      </p:sp>
      <p:sp>
        <p:nvSpPr>
          <p:cNvPr id="3" name="Footer Placeholder 2"/>
          <p:cNvSpPr>
            <a:spLocks noGrp="1"/>
          </p:cNvSpPr>
          <p:nvPr>
            <p:ph type="ftr" sz="quarter" idx="11"/>
          </p:nvPr>
        </p:nvSpPr>
        <p:spPr>
          <a:xfrm>
            <a:off x="451514" y="6041362"/>
            <a:ext cx="864432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067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6" r:id="rId10"/>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Using Ordinary Regression for Logit Transformed Data</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endParaRPr lang="en-US" sz="2800" dirty="0"/>
          </a:p>
        </p:txBody>
      </p:sp>
    </p:spTree>
    <p:extLst>
      <p:ext uri="{BB962C8B-B14F-4D97-AF65-F5344CB8AC3E}">
        <p14:creationId xmlns:p14="http://schemas.microsoft.com/office/powerpoint/2010/main" val="1184826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863747"/>
            <a:ext cx="8177463" cy="4834144"/>
          </a:xfrm>
          <a:prstGeom prst="rect">
            <a:avLst/>
          </a:prstGeom>
        </p:spPr>
        <p:txBody>
          <a:bodyPr wrap="square">
            <a:spAutoFit/>
          </a:bodyPr>
          <a:lstStyle/>
          <a:p>
            <a:pPr>
              <a:lnSpc>
                <a:spcPct val="107000"/>
              </a:lnSpc>
            </a:pPr>
            <a:r>
              <a:rPr lang="en-US" dirty="0">
                <a:solidFill>
                  <a:srgbClr val="0000FF"/>
                </a:solidFill>
                <a:latin typeface="Consolas" panose="020B0609020204030204" pitchFamily="49" charset="0"/>
                <a:ea typeface="Calibri" panose="020F0502020204030204" pitchFamily="34" charset="0"/>
              </a:rPr>
              <a:t>DROP</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TABLE</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Prob</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SELECT</a:t>
            </a:r>
            <a:r>
              <a:rPr lang="en-US" dirty="0">
                <a:latin typeface="Consolas" panose="020B0609020204030204" pitchFamily="49" charset="0"/>
                <a:ea typeface="Calibri" panose="020F0502020204030204" pitchFamily="34" charset="0"/>
              </a:rPr>
              <a:t> </a:t>
            </a:r>
            <a:r>
              <a:rPr lang="en-US" dirty="0">
                <a:solidFill>
                  <a:srgbClr val="FF00FF"/>
                </a:solidFill>
                <a:latin typeface="Consolas" panose="020B0609020204030204" pitchFamily="49" charset="0"/>
                <a:ea typeface="Calibri" panose="020F0502020204030204" pitchFamily="34" charset="0"/>
              </a:rPr>
              <a:t>CAST</a:t>
            </a:r>
            <a:r>
              <a:rPr lang="en-US" dirty="0">
                <a:solidFill>
                  <a:srgbClr val="808080"/>
                </a:solidFill>
                <a:latin typeface="Consolas" panose="020B0609020204030204" pitchFamily="49" charset="0"/>
                <a:ea typeface="Calibri" panose="020F0502020204030204" pitchFamily="34" charset="0"/>
              </a:rPr>
              <a:t>(</a:t>
            </a:r>
            <a:r>
              <a:rPr lang="en-US" dirty="0">
                <a:solidFill>
                  <a:srgbClr val="FF00FF"/>
                </a:solidFill>
                <a:latin typeface="Consolas" panose="020B0609020204030204" pitchFamily="49" charset="0"/>
                <a:ea typeface="Calibri" panose="020F0502020204030204" pitchFamily="34" charset="0"/>
              </a:rPr>
              <a:t>Sum</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MFH</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Float</a:t>
            </a:r>
            <a:r>
              <a:rPr lang="en-US" dirty="0">
                <a:solidFill>
                  <a:srgbClr val="808080"/>
                </a:solidFill>
                <a:latin typeface="Consolas" panose="020B0609020204030204" pitchFamily="49" charset="0"/>
                <a:ea typeface="Calibri" panose="020F0502020204030204" pitchFamily="34" charset="0"/>
              </a:rPr>
              <a:t>)/</a:t>
            </a:r>
            <a:r>
              <a:rPr lang="en-US" dirty="0">
                <a:solidFill>
                  <a:srgbClr val="FF00FF"/>
                </a:solidFill>
                <a:latin typeface="Consolas" panose="020B0609020204030204" pitchFamily="49" charset="0"/>
                <a:ea typeface="Calibri" panose="020F0502020204030204" pitchFamily="34" charset="0"/>
              </a:rPr>
              <a:t>Cast</a:t>
            </a:r>
            <a:r>
              <a:rPr lang="en-US" dirty="0">
                <a:solidFill>
                  <a:srgbClr val="808080"/>
                </a:solidFill>
                <a:latin typeface="Consolas" panose="020B0609020204030204" pitchFamily="49" charset="0"/>
                <a:ea typeface="Calibri" panose="020F0502020204030204" pitchFamily="34" charset="0"/>
              </a:rPr>
              <a:t>(</a:t>
            </a:r>
            <a:r>
              <a:rPr lang="en-US" dirty="0">
                <a:solidFill>
                  <a:srgbClr val="FF00FF"/>
                </a:solidFill>
                <a:latin typeface="Consolas" panose="020B0609020204030204" pitchFamily="49" charset="0"/>
                <a:ea typeface="Calibri" panose="020F0502020204030204" pitchFamily="34" charset="0"/>
              </a:rPr>
              <a:t>Count</a:t>
            </a:r>
            <a:r>
              <a:rPr lang="en-US" dirty="0">
                <a:solidFill>
                  <a:srgbClr val="808080"/>
                </a:solidFill>
                <a:latin typeface="Consolas" panose="020B0609020204030204" pitchFamily="49" charset="0"/>
                <a:ea typeface="Calibri" panose="020F0502020204030204" pitchFamily="34" charset="0"/>
              </a:rPr>
              <a:t>(</a:t>
            </a:r>
            <a:r>
              <a:rPr lang="en-US" dirty="0">
                <a:solidFill>
                  <a:srgbClr val="0000FF"/>
                </a:solidFill>
                <a:latin typeface="Consolas" panose="020B0609020204030204" pitchFamily="49" charset="0"/>
                <a:ea typeface="Calibri" panose="020F0502020204030204" pitchFamily="34" charset="0"/>
              </a:rPr>
              <a:t>distinct</a:t>
            </a:r>
            <a:r>
              <a:rPr lang="en-US" dirty="0">
                <a:latin typeface="Consolas" panose="020B0609020204030204" pitchFamily="49" charset="0"/>
                <a:ea typeface="Calibri" panose="020F0502020204030204" pitchFamily="34" charset="0"/>
              </a:rPr>
              <a:t> ID</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float</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Prob</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FF00FF"/>
                </a:solidFill>
                <a:latin typeface="Consolas" panose="020B0609020204030204" pitchFamily="49" charset="0"/>
                <a:ea typeface="Calibri" panose="020F0502020204030204" pitchFamily="34" charset="0"/>
              </a:rPr>
              <a:t>count</a:t>
            </a:r>
            <a:r>
              <a:rPr lang="en-US" dirty="0">
                <a:solidFill>
                  <a:srgbClr val="808080"/>
                </a:solidFill>
                <a:latin typeface="Consolas" panose="020B0609020204030204" pitchFamily="49" charset="0"/>
                <a:ea typeface="Calibri" panose="020F0502020204030204" pitchFamily="34" charset="0"/>
              </a:rPr>
              <a:t>(</a:t>
            </a:r>
            <a:r>
              <a:rPr lang="en-US" dirty="0">
                <a:solidFill>
                  <a:srgbClr val="0000FF"/>
                </a:solidFill>
                <a:latin typeface="Consolas" panose="020B0609020204030204" pitchFamily="49" charset="0"/>
                <a:ea typeface="Calibri" panose="020F0502020204030204" pitchFamily="34" charset="0"/>
              </a:rPr>
              <a:t>distinct</a:t>
            </a:r>
            <a:r>
              <a:rPr lang="en-US" dirty="0">
                <a:latin typeface="Consolas" panose="020B0609020204030204" pitchFamily="49" charset="0"/>
                <a:ea typeface="Calibri" panose="020F0502020204030204" pitchFamily="34" charset="0"/>
              </a:rPr>
              <a:t> id</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n</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Bathing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Bladder</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Bowel</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Dressing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Eating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Grooming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Toileting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Transferring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Walking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Male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Black</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White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RaceNull</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FF00FF"/>
                </a:solidFill>
                <a:latin typeface="Consolas" panose="020B0609020204030204" pitchFamily="49" charset="0"/>
                <a:ea typeface="Calibri" panose="020F0502020204030204" pitchFamily="34" charset="0"/>
              </a:rPr>
              <a:t>Floor</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[age]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10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10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Decade</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INTO</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Prob</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FROM</a:t>
            </a:r>
            <a:r>
              <a:rPr lang="en-US" dirty="0">
                <a:latin typeface="Consolas" panose="020B0609020204030204" pitchFamily="49" charset="0"/>
                <a:ea typeface="Calibri" panose="020F0502020204030204" pitchFamily="34" charset="0"/>
              </a:rPr>
              <a:t> #DATA</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GROUP</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BY</a:t>
            </a:r>
            <a:r>
              <a:rPr lang="en-US" dirty="0">
                <a:latin typeface="Consolas" panose="020B0609020204030204" pitchFamily="49" charset="0"/>
                <a:ea typeface="Calibri" panose="020F0502020204030204" pitchFamily="34" charset="0"/>
              </a:rPr>
              <a:t> Bathing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Bladder</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Bowel</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Dressing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Eating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Grooming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Toileting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Transferring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Walking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Male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Black</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White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RaceNull</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FF00FF"/>
                </a:solidFill>
                <a:latin typeface="Consolas" panose="020B0609020204030204" pitchFamily="49" charset="0"/>
                <a:ea typeface="Calibri" panose="020F0502020204030204" pitchFamily="34" charset="0"/>
              </a:rPr>
              <a:t>Floor</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[age]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10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10</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Having</a:t>
            </a:r>
            <a:r>
              <a:rPr lang="en-US" dirty="0">
                <a:latin typeface="Consolas" panose="020B0609020204030204" pitchFamily="49" charset="0"/>
                <a:ea typeface="Calibri" panose="020F0502020204030204" pitchFamily="34" charset="0"/>
              </a:rPr>
              <a:t> </a:t>
            </a:r>
            <a:r>
              <a:rPr lang="en-US" dirty="0">
                <a:solidFill>
                  <a:srgbClr val="FF00FF"/>
                </a:solidFill>
                <a:latin typeface="Consolas" panose="020B0609020204030204" pitchFamily="49" charset="0"/>
                <a:ea typeface="Calibri" panose="020F0502020204030204" pitchFamily="34" charset="0"/>
              </a:rPr>
              <a:t>Count</a:t>
            </a:r>
            <a:r>
              <a:rPr lang="en-US" dirty="0">
                <a:solidFill>
                  <a:srgbClr val="808080"/>
                </a:solidFill>
                <a:latin typeface="Consolas" panose="020B0609020204030204" pitchFamily="49" charset="0"/>
                <a:ea typeface="Calibri" panose="020F0502020204030204" pitchFamily="34" charset="0"/>
              </a:rPr>
              <a:t>(</a:t>
            </a:r>
            <a:r>
              <a:rPr lang="en-US" dirty="0">
                <a:solidFill>
                  <a:srgbClr val="0000FF"/>
                </a:solidFill>
                <a:latin typeface="Consolas" panose="020B0609020204030204" pitchFamily="49" charset="0"/>
                <a:ea typeface="Calibri" panose="020F0502020204030204" pitchFamily="34" charset="0"/>
              </a:rPr>
              <a:t>distinct</a:t>
            </a:r>
            <a:r>
              <a:rPr lang="en-US" dirty="0">
                <a:latin typeface="Consolas" panose="020B0609020204030204" pitchFamily="49" charset="0"/>
                <a:ea typeface="Calibri" panose="020F0502020204030204" pitchFamily="34" charset="0"/>
              </a:rPr>
              <a:t> ID</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9</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8000"/>
                </a:solidFill>
                <a:latin typeface="Consolas" panose="020B0609020204030204" pitchFamily="49" charset="0"/>
                <a:ea typeface="Calibri" panose="020F0502020204030204" pitchFamily="34" charset="0"/>
              </a:rPr>
              <a:t>-- (405 row(s) affected)</a:t>
            </a:r>
            <a:endParaRPr lang="en-US" sz="2800" dirty="0">
              <a:effectLst/>
              <a:latin typeface="Times New Roman" panose="02020603050405020304" pitchFamily="18" charset="0"/>
              <a:ea typeface="Calibri" panose="020F0502020204030204" pitchFamily="34" charset="0"/>
            </a:endParaRPr>
          </a:p>
        </p:txBody>
      </p:sp>
      <p:sp>
        <p:nvSpPr>
          <p:cNvPr id="3" name="Double Wave 2"/>
          <p:cNvSpPr/>
          <p:nvPr/>
        </p:nvSpPr>
        <p:spPr>
          <a:xfrm>
            <a:off x="0" y="2153653"/>
            <a:ext cx="2767263" cy="149191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Probabilities in Groups</a:t>
            </a:r>
            <a:endParaRPr lang="en-US" sz="3200" b="1" dirty="0"/>
          </a:p>
        </p:txBody>
      </p:sp>
    </p:spTree>
    <p:extLst>
      <p:ext uri="{BB962C8B-B14F-4D97-AF65-F5344CB8AC3E}">
        <p14:creationId xmlns:p14="http://schemas.microsoft.com/office/powerpoint/2010/main" val="17555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45168" y="1961145"/>
          <a:ext cx="11381872" cy="2815391"/>
        </p:xfrm>
        <a:graphic>
          <a:graphicData uri="http://schemas.openxmlformats.org/drawingml/2006/table">
            <a:tbl>
              <a:tblPr>
                <a:tableStyleId>{5C22544A-7EE6-4342-B048-85BDC9FD1C3A}</a:tableStyleId>
              </a:tblPr>
              <a:tblGrid>
                <a:gridCol w="711367"/>
                <a:gridCol w="711367"/>
                <a:gridCol w="711367"/>
                <a:gridCol w="711367"/>
                <a:gridCol w="711367"/>
                <a:gridCol w="711367"/>
                <a:gridCol w="711367"/>
                <a:gridCol w="711367"/>
                <a:gridCol w="711367"/>
                <a:gridCol w="711367"/>
                <a:gridCol w="711367"/>
                <a:gridCol w="711367"/>
                <a:gridCol w="711367"/>
                <a:gridCol w="711367"/>
                <a:gridCol w="612037"/>
                <a:gridCol w="810697"/>
              </a:tblGrid>
              <a:tr h="757694">
                <a:tc>
                  <a:txBody>
                    <a:bodyPr/>
                    <a:lstStyle/>
                    <a:p>
                      <a:pPr algn="ctr" fontAlgn="b"/>
                      <a:r>
                        <a:rPr lang="en-US" sz="1400" b="1" u="none" strike="noStrike" dirty="0" err="1">
                          <a:effectLst/>
                        </a:rPr>
                        <a:t>Prob</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n</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Bathe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Bladder</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Bowel</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Dress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Eating</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Groom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Toilet</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Transfer</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Walk</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Male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Black</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White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smtClean="0">
                          <a:effectLst/>
                        </a:rPr>
                        <a:t>Race Null</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Decade</a:t>
                      </a:r>
                      <a:endParaRPr lang="en-US" sz="1400" b="1" i="0" u="none" strike="noStrike" dirty="0">
                        <a:solidFill>
                          <a:srgbClr val="000000"/>
                        </a:solidFill>
                        <a:effectLst/>
                        <a:latin typeface="Calibri" panose="020F0502020204030204" pitchFamily="34" charset="0"/>
                      </a:endParaRPr>
                    </a:p>
                  </a:txBody>
                  <a:tcPr marL="9525" marR="9525" marT="9525" marB="0" anchor="b"/>
                </a:tc>
              </a:tr>
              <a:tr h="403847">
                <a:tc>
                  <a:txBody>
                    <a:bodyPr/>
                    <a:lstStyle/>
                    <a:p>
                      <a:pPr algn="ct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40</a:t>
                      </a:r>
                      <a:endParaRPr lang="en-US" sz="1800" b="0" i="0" u="none" strike="noStrike">
                        <a:solidFill>
                          <a:srgbClr val="000000"/>
                        </a:solidFill>
                        <a:effectLst/>
                        <a:latin typeface="Calibri" panose="020F0502020204030204" pitchFamily="34" charset="0"/>
                      </a:endParaRPr>
                    </a:p>
                  </a:txBody>
                  <a:tcPr marL="9525" marR="9525" marT="9525" marB="0" anchor="b"/>
                </a:tc>
              </a:tr>
              <a:tr h="423078">
                <a:tc>
                  <a:txBody>
                    <a:bodyPr/>
                    <a:lstStyle/>
                    <a:p>
                      <a:pPr algn="ctr" fontAlgn="b"/>
                      <a:r>
                        <a:rPr lang="en-US" sz="1800" u="none" strike="noStrike">
                          <a:effectLst/>
                        </a:rPr>
                        <a:t>0.06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r>
              <a:tr h="423078">
                <a:tc>
                  <a:txBody>
                    <a:bodyPr/>
                    <a:lstStyle/>
                    <a:p>
                      <a:pPr algn="ctr" fontAlgn="b"/>
                      <a:r>
                        <a:rPr lang="en-US" sz="1800" u="none" strike="noStrike">
                          <a:effectLst/>
                        </a:rPr>
                        <a:t>0.42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60</a:t>
                      </a:r>
                      <a:endParaRPr lang="en-US" sz="1800" b="0" i="0" u="none" strike="noStrike">
                        <a:solidFill>
                          <a:srgbClr val="000000"/>
                        </a:solidFill>
                        <a:effectLst/>
                        <a:latin typeface="Calibri" panose="020F0502020204030204" pitchFamily="34" charset="0"/>
                      </a:endParaRPr>
                    </a:p>
                  </a:txBody>
                  <a:tcPr marL="9525" marR="9525" marT="9525" marB="0" anchor="b"/>
                </a:tc>
              </a:tr>
              <a:tr h="403847">
                <a:tc>
                  <a:txBody>
                    <a:bodyPr/>
                    <a:lstStyle/>
                    <a:p>
                      <a:pPr algn="ct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40</a:t>
                      </a:r>
                      <a:endParaRPr lang="en-US" sz="1800" b="0" i="0" u="none" strike="noStrike">
                        <a:solidFill>
                          <a:srgbClr val="000000"/>
                        </a:solidFill>
                        <a:effectLst/>
                        <a:latin typeface="Calibri" panose="020F0502020204030204" pitchFamily="34" charset="0"/>
                      </a:endParaRPr>
                    </a:p>
                  </a:txBody>
                  <a:tcPr marL="9525" marR="9525" marT="9525" marB="0" anchor="b"/>
                </a:tc>
              </a:tr>
              <a:tr h="403847">
                <a:tc>
                  <a:txBody>
                    <a:bodyPr/>
                    <a:lstStyle/>
                    <a:p>
                      <a:pPr algn="ct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60</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10609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36800" y="1903089"/>
          <a:ext cx="7199085" cy="3520606"/>
        </p:xfrm>
        <a:graphic>
          <a:graphicData uri="http://schemas.openxmlformats.org/drawingml/2006/table">
            <a:tbl>
              <a:tblPr>
                <a:tableStyleId>{5C22544A-7EE6-4342-B048-85BDC9FD1C3A}</a:tableStyleId>
              </a:tblPr>
              <a:tblGrid>
                <a:gridCol w="2399695"/>
                <a:gridCol w="2399695"/>
                <a:gridCol w="2399695"/>
              </a:tblGrid>
              <a:tr h="537376">
                <a:tc>
                  <a:txBody>
                    <a:bodyPr/>
                    <a:lstStyle/>
                    <a:p>
                      <a:pPr algn="ctr" fontAlgn="b"/>
                      <a:r>
                        <a:rPr lang="en-US" sz="3200" b="1" u="none" strike="noStrike" dirty="0">
                          <a:effectLst/>
                        </a:rPr>
                        <a:t>Logit</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Probability</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n</a:t>
                      </a:r>
                      <a:endParaRPr lang="en-US" sz="3200" b="1" i="0" u="none" strike="noStrike" dirty="0">
                        <a:solidFill>
                          <a:srgbClr val="000000"/>
                        </a:solidFill>
                        <a:effectLst/>
                        <a:latin typeface="Calibri" panose="020F0502020204030204" pitchFamily="34" charset="0"/>
                      </a:endParaRPr>
                    </a:p>
                  </a:txBody>
                  <a:tcPr marL="9525" marR="9525" marT="9525" marB="0" anchor="b"/>
                </a:tc>
              </a:tr>
              <a:tr h="286419">
                <a:tc>
                  <a:txBody>
                    <a:bodyPr/>
                    <a:lstStyle/>
                    <a:p>
                      <a:pPr algn="ctr" fontAlgn="b"/>
                      <a:r>
                        <a:rPr lang="en-US" sz="3200" u="none" strike="noStrike">
                          <a:effectLst/>
                        </a:rPr>
                        <a:t>-2.3026</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10</a:t>
                      </a:r>
                      <a:endParaRPr lang="en-US" sz="3200" b="0" i="0" u="none" strike="noStrike">
                        <a:solidFill>
                          <a:srgbClr val="000000"/>
                        </a:solidFill>
                        <a:effectLst/>
                        <a:latin typeface="Calibri" panose="020F0502020204030204" pitchFamily="34" charset="0"/>
                      </a:endParaRPr>
                    </a:p>
                  </a:txBody>
                  <a:tcPr marL="9525" marR="9525" marT="9525" marB="0" anchor="b"/>
                </a:tc>
              </a:tr>
              <a:tr h="286419">
                <a:tc>
                  <a:txBody>
                    <a:bodyPr/>
                    <a:lstStyle/>
                    <a:p>
                      <a:pPr algn="ctr" fontAlgn="b"/>
                      <a:r>
                        <a:rPr lang="en-US" sz="3200" u="none" strike="noStrike">
                          <a:effectLst/>
                        </a:rPr>
                        <a:t>-2.7081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0.0625</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16</a:t>
                      </a:r>
                      <a:endParaRPr lang="en-US" sz="3200" b="0" i="0" u="none" strike="noStrike">
                        <a:solidFill>
                          <a:srgbClr val="000000"/>
                        </a:solidFill>
                        <a:effectLst/>
                        <a:latin typeface="Calibri" panose="020F0502020204030204" pitchFamily="34" charset="0"/>
                      </a:endParaRPr>
                    </a:p>
                  </a:txBody>
                  <a:tcPr marL="9525" marR="9525" marT="9525" marB="0" anchor="b"/>
                </a:tc>
              </a:tr>
              <a:tr h="286419">
                <a:tc>
                  <a:txBody>
                    <a:bodyPr/>
                    <a:lstStyle/>
                    <a:p>
                      <a:pPr algn="ctr" fontAlgn="b"/>
                      <a:r>
                        <a:rPr lang="en-US" sz="3200" u="none" strike="noStrike">
                          <a:effectLst/>
                        </a:rPr>
                        <a:t>-0.3185</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0.42105</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19</a:t>
                      </a:r>
                      <a:endParaRPr lang="en-US" sz="3200" b="0" i="0" u="none" strike="noStrike">
                        <a:solidFill>
                          <a:srgbClr val="000000"/>
                        </a:solidFill>
                        <a:effectLst/>
                        <a:latin typeface="Calibri" panose="020F0502020204030204" pitchFamily="34" charset="0"/>
                      </a:endParaRPr>
                    </a:p>
                  </a:txBody>
                  <a:tcPr marL="9525" marR="9525" marT="9525" marB="0" anchor="b"/>
                </a:tc>
              </a:tr>
              <a:tr h="286419">
                <a:tc>
                  <a:txBody>
                    <a:bodyPr/>
                    <a:lstStyle/>
                    <a:p>
                      <a:pPr algn="ctr" fontAlgn="b"/>
                      <a:r>
                        <a:rPr lang="en-US" sz="3200" u="none" strike="noStrike">
                          <a:effectLst/>
                        </a:rPr>
                        <a:t>-2.3026</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10</a:t>
                      </a:r>
                      <a:endParaRPr lang="en-US" sz="3200" b="0" i="0" u="none" strike="noStrike">
                        <a:solidFill>
                          <a:srgbClr val="000000"/>
                        </a:solidFill>
                        <a:effectLst/>
                        <a:latin typeface="Calibri" panose="020F0502020204030204" pitchFamily="34" charset="0"/>
                      </a:endParaRPr>
                    </a:p>
                  </a:txBody>
                  <a:tcPr marL="9525" marR="9525" marT="9525" marB="0" anchor="b"/>
                </a:tc>
              </a:tr>
              <a:tr h="286419">
                <a:tc>
                  <a:txBody>
                    <a:bodyPr/>
                    <a:lstStyle/>
                    <a:p>
                      <a:pPr algn="ctr" fontAlgn="b"/>
                      <a:r>
                        <a:rPr lang="en-US" sz="3200" u="none" strike="noStrike">
                          <a:effectLst/>
                        </a:rPr>
                        <a:t>-2.5649</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13</a:t>
                      </a:r>
                      <a:endParaRPr lang="en-US" sz="3200" b="0" i="0" u="none" strike="noStrike">
                        <a:solidFill>
                          <a:srgbClr val="000000"/>
                        </a:solidFill>
                        <a:effectLst/>
                        <a:latin typeface="Calibri" panose="020F0502020204030204" pitchFamily="34" charset="0"/>
                      </a:endParaRPr>
                    </a:p>
                  </a:txBody>
                  <a:tcPr marL="9525" marR="9525" marT="9525" marB="0" anchor="b"/>
                </a:tc>
              </a:tr>
              <a:tr h="286419">
                <a:tc>
                  <a:txBody>
                    <a:bodyPr/>
                    <a:lstStyle/>
                    <a:p>
                      <a:pPr algn="ctr" fontAlgn="b"/>
                      <a:r>
                        <a:rPr lang="en-US" sz="3200" u="none" strike="noStrike">
                          <a:effectLst/>
                        </a:rPr>
                        <a:t>-2.3979</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dirty="0">
                          <a:effectLst/>
                        </a:rPr>
                        <a:t>11</a:t>
                      </a:r>
                      <a:endParaRPr lang="en-US" sz="3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60184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67656" y="69236"/>
          <a:ext cx="10798631" cy="6710933"/>
        </p:xfrm>
        <a:graphic>
          <a:graphicData uri="http://schemas.openxmlformats.org/drawingml/2006/table">
            <a:tbl>
              <a:tblPr>
                <a:tableStyleId>{5C22544A-7EE6-4342-B048-85BDC9FD1C3A}</a:tableStyleId>
              </a:tblPr>
              <a:tblGrid>
                <a:gridCol w="1542662"/>
                <a:gridCol w="1891592"/>
                <a:gridCol w="1359011"/>
                <a:gridCol w="1377380"/>
                <a:gridCol w="1542662"/>
                <a:gridCol w="1542662"/>
                <a:gridCol w="1542662"/>
              </a:tblGrid>
              <a:tr h="567723">
                <a:tc>
                  <a:txBody>
                    <a:bodyPr/>
                    <a:lstStyle/>
                    <a:p>
                      <a:pPr algn="ctr" fontAlgn="b"/>
                      <a:r>
                        <a:rPr lang="en-US" sz="2400" u="none" strike="noStrike">
                          <a:effectLst/>
                        </a:rPr>
                        <a:t> </a:t>
                      </a:r>
                      <a:endParaRPr lang="en-US" sz="24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Coefficients</a:t>
                      </a:r>
                      <a:endParaRPr lang="en-US"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Standard Error</a:t>
                      </a:r>
                      <a:endParaRPr lang="en-US"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t Stat</a:t>
                      </a:r>
                      <a:endParaRPr lang="en-US"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P-value</a:t>
                      </a:r>
                      <a:endParaRPr lang="en-US"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Lower </a:t>
                      </a:r>
                      <a:endParaRPr lang="en-US" sz="2400" b="1" u="none" strike="noStrike" dirty="0" smtClean="0">
                        <a:effectLst/>
                      </a:endParaRPr>
                    </a:p>
                    <a:p>
                      <a:pPr algn="ctr" fontAlgn="b"/>
                      <a:r>
                        <a:rPr lang="en-US" sz="2400" b="1" u="none" strike="noStrike" dirty="0" smtClean="0">
                          <a:effectLst/>
                        </a:rPr>
                        <a:t>95</a:t>
                      </a:r>
                      <a:r>
                        <a:rPr lang="en-US" sz="2400" b="1" u="none" strike="noStrike" dirty="0">
                          <a:effectLst/>
                        </a:rPr>
                        <a:t>%</a:t>
                      </a:r>
                      <a:endParaRPr lang="en-US" sz="24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Upper </a:t>
                      </a:r>
                      <a:endParaRPr lang="en-US" sz="2400" b="1" u="none" strike="noStrike" dirty="0" smtClean="0">
                        <a:effectLst/>
                      </a:endParaRPr>
                    </a:p>
                    <a:p>
                      <a:pPr algn="ctr" fontAlgn="b"/>
                      <a:r>
                        <a:rPr lang="en-US" sz="2400" b="1" u="none" strike="noStrike" dirty="0" smtClean="0">
                          <a:effectLst/>
                        </a:rPr>
                        <a:t>95</a:t>
                      </a:r>
                      <a:r>
                        <a:rPr lang="en-US" sz="2400" b="1" u="none" strike="noStrike" dirty="0">
                          <a:effectLst/>
                        </a:rPr>
                        <a:t>%</a:t>
                      </a:r>
                      <a:endParaRPr lang="en-US" sz="2400" b="1" i="1" u="none" strike="noStrike" dirty="0">
                        <a:solidFill>
                          <a:srgbClr val="000000"/>
                        </a:solidFill>
                        <a:effectLst/>
                        <a:latin typeface="Calibri" panose="020F0502020204030204" pitchFamily="34" charset="0"/>
                      </a:endParaRPr>
                    </a:p>
                  </a:txBody>
                  <a:tcPr marL="9525" marR="9525" marT="9525" marB="0" anchor="b"/>
                </a:tc>
              </a:tr>
              <a:tr h="567723">
                <a:tc>
                  <a:txBody>
                    <a:bodyPr/>
                    <a:lstStyle/>
                    <a:p>
                      <a:pPr algn="ctr" fontAlgn="b"/>
                      <a:r>
                        <a:rPr lang="en-US" sz="2400" b="1" u="none" strike="noStrike" dirty="0">
                          <a:effectLst/>
                        </a:rPr>
                        <a:t>Intercept</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-1.977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0.562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-3.517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0.000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-3.083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-0.872</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smtClean="0">
                          <a:effectLst/>
                        </a:rPr>
                        <a:t>Bathe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-0.691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0.228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-3.031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FF0000"/>
                          </a:solidFill>
                          <a:effectLst/>
                        </a:rPr>
                        <a:t>0.003</a:t>
                      </a:r>
                      <a:endParaRPr lang="en-US" sz="24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-1.139</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-0.243</a:t>
                      </a:r>
                      <a:endParaRPr lang="en-US" sz="2400" b="0" i="0" u="none" strike="noStrike" dirty="0">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a:effectLst/>
                        </a:rPr>
                        <a:t>Bladder</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0.341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0.178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1.917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bg1"/>
                          </a:solidFill>
                          <a:effectLst/>
                        </a:rPr>
                        <a:t>0.056</a:t>
                      </a:r>
                      <a:endParaRPr lang="en-US" sz="24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-0.009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0.691</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a:effectLst/>
                        </a:rPr>
                        <a:t>Bowel</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0.046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0.188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0.245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0.806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-0.324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0.416</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smtClean="0">
                          <a:effectLst/>
                        </a:rPr>
                        <a:t>Dress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-0.239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0.186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-1.285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0.200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-0.605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0.127</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a:effectLst/>
                        </a:rPr>
                        <a:t>Eating</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0.097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0.153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0.637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0.525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-0.203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0.398</a:t>
                      </a:r>
                      <a:endParaRPr lang="en-US" sz="2400" b="0" i="0" u="none" strike="noStrike">
                        <a:solidFill>
                          <a:srgbClr val="000000"/>
                        </a:solidFill>
                        <a:effectLst/>
                        <a:latin typeface="Calibri" panose="020F0502020204030204" pitchFamily="34" charset="0"/>
                      </a:endParaRPr>
                    </a:p>
                  </a:txBody>
                  <a:tcPr marL="9525" marR="9525" marT="9525" marB="0" anchor="b"/>
                </a:tc>
              </a:tr>
              <a:tr h="451977">
                <a:tc>
                  <a:txBody>
                    <a:bodyPr/>
                    <a:lstStyle/>
                    <a:p>
                      <a:pPr algn="ctr" fontAlgn="b"/>
                      <a:r>
                        <a:rPr lang="en-US" sz="2400" b="1" u="none" strike="noStrike" dirty="0" smtClean="0">
                          <a:effectLst/>
                        </a:rPr>
                        <a:t>Groom</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0.090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0.546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0.586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-0.233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0.412</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smtClean="0">
                          <a:effectLst/>
                        </a:rPr>
                        <a:t>Toilet</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0.070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0.168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0.418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0.676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-0.260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0.401</a:t>
                      </a:r>
                      <a:endParaRPr lang="en-US" sz="2400" b="0" i="0" u="none" strike="noStrike">
                        <a:solidFill>
                          <a:srgbClr val="000000"/>
                        </a:solidFill>
                        <a:effectLst/>
                        <a:latin typeface="Calibri" panose="020F0502020204030204" pitchFamily="34" charset="0"/>
                      </a:endParaRPr>
                    </a:p>
                  </a:txBody>
                  <a:tcPr marL="9525" marR="9525" marT="9525" marB="0" anchor="b"/>
                </a:tc>
              </a:tr>
              <a:tr h="446768">
                <a:tc>
                  <a:txBody>
                    <a:bodyPr/>
                    <a:lstStyle/>
                    <a:p>
                      <a:pPr algn="ctr" fontAlgn="b"/>
                      <a:r>
                        <a:rPr lang="en-US" sz="2400" b="1" u="none" strike="noStrike" dirty="0" smtClean="0">
                          <a:effectLst/>
                        </a:rPr>
                        <a:t>Transfer</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0.646</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0.148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4.364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FF0000"/>
                          </a:solidFill>
                          <a:effectLst/>
                        </a:rPr>
                        <a:t>0.000</a:t>
                      </a:r>
                      <a:endParaRPr lang="en-US" sz="24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0.355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0.937</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smtClean="0">
                          <a:effectLst/>
                        </a:rPr>
                        <a:t>Walk</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-0.183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0.200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-0.917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0.360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-0.575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0.209</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a:effectLst/>
                        </a:rPr>
                        <a:t>Male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-0.230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0.326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-0.707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0.480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-0.871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0.410</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a:effectLst/>
                        </a:rPr>
                        <a:t>Black</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0.325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0.351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0.928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0.354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1.015</a:t>
                      </a:r>
                      <a:endParaRPr lang="en-US" sz="2400" b="0" i="0" u="none" strike="noStrike">
                        <a:solidFill>
                          <a:srgbClr val="000000"/>
                        </a:solidFill>
                        <a:effectLst/>
                        <a:latin typeface="Calibri" panose="020F0502020204030204" pitchFamily="34" charset="0"/>
                      </a:endParaRPr>
                    </a:p>
                  </a:txBody>
                  <a:tcPr marL="9525" marR="9525" marT="9525" marB="0" anchor="b"/>
                </a:tc>
              </a:tr>
              <a:tr h="313659">
                <a:tc>
                  <a:txBody>
                    <a:bodyPr/>
                    <a:lstStyle/>
                    <a:p>
                      <a:pPr algn="ctr" fontAlgn="b"/>
                      <a:r>
                        <a:rPr lang="en-US" sz="2400" b="1" u="none" strike="noStrike" dirty="0">
                          <a:effectLst/>
                        </a:rPr>
                        <a:t>White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0.157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0.334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0.470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0.638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-0.499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0.813</a:t>
                      </a:r>
                      <a:endParaRPr lang="en-US" sz="2400" b="0" i="0" u="none" strike="noStrike">
                        <a:solidFill>
                          <a:srgbClr val="000000"/>
                        </a:solidFill>
                        <a:effectLst/>
                        <a:latin typeface="Calibri" panose="020F0502020204030204" pitchFamily="34" charset="0"/>
                      </a:endParaRPr>
                    </a:p>
                  </a:txBody>
                  <a:tcPr marL="9525" marR="9525" marT="9525" marB="0" anchor="b"/>
                </a:tc>
              </a:tr>
              <a:tr h="356689">
                <a:tc>
                  <a:txBody>
                    <a:bodyPr/>
                    <a:lstStyle/>
                    <a:p>
                      <a:pPr algn="ctr" fontAlgn="b"/>
                      <a:r>
                        <a:rPr lang="en-US" sz="2400" b="1" u="none" strike="noStrike" dirty="0" smtClean="0">
                          <a:effectLst/>
                        </a:rPr>
                        <a:t>Race Null</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-0.095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0.362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-0.263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0.793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-0.807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0.617</a:t>
                      </a:r>
                      <a:endParaRPr lang="en-US" sz="2400" b="0" i="0" u="none" strike="noStrike">
                        <a:solidFill>
                          <a:srgbClr val="000000"/>
                        </a:solidFill>
                        <a:effectLst/>
                        <a:latin typeface="Calibri" panose="020F0502020204030204" pitchFamily="34" charset="0"/>
                      </a:endParaRPr>
                    </a:p>
                  </a:txBody>
                  <a:tcPr marL="9525" marR="9525" marT="9525" marB="0" anchor="b"/>
                </a:tc>
              </a:tr>
              <a:tr h="329343">
                <a:tc>
                  <a:txBody>
                    <a:bodyPr/>
                    <a:lstStyle/>
                    <a:p>
                      <a:pPr algn="ctr" fontAlgn="b"/>
                      <a:r>
                        <a:rPr lang="en-US" sz="2400" b="1" u="none" strike="noStrike" dirty="0">
                          <a:effectLst/>
                        </a:rPr>
                        <a:t>Decade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0.005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0.005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0.977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0.329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-0.005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0.016</a:t>
                      </a:r>
                      <a:endParaRPr lang="en-US"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88508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Group the data, calculate probability, transform using logit &amp; regress</a:t>
            </a:r>
          </a:p>
        </p:txBody>
      </p:sp>
    </p:spTree>
    <p:extLst>
      <p:ext uri="{BB962C8B-B14F-4D97-AF65-F5344CB8AC3E}">
        <p14:creationId xmlns:p14="http://schemas.microsoft.com/office/powerpoint/2010/main" val="256421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91491" y="1337304"/>
          <a:ext cx="11298727" cy="4924950"/>
        </p:xfrm>
        <a:graphic>
          <a:graphicData uri="http://schemas.openxmlformats.org/drawingml/2006/table">
            <a:tbl>
              <a:tblPr>
                <a:tableStyleId>{5C22544A-7EE6-4342-B048-85BDC9FD1C3A}</a:tableStyleId>
              </a:tblPr>
              <a:tblGrid>
                <a:gridCol w="869133"/>
                <a:gridCol w="869133"/>
                <a:gridCol w="869133"/>
                <a:gridCol w="869133"/>
                <a:gridCol w="869133"/>
                <a:gridCol w="869133"/>
                <a:gridCol w="869133"/>
                <a:gridCol w="869133"/>
                <a:gridCol w="980876"/>
                <a:gridCol w="757389"/>
                <a:gridCol w="1018124"/>
                <a:gridCol w="720141"/>
                <a:gridCol w="869133"/>
              </a:tblGrid>
              <a:tr h="1043980">
                <a:tc>
                  <a:txBody>
                    <a:bodyPr/>
                    <a:lstStyle/>
                    <a:p>
                      <a:pPr algn="ctr" fontAlgn="b"/>
                      <a:r>
                        <a:rPr lang="en-US" sz="1800" b="1" u="none" strike="noStrike" dirty="0">
                          <a:effectLst/>
                        </a:rPr>
                        <a:t>MFH</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Bathe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Urine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Bowel</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Dress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Eat</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chemeClr val="dk1"/>
                          </a:solidFill>
                          <a:effectLst/>
                          <a:latin typeface="+mn-lt"/>
                        </a:rPr>
                        <a:t>Groom</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Toilet</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Transfer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Walk</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G</a:t>
                      </a:r>
                      <a:r>
                        <a:rPr lang="en-US" sz="1800" b="1" u="none" strike="noStrike" dirty="0" smtClean="0">
                          <a:effectLst/>
                        </a:rPr>
                        <a:t>ender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R</a:t>
                      </a:r>
                      <a:r>
                        <a:rPr lang="en-US" sz="1800" b="1" u="none" strike="noStrike" dirty="0" smtClean="0">
                          <a:effectLst/>
                        </a:rPr>
                        <a:t>ace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A</a:t>
                      </a:r>
                      <a:r>
                        <a:rPr lang="en-US" sz="1800" b="1" u="none" strike="noStrike" dirty="0" smtClean="0">
                          <a:effectLst/>
                        </a:rPr>
                        <a:t>ge</a:t>
                      </a:r>
                      <a:endParaRPr lang="en-US" sz="1800" b="1" i="0" u="none" strike="noStrike" dirty="0">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No</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Female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NULL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Female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NULL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NULL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No</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No</a:t>
                      </a:r>
                    </a:p>
                  </a:txBody>
                  <a:tcPr marL="9525" marR="9525" marT="9525" marB="0" anchor="b"/>
                </a:tc>
                <a:tc>
                  <a:txBody>
                    <a:bodyPr/>
                    <a:lstStyle/>
                    <a:p>
                      <a:pPr algn="ctr" fontAlgn="b"/>
                      <a:r>
                        <a:rPr lang="en-US" sz="1800" u="none" strike="noStrike" dirty="0" smtClean="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NULL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dirty="0" smtClean="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White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82</a:t>
                      </a:r>
                      <a:endParaRPr lang="en-US" sz="1800" b="0" i="0" u="none" strike="noStrike" dirty="0">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dirty="0" smtClean="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NULL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Yes</a:t>
                      </a:r>
                    </a:p>
                  </a:txBody>
                  <a:tcPr marL="9525" marR="9525" marT="9525" marB="0" anchor="b"/>
                </a:tc>
                <a:tc>
                  <a:txBody>
                    <a:bodyPr/>
                    <a:lstStyle/>
                    <a:p>
                      <a:pPr algn="ctr" fontAlgn="b"/>
                      <a:r>
                        <a:rPr lang="en-US" sz="1800" u="none" strike="noStrike" dirty="0" smtClean="0">
                          <a:effectLst/>
                        </a:rPr>
                        <a:t>Female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NULL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dirty="0" smtClean="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Black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91</a:t>
                      </a:r>
                      <a:endParaRPr lang="en-US" sz="1800" b="0" i="0" u="none" strike="noStrike">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Black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91</a:t>
                      </a:r>
                      <a:endParaRPr lang="en-US" sz="1800" b="0" i="0" u="none" strike="noStrike" dirty="0">
                        <a:solidFill>
                          <a:srgbClr val="000000"/>
                        </a:solidFill>
                        <a:effectLst/>
                        <a:latin typeface="Calibri" panose="020F0502020204030204" pitchFamily="34" charset="0"/>
                      </a:endParaRPr>
                    </a:p>
                  </a:txBody>
                  <a:tcPr marL="9525" marR="9525" marT="9525" marB="0" anchor="b"/>
                </a:tc>
              </a:tr>
              <a:tr h="388097">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91</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Left Arrow 5"/>
          <p:cNvSpPr/>
          <p:nvPr/>
        </p:nvSpPr>
        <p:spPr>
          <a:xfrm rot="18057399">
            <a:off x="374461" y="350888"/>
            <a:ext cx="2358189" cy="1383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Binary</a:t>
            </a:r>
            <a:endParaRPr lang="en-US" sz="3200" b="1"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87337568"/>
      </p:ext>
    </p:extLst>
  </p:cSld>
  <p:clrMapOvr>
    <a:masterClrMapping/>
  </p:clrMapOvr>
  <mc:AlternateContent xmlns:mc="http://schemas.openxmlformats.org/markup-compatibility/2006" xmlns:p14="http://schemas.microsoft.com/office/powerpoint/2010/main">
    <mc:Choice Requires="p14">
      <p:transition spd="slow" p14:dur="2000" advTm="25586"/>
    </mc:Choice>
    <mc:Fallback xmlns="">
      <p:transition spd="slow" advTm="25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337560" y="2400301"/>
                <a:ext cx="5920740" cy="16672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6000">
                          <a:latin typeface="Cambria Math" panose="02040503050406030204" pitchFamily="18" charset="0"/>
                        </a:rPr>
                        <m:t>O</m:t>
                      </m:r>
                      <m:r>
                        <m:rPr>
                          <m:sty m:val="p"/>
                        </m:rPr>
                        <a:rPr lang="en-US" sz="6000" i="0">
                          <a:latin typeface="Cambria Math" panose="02040503050406030204" pitchFamily="18" charset="0"/>
                        </a:rPr>
                        <m:t>dds</m:t>
                      </m:r>
                      <m:r>
                        <a:rPr lang="en-US" sz="6000" i="0">
                          <a:latin typeface="Cambria Math" panose="02040503050406030204" pitchFamily="18" charset="0"/>
                        </a:rPr>
                        <m:t>=</m:t>
                      </m:r>
                      <m:f>
                        <m:fPr>
                          <m:ctrlPr>
                            <a:rPr lang="en-US" sz="6000" i="1">
                              <a:latin typeface="Cambria Math" panose="02040503050406030204" pitchFamily="18" charset="0"/>
                            </a:rPr>
                          </m:ctrlPr>
                        </m:fPr>
                        <m:num>
                          <m:r>
                            <m:rPr>
                              <m:sty m:val="p"/>
                            </m:rPr>
                            <a:rPr lang="en-US" sz="6000" i="0">
                              <a:latin typeface="Cambria Math" panose="02040503050406030204" pitchFamily="18" charset="0"/>
                            </a:rPr>
                            <m:t>π</m:t>
                          </m:r>
                        </m:num>
                        <m:den>
                          <m:r>
                            <a:rPr lang="en-US" sz="6000" i="0">
                              <a:latin typeface="Cambria Math" panose="02040503050406030204" pitchFamily="18" charset="0"/>
                            </a:rPr>
                            <m:t>1−</m:t>
                          </m:r>
                          <m:r>
                            <m:rPr>
                              <m:sty m:val="p"/>
                            </m:rPr>
                            <a:rPr lang="en-US" sz="6000" i="0">
                              <a:latin typeface="Cambria Math" panose="02040503050406030204" pitchFamily="18" charset="0"/>
                            </a:rPr>
                            <m:t>π</m:t>
                          </m:r>
                        </m:den>
                      </m:f>
                      <m:r>
                        <a:rPr lang="en-US" sz="6000" i="0">
                          <a:latin typeface="Cambria Math" panose="02040503050406030204" pitchFamily="18" charset="0"/>
                        </a:rPr>
                        <m:t> </m:t>
                      </m:r>
                    </m:oMath>
                  </m:oMathPara>
                </a14:m>
                <a:endParaRPr lang="en-US" sz="6000" dirty="0"/>
              </a:p>
            </p:txBody>
          </p:sp>
        </mc:Choice>
        <mc:Fallback xmlns="">
          <p:sp>
            <p:nvSpPr>
              <p:cNvPr id="4" name="Rectangle 3"/>
              <p:cNvSpPr>
                <a:spLocks noRot="1" noChangeAspect="1" noMove="1" noResize="1" noEditPoints="1" noAdjustHandles="1" noChangeArrowheads="1" noChangeShapeType="1" noTextEdit="1"/>
              </p:cNvSpPr>
              <p:nvPr/>
            </p:nvSpPr>
            <p:spPr>
              <a:xfrm>
                <a:off x="3337560" y="2400301"/>
                <a:ext cx="5920740" cy="1667251"/>
              </a:xfrm>
              <a:prstGeom prst="rect">
                <a:avLst/>
              </a:prstGeom>
              <a:blipFill rotWithShape="0">
                <a:blip r:embed="rId3"/>
                <a:stretch>
                  <a:fillRect/>
                </a:stretch>
              </a:blipFill>
            </p:spPr>
            <p:txBody>
              <a:bodyPr/>
              <a:lstStyle/>
              <a:p>
                <a:r>
                  <a:rPr lang="en-US">
                    <a:noFill/>
                  </a:rPr>
                  <a:t> </a:t>
                </a:r>
              </a:p>
            </p:txBody>
          </p:sp>
        </mc:Fallback>
      </mc:AlternateContent>
      <p:sp>
        <p:nvSpPr>
          <p:cNvPr id="5" name="Left Arrow 4"/>
          <p:cNvSpPr/>
          <p:nvPr/>
        </p:nvSpPr>
        <p:spPr>
          <a:xfrm rot="20363442">
            <a:off x="7869255" y="1831093"/>
            <a:ext cx="1720516" cy="8422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Probability</a:t>
            </a:r>
            <a:endParaRPr lang="en-US" b="1" dirty="0"/>
          </a:p>
        </p:txBody>
      </p:sp>
    </p:spTree>
    <p:extLst>
      <p:ext uri="{BB962C8B-B14F-4D97-AF65-F5344CB8AC3E}">
        <p14:creationId xmlns:p14="http://schemas.microsoft.com/office/powerpoint/2010/main" val="223859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p:cNvSpPr/>
          <p:nvPr/>
        </p:nvSpPr>
        <p:spPr>
          <a:xfrm rot="18165552">
            <a:off x="4716256" y="878255"/>
            <a:ext cx="1891690" cy="14198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Zero to infinity</a:t>
            </a:r>
            <a:endParaRPr lang="en-US" b="1" dirty="0"/>
          </a:p>
        </p:txBody>
      </p:sp>
      <mc:AlternateContent xmlns:mc="http://schemas.openxmlformats.org/markup-compatibility/2006" xmlns:a14="http://schemas.microsoft.com/office/drawing/2010/main">
        <mc:Choice Requires="a14">
          <p:sp>
            <p:nvSpPr>
              <p:cNvPr id="6" name="Rectangle 5"/>
              <p:cNvSpPr/>
              <p:nvPr/>
            </p:nvSpPr>
            <p:spPr>
              <a:xfrm>
                <a:off x="2262398" y="2417256"/>
                <a:ext cx="6252866" cy="9323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Response</m:t>
                          </m:r>
                          <m:r>
                            <a:rPr lang="en-US" sz="3200">
                              <a:latin typeface="Cambria Math" panose="02040503050406030204" pitchFamily="18" charset="0"/>
                            </a:rPr>
                            <m:t> </m:t>
                          </m:r>
                          <m:r>
                            <m:rPr>
                              <m:sty m:val="p"/>
                            </m:rPr>
                            <a:rPr lang="en-US" sz="3200">
                              <a:latin typeface="Cambria Math" panose="02040503050406030204" pitchFamily="18" charset="0"/>
                            </a:rPr>
                            <m:t>Variable</m:t>
                          </m:r>
                          <m:r>
                            <a:rPr lang="en-US" sz="3200" i="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i="0">
                                  <a:latin typeface="Cambria Math" panose="02040503050406030204" pitchFamily="18" charset="0"/>
                                </a:rPr>
                                <m:t>log</m:t>
                              </m:r>
                            </m:e>
                            <m:sub>
                              <m:r>
                                <a:rPr lang="en-US" sz="3200" i="1">
                                  <a:latin typeface="Cambria Math" panose="02040503050406030204" pitchFamily="18" charset="0"/>
                                </a:rPr>
                                <m:t>𝑒</m:t>
                              </m:r>
                            </m:sub>
                          </m:sSub>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𝜋</m:t>
                                  </m:r>
                                </m:num>
                                <m:den>
                                  <m:r>
                                    <a:rPr lang="en-US" sz="3200" i="0">
                                      <a:latin typeface="Cambria Math" panose="02040503050406030204" pitchFamily="18" charset="0"/>
                                    </a:rPr>
                                    <m:t>1−</m:t>
                                  </m:r>
                                  <m:r>
                                    <a:rPr lang="en-US" sz="3200" i="1">
                                      <a:latin typeface="Cambria Math" panose="02040503050406030204" pitchFamily="18" charset="0"/>
                                    </a:rPr>
                                    <m:t>𝜋</m:t>
                                  </m:r>
                                </m:den>
                              </m:f>
                            </m:e>
                          </m:d>
                        </m:e>
                      </m:func>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2262398" y="2417256"/>
                <a:ext cx="6252866" cy="93237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372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73941" y="362322"/>
                <a:ext cx="1651414" cy="5648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O</m:t>
                      </m:r>
                      <m:r>
                        <m:rPr>
                          <m:sty m:val="p"/>
                        </m:rPr>
                        <a:rPr lang="en-US" i="0">
                          <a:latin typeface="Cambria Math" panose="02040503050406030204" pitchFamily="18" charset="0"/>
                        </a:rPr>
                        <m:t>dds</m:t>
                      </m:r>
                      <m:r>
                        <a:rPr lang="en-US" i="0">
                          <a:latin typeface="Cambria Math" panose="02040503050406030204" pitchFamily="18" charset="0"/>
                        </a:rPr>
                        <m:t>=</m:t>
                      </m:r>
                      <m:f>
                        <m:fPr>
                          <m:ctrlPr>
                            <a:rPr lang="en-US" i="1">
                              <a:latin typeface="Cambria Math" panose="02040503050406030204" pitchFamily="18" charset="0"/>
                            </a:rPr>
                          </m:ctrlPr>
                        </m:fPr>
                        <m:num>
                          <m:r>
                            <m:rPr>
                              <m:sty m:val="p"/>
                            </m:rPr>
                            <a:rPr lang="en-US" i="0">
                              <a:latin typeface="Cambria Math" panose="02040503050406030204" pitchFamily="18" charset="0"/>
                            </a:rPr>
                            <m:t>π</m:t>
                          </m:r>
                        </m:num>
                        <m:den>
                          <m:r>
                            <a:rPr lang="en-US" i="0">
                              <a:latin typeface="Cambria Math" panose="02040503050406030204" pitchFamily="18" charset="0"/>
                            </a:rPr>
                            <m:t>1−</m:t>
                          </m:r>
                          <m:r>
                            <m:rPr>
                              <m:sty m:val="p"/>
                            </m:rPr>
                            <a:rPr lang="en-US" i="0">
                              <a:latin typeface="Cambria Math" panose="02040503050406030204" pitchFamily="18" charset="0"/>
                            </a:rPr>
                            <m:t>π</m:t>
                          </m:r>
                        </m:den>
                      </m:f>
                      <m:r>
                        <a:rPr lang="en-US" i="0">
                          <a:latin typeface="Cambria Math" panose="02040503050406030204" pitchFamily="18" charset="0"/>
                        </a:rPr>
                        <m:t>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73941" y="362322"/>
                <a:ext cx="1651414" cy="56483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7106061" y="362322"/>
                <a:ext cx="3594317" cy="5648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Response</m:t>
                          </m:r>
                          <m:r>
                            <a:rPr lang="en-US">
                              <a:latin typeface="Cambria Math" panose="02040503050406030204" pitchFamily="18" charset="0"/>
                            </a:rPr>
                            <m:t> </m:t>
                          </m:r>
                          <m:r>
                            <m:rPr>
                              <m:sty m:val="p"/>
                            </m:rPr>
                            <a:rPr lang="en-US">
                              <a:latin typeface="Cambria Math" panose="02040503050406030204" pitchFamily="18" charset="0"/>
                            </a:rPr>
                            <m:t>Variable</m:t>
                          </m:r>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i="1">
                                  <a:latin typeface="Cambria Math" panose="02040503050406030204" pitchFamily="18" charset="0"/>
                                </a:rPr>
                                <m:t>𝑒</m:t>
                              </m:r>
                            </m:sub>
                          </m:sSub>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num>
                                <m:den>
                                  <m:r>
                                    <a:rPr lang="en-US" i="0">
                                      <a:latin typeface="Cambria Math" panose="02040503050406030204" pitchFamily="18" charset="0"/>
                                    </a:rPr>
                                    <m:t>1−</m:t>
                                  </m:r>
                                  <m:r>
                                    <a:rPr lang="en-US" i="1">
                                      <a:latin typeface="Cambria Math" panose="02040503050406030204" pitchFamily="18" charset="0"/>
                                    </a:rPr>
                                    <m:t>𝜋</m:t>
                                  </m:r>
                                </m:den>
                              </m:f>
                            </m:e>
                          </m:d>
                        </m:e>
                      </m:func>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7106061" y="362322"/>
                <a:ext cx="3594317" cy="564835"/>
              </a:xfrm>
              <a:prstGeom prst="rect">
                <a:avLst/>
              </a:prstGeom>
              <a:blipFill rotWithShape="0">
                <a:blip r:embed="rId4"/>
                <a:stretch>
                  <a:fillRect/>
                </a:stretch>
              </a:blipFill>
            </p:spPr>
            <p:txBody>
              <a:bodyPr/>
              <a:lstStyle/>
              <a:p>
                <a:r>
                  <a:rPr lang="en-US">
                    <a:noFill/>
                  </a:rPr>
                  <a:t> </a:t>
                </a:r>
              </a:p>
            </p:txBody>
          </p:sp>
        </mc:Fallback>
      </mc:AlternateContent>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6078" y="1113948"/>
            <a:ext cx="7815742" cy="4944430"/>
          </a:xfrm>
          <a:prstGeom prst="rect">
            <a:avLst/>
          </a:prstGeom>
          <a:noFill/>
        </p:spPr>
      </p:pic>
    </p:spTree>
    <p:extLst>
      <p:ext uri="{BB962C8B-B14F-4D97-AF65-F5344CB8AC3E}">
        <p14:creationId xmlns:p14="http://schemas.microsoft.com/office/powerpoint/2010/main" val="318073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29765" y="3451383"/>
                <a:ext cx="9917202" cy="9323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ln</m:t>
                          </m:r>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𝜋</m:t>
                                  </m:r>
                                </m:num>
                                <m:den>
                                  <m:r>
                                    <a:rPr lang="en-US" sz="3200" i="0">
                                      <a:latin typeface="Cambria Math" panose="02040503050406030204" pitchFamily="18" charset="0"/>
                                    </a:rPr>
                                    <m:t>1−</m:t>
                                  </m:r>
                                  <m:r>
                                    <a:rPr lang="en-US" sz="3200" i="1">
                                      <a:latin typeface="Cambria Math" panose="02040503050406030204" pitchFamily="18" charset="0"/>
                                    </a:rPr>
                                    <m:t>𝜋</m:t>
                                  </m:r>
                                </m:den>
                              </m:f>
                            </m:e>
                          </m:d>
                        </m:e>
                      </m:func>
                      <m:r>
                        <a:rPr lang="en-US" sz="3200" i="0">
                          <a:latin typeface="Cambria Math" panose="02040503050406030204" pitchFamily="18" charset="0"/>
                        </a:rPr>
                        <m:t>=</m:t>
                      </m:r>
                      <m:r>
                        <a:rPr lang="en-US" sz="3200" i="1">
                          <a:latin typeface="Cambria Math" panose="02040503050406030204" pitchFamily="18" charset="0"/>
                        </a:rPr>
                        <m:t>𝑙𝑜𝑔𝑖𝑡</m:t>
                      </m:r>
                      <m:r>
                        <a:rPr lang="en-US" sz="3200" i="0">
                          <a:latin typeface="Cambria Math" panose="02040503050406030204" pitchFamily="18" charset="0"/>
                        </a:rPr>
                        <m:t>(</m:t>
                      </m:r>
                      <m:r>
                        <a:rPr lang="en-US" sz="3200" i="1">
                          <a:latin typeface="Cambria Math" panose="02040503050406030204" pitchFamily="18" charset="0"/>
                        </a:rPr>
                        <m:t>𝜋</m:t>
                      </m:r>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0</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1</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1</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2</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2</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1">
                              <a:latin typeface="Cambria Math" panose="02040503050406030204" pitchFamily="18" charset="0"/>
                            </a:rPr>
                            <m:t>𝑛</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𝑛</m:t>
                          </m:r>
                        </m:sub>
                      </m:sSub>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1129765" y="3451383"/>
                <a:ext cx="9917202" cy="932371"/>
              </a:xfrm>
              <a:prstGeom prst="rect">
                <a:avLst/>
              </a:prstGeom>
              <a:blipFill rotWithShape="0">
                <a:blip r:embed="rId3"/>
                <a:stretch>
                  <a:fillRect/>
                </a:stretch>
              </a:blipFill>
            </p:spPr>
            <p:txBody>
              <a:bodyPr/>
              <a:lstStyle/>
              <a:p>
                <a:r>
                  <a:rPr lang="en-US">
                    <a:noFill/>
                  </a:rPr>
                  <a:t> </a:t>
                </a:r>
              </a:p>
            </p:txBody>
          </p:sp>
        </mc:Fallback>
      </mc:AlternateContent>
      <p:sp>
        <p:nvSpPr>
          <p:cNvPr id="3" name="Right Arrow 2"/>
          <p:cNvSpPr/>
          <p:nvPr/>
        </p:nvSpPr>
        <p:spPr>
          <a:xfrm rot="3279286">
            <a:off x="436001" y="1981948"/>
            <a:ext cx="1961147" cy="1503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Logit</a:t>
            </a:r>
            <a:endParaRPr lang="en-US" b="1" dirty="0"/>
          </a:p>
        </p:txBody>
      </p:sp>
      <p:sp>
        <p:nvSpPr>
          <p:cNvPr id="5" name="Left Arrow 4"/>
          <p:cNvSpPr/>
          <p:nvPr/>
        </p:nvSpPr>
        <p:spPr>
          <a:xfrm rot="19330137">
            <a:off x="7327232" y="1528011"/>
            <a:ext cx="2707105" cy="1618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Ordinary Regression</a:t>
            </a:r>
            <a:endParaRPr lang="en-US" b="1" dirty="0"/>
          </a:p>
        </p:txBody>
      </p:sp>
    </p:spTree>
    <p:extLst>
      <p:ext uri="{BB962C8B-B14F-4D97-AF65-F5344CB8AC3E}">
        <p14:creationId xmlns:p14="http://schemas.microsoft.com/office/powerpoint/2010/main" val="293217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718779" y="1764450"/>
                <a:ext cx="633590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𝛾</m:t>
                      </m:r>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0</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1</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1</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2</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2</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1">
                              <a:latin typeface="Cambria Math" panose="02040503050406030204" pitchFamily="18" charset="0"/>
                            </a:rPr>
                            <m:t>𝑛</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𝑛</m:t>
                          </m:r>
                        </m:sub>
                      </m:sSub>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2718779" y="1764450"/>
                <a:ext cx="6335902"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718779" y="2719679"/>
                <a:ext cx="7337971" cy="1124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𝜋</m:t>
                          </m:r>
                        </m:e>
                      </m:acc>
                      <m:r>
                        <a:rPr lang="en-US" sz="3200" i="0">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𝛾</m:t>
                              </m:r>
                            </m:sup>
                          </m:sSup>
                        </m:num>
                        <m:den>
                          <m:r>
                            <a:rPr lang="en-US" sz="3200" i="0">
                              <a:latin typeface="Cambria Math" panose="02040503050406030204" pitchFamily="18" charset="0"/>
                            </a:rPr>
                            <m:t>1+</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𝛾</m:t>
                              </m:r>
                            </m:sup>
                          </m:sSup>
                        </m:den>
                      </m:f>
                      <m:r>
                        <a:rPr lang="en-US" sz="3200" i="0">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0</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1</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1</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2</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2</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1">
                                      <a:latin typeface="Cambria Math" panose="02040503050406030204" pitchFamily="18" charset="0"/>
                                    </a:rPr>
                                    <m:t>𝑛</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𝑛</m:t>
                                  </m:r>
                                </m:sub>
                              </m:sSub>
                            </m:sup>
                          </m:sSup>
                        </m:num>
                        <m:den>
                          <m:r>
                            <a:rPr lang="en-US" sz="3200" i="0">
                              <a:latin typeface="Cambria Math" panose="02040503050406030204" pitchFamily="18" charset="0"/>
                            </a:rPr>
                            <m:t>1+</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0</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1</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1</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0">
                                      <a:latin typeface="Cambria Math" panose="02040503050406030204" pitchFamily="18" charset="0"/>
                                    </a:rPr>
                                    <m:t>2</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0">
                                      <a:latin typeface="Cambria Math" panose="02040503050406030204" pitchFamily="18" charset="0"/>
                                    </a:rPr>
                                    <m:t>2</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𝛽</m:t>
                                  </m:r>
                                </m:e>
                                <m:sub>
                                  <m:r>
                                    <a:rPr lang="en-US" sz="3200" i="1">
                                      <a:latin typeface="Cambria Math" panose="02040503050406030204" pitchFamily="18" charset="0"/>
                                    </a:rPr>
                                    <m:t>𝑛</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𝑛</m:t>
                                  </m:r>
                                </m:sub>
                              </m:sSub>
                            </m:sup>
                          </m:sSup>
                        </m:den>
                      </m:f>
                    </m:oMath>
                  </m:oMathPara>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2718779" y="2719679"/>
                <a:ext cx="7337971" cy="1124219"/>
              </a:xfrm>
              <a:prstGeom prst="rect">
                <a:avLst/>
              </a:prstGeom>
              <a:blipFill rotWithShape="0">
                <a:blip r:embed="rId4"/>
                <a:stretch>
                  <a:fillRect/>
                </a:stretch>
              </a:blipFill>
            </p:spPr>
            <p:txBody>
              <a:bodyPr/>
              <a:lstStyle/>
              <a:p>
                <a:r>
                  <a:rPr lang="en-US">
                    <a:noFill/>
                  </a:rPr>
                  <a:t> </a:t>
                </a:r>
              </a:p>
            </p:txBody>
          </p:sp>
        </mc:Fallback>
      </mc:AlternateContent>
      <p:sp>
        <p:nvSpPr>
          <p:cNvPr id="4" name="Curved Left Arrow 3"/>
          <p:cNvSpPr/>
          <p:nvPr/>
        </p:nvSpPr>
        <p:spPr>
          <a:xfrm>
            <a:off x="336883" y="416913"/>
            <a:ext cx="1106905" cy="1347537"/>
          </a:xfrm>
          <a:prstGeom prst="curvedLeftArrow">
            <a:avLst>
              <a:gd name="adj1" fmla="val 25000"/>
              <a:gd name="adj2" fmla="val 50000"/>
              <a:gd name="adj3" fmla="val 26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Undo Logit </a:t>
            </a:r>
            <a:endParaRPr lang="en-US" b="1" dirty="0">
              <a:solidFill>
                <a:srgbClr val="FF0000"/>
              </a:solidFill>
            </a:endParaRPr>
          </a:p>
        </p:txBody>
      </p:sp>
    </p:spTree>
    <p:extLst>
      <p:ext uri="{BB962C8B-B14F-4D97-AF65-F5344CB8AC3E}">
        <p14:creationId xmlns:p14="http://schemas.microsoft.com/office/powerpoint/2010/main" val="277157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084" y="0"/>
            <a:ext cx="7852611" cy="6612323"/>
          </a:xfrm>
          <a:prstGeom prst="rect">
            <a:avLst/>
          </a:prstGeom>
        </p:spPr>
        <p:txBody>
          <a:bodyPr wrap="square">
            <a:spAutoFit/>
          </a:bodyPr>
          <a:lstStyle/>
          <a:p>
            <a:pPr>
              <a:lnSpc>
                <a:spcPct val="107000"/>
              </a:lnSpc>
            </a:pPr>
            <a:r>
              <a:rPr lang="en-US" dirty="0">
                <a:solidFill>
                  <a:srgbClr val="0000FF"/>
                </a:solidFill>
                <a:latin typeface="Consolas" panose="020B0609020204030204" pitchFamily="49" charset="0"/>
                <a:ea typeface="Calibri" panose="020F0502020204030204" pitchFamily="34" charset="0"/>
              </a:rPr>
              <a:t>Drop</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Table</a:t>
            </a:r>
            <a:r>
              <a:rPr lang="en-US" dirty="0">
                <a:latin typeface="Consolas" panose="020B0609020204030204" pitchFamily="49" charset="0"/>
                <a:ea typeface="Calibri" panose="020F0502020204030204" pitchFamily="34" charset="0"/>
              </a:rPr>
              <a:t> #Data</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Declare</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AvgAge</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Float</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Set</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AvgAge</a:t>
            </a: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a:solidFill>
                  <a:srgbClr val="0000FF"/>
                </a:solidFill>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a:solidFill>
                  <a:srgbClr val="0000FF"/>
                </a:solidFill>
                <a:latin typeface="Consolas" panose="020B0609020204030204" pitchFamily="49" charset="0"/>
                <a:ea typeface="Calibri" panose="020F0502020204030204" pitchFamily="34" charset="0"/>
              </a:rPr>
              <a:t>SELECT</a:t>
            </a:r>
            <a:r>
              <a:rPr lang="en-US" dirty="0">
                <a:latin typeface="Consolas" panose="020B0609020204030204" pitchFamily="49" charset="0"/>
                <a:ea typeface="Calibri" panose="020F0502020204030204" pitchFamily="34" charset="0"/>
              </a:rPr>
              <a:t> </a:t>
            </a:r>
            <a:r>
              <a:rPr lang="en-US" dirty="0" err="1">
                <a:solidFill>
                  <a:srgbClr val="FF00FF"/>
                </a:solidFill>
                <a:latin typeface="Consolas" panose="020B0609020204030204" pitchFamily="49" charset="0"/>
                <a:ea typeface="Calibri" panose="020F0502020204030204" pitchFamily="34" charset="0"/>
              </a:rPr>
              <a:t>avg</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age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FROM</a:t>
            </a:r>
            <a:r>
              <a:rPr lang="en-US" dirty="0">
                <a:latin typeface="Consolas" panose="020B0609020204030204" pitchFamily="49" charset="0"/>
                <a:ea typeface="Calibri" panose="020F0502020204030204" pitchFamily="34" charset="0"/>
              </a:rPr>
              <a:t> [MFH]</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t>
            </a:r>
            <a:r>
              <a:rPr lang="en-US" dirty="0" err="1">
                <a:latin typeface="Consolas" panose="020B0609020204030204" pitchFamily="49" charset="0"/>
                <a:ea typeface="Calibri" panose="020F0502020204030204" pitchFamily="34" charset="0"/>
              </a:rPr>
              <a:t>dbo</a:t>
            </a:r>
            <a:r>
              <a:rPr lang="en-US" dirty="0">
                <a:latin typeface="Consolas" panose="020B0609020204030204" pitchFamily="49" charset="0"/>
                <a:ea typeface="Calibri" panose="020F0502020204030204" pitchFamily="34" charset="0"/>
              </a:rPr>
              <a:t>]</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t>
            </a:r>
            <a:r>
              <a:rPr lang="en-US" dirty="0" err="1">
                <a:latin typeface="Consolas" panose="020B0609020204030204" pitchFamily="49" charset="0"/>
                <a:ea typeface="Calibri" panose="020F0502020204030204" pitchFamily="34" charset="0"/>
              </a:rPr>
              <a:t>DailyCost</a:t>
            </a:r>
            <a:r>
              <a:rPr lang="en-US" dirty="0">
                <a:latin typeface="Consolas" panose="020B0609020204030204" pitchFamily="49" charset="0"/>
                <a:ea typeface="Calibri" panose="020F0502020204030204" pitchFamily="34" charset="0"/>
              </a:rPr>
              <a:t>$]</a:t>
            </a:r>
            <a:r>
              <a:rPr lang="en-US" dirty="0">
                <a:solidFill>
                  <a:srgbClr val="808080"/>
                </a:solidFill>
                <a:latin typeface="Consolas" panose="020B0609020204030204" pitchFamily="49"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SELECT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distinct</a:t>
            </a:r>
            <a:r>
              <a:rPr lang="en-US" dirty="0">
                <a:latin typeface="Consolas" panose="020B0609020204030204" pitchFamily="49" charset="0"/>
                <a:ea typeface="Calibri" panose="020F0502020204030204" pitchFamily="34" charset="0"/>
              </a:rPr>
              <a:t> [MFH]</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[bathing_365]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Bathing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[bladder_365]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Bladder</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[bowelincontinence_365]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Bowel</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[dressing_365]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Dressing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[eating_365]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Eating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[grooming_365]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Grooming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[toileting_365]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Toileting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[transferring_365]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Transferring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[walking_365]</a:t>
            </a:r>
            <a:r>
              <a:rPr lang="en-US" dirty="0">
                <a:solidFill>
                  <a:srgbClr val="808080"/>
                </a:solidFill>
                <a:latin typeface="Consolas" panose="020B0609020204030204" pitchFamily="49" charset="0"/>
                <a:ea typeface="Calibri" panose="020F0502020204030204" pitchFamily="34" charset="0"/>
              </a:rPr>
              <a:t>&gt;</a:t>
            </a:r>
            <a:r>
              <a:rPr lang="en-US" dirty="0">
                <a:latin typeface="Consolas" panose="020B0609020204030204" pitchFamily="49" charset="0"/>
                <a:ea typeface="Calibri" panose="020F0502020204030204" pitchFamily="34" charset="0"/>
              </a:rPr>
              <a:t>.5</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Walking</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[gender] </a:t>
            </a:r>
            <a:r>
              <a:rPr lang="en-US" dirty="0">
                <a:solidFill>
                  <a:srgbClr val="808080"/>
                </a:solidFill>
                <a:latin typeface="Consolas" panose="020B0609020204030204" pitchFamily="49" charset="0"/>
                <a:ea typeface="Calibri" panose="020F0502020204030204" pitchFamily="34" charset="0"/>
              </a:rPr>
              <a:t>=</a:t>
            </a:r>
            <a:r>
              <a:rPr lang="en-US" dirty="0">
                <a:solidFill>
                  <a:srgbClr val="FF0000"/>
                </a:solidFill>
                <a:latin typeface="Consolas" panose="020B0609020204030204" pitchFamily="49" charset="0"/>
                <a:ea typeface="Calibri" panose="020F0502020204030204" pitchFamily="34" charset="0"/>
              </a:rPr>
              <a:t>'F'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Male</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[race] </a:t>
            </a:r>
            <a:r>
              <a:rPr lang="en-US" dirty="0">
                <a:solidFill>
                  <a:srgbClr val="808080"/>
                </a:solidFill>
                <a:latin typeface="Consolas" panose="020B0609020204030204" pitchFamily="49" charset="0"/>
                <a:ea typeface="Calibri" panose="020F0502020204030204" pitchFamily="34" charset="0"/>
              </a:rPr>
              <a:t>=</a:t>
            </a:r>
            <a:r>
              <a:rPr lang="en-US" dirty="0">
                <a:solidFill>
                  <a:srgbClr val="FF0000"/>
                </a:solidFill>
                <a:latin typeface="Consolas" panose="020B0609020204030204" pitchFamily="49" charset="0"/>
                <a:ea typeface="Calibri" panose="020F0502020204030204" pitchFamily="34" charset="0"/>
              </a:rPr>
              <a:t>'B'</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Black</a:t>
            </a:r>
            <a:endParaRPr lang="en-US" sz="2800" dirty="0">
              <a:latin typeface="Times New Roman" panose="02020603050405020304" pitchFamily="18" charset="0"/>
              <a:ea typeface="Calibri" panose="020F0502020204030204" pitchFamily="34" charset="0"/>
            </a:endParaRPr>
          </a:p>
          <a:p>
            <a:pPr indent="457200">
              <a:lnSpc>
                <a:spcPct val="107000"/>
              </a:lnSpc>
            </a:pP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race</a:t>
            </a:r>
            <a:r>
              <a:rPr lang="en-US" dirty="0">
                <a:solidFill>
                  <a:srgbClr val="808080"/>
                </a:solidFill>
                <a:latin typeface="Consolas" panose="020B0609020204030204" pitchFamily="49" charset="0"/>
                <a:ea typeface="Calibri" panose="020F0502020204030204" pitchFamily="34" charset="0"/>
              </a:rPr>
              <a:t>=</a:t>
            </a:r>
            <a:r>
              <a:rPr lang="en-US" dirty="0">
                <a:solidFill>
                  <a:srgbClr val="FF0000"/>
                </a:solidFill>
                <a:latin typeface="Consolas" panose="020B0609020204030204" pitchFamily="49" charset="0"/>
                <a:ea typeface="Calibri" panose="020F0502020204030204" pitchFamily="34" charset="0"/>
              </a:rPr>
              <a:t>'W'</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White</a:t>
            </a:r>
            <a:endParaRPr lang="en-US" sz="2800" dirty="0">
              <a:latin typeface="Times New Roman" panose="02020603050405020304" pitchFamily="18" charset="0"/>
              <a:ea typeface="Calibri" panose="020F0502020204030204" pitchFamily="34" charset="0"/>
            </a:endParaRPr>
          </a:p>
          <a:p>
            <a:pPr indent="457200">
              <a:lnSpc>
                <a:spcPct val="107000"/>
              </a:lnSpc>
            </a:pP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race</a:t>
            </a:r>
            <a:r>
              <a:rPr lang="en-US" dirty="0">
                <a:solidFill>
                  <a:srgbClr val="808080"/>
                </a:solidFill>
                <a:latin typeface="Consolas" panose="020B0609020204030204" pitchFamily="49" charset="0"/>
                <a:ea typeface="Calibri" panose="020F0502020204030204" pitchFamily="34" charset="0"/>
              </a:rPr>
              <a:t>=</a:t>
            </a:r>
            <a:r>
              <a:rPr lang="en-US" dirty="0">
                <a:solidFill>
                  <a:srgbClr val="FF0000"/>
                </a:solidFill>
                <a:latin typeface="Consolas" panose="020B0609020204030204" pitchFamily="49" charset="0"/>
                <a:ea typeface="Calibri" panose="020F0502020204030204" pitchFamily="34" charset="0"/>
              </a:rPr>
              <a:t>'NULL'</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1</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0</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RaceNull</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err="1">
                <a:solidFill>
                  <a:srgbClr val="FF00FF"/>
                </a:solidFill>
                <a:latin typeface="Consolas" panose="020B0609020204030204" pitchFamily="49" charset="0"/>
                <a:ea typeface="Calibri" panose="020F0502020204030204" pitchFamily="34" charset="0"/>
              </a:rPr>
              <a:t>iif</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age </a:t>
            </a:r>
            <a:r>
              <a:rPr lang="en-US" dirty="0">
                <a:solidFill>
                  <a:srgbClr val="808080"/>
                </a:solidFill>
                <a:latin typeface="Consolas" panose="020B0609020204030204" pitchFamily="49" charset="0"/>
                <a:ea typeface="Calibri" panose="020F0502020204030204" pitchFamily="34" charset="0"/>
              </a:rPr>
              <a:t>is</a:t>
            </a: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null,</a:t>
            </a:r>
            <a:r>
              <a:rPr lang="en-US" dirty="0">
                <a:latin typeface="Consolas" panose="020B0609020204030204" pitchFamily="49" charset="0"/>
                <a:ea typeface="Calibri" panose="020F0502020204030204" pitchFamily="34" charset="0"/>
              </a:rPr>
              <a:t> @</a:t>
            </a:r>
            <a:r>
              <a:rPr lang="en-US" dirty="0" err="1">
                <a:latin typeface="Consolas" panose="020B0609020204030204" pitchFamily="49" charset="0"/>
                <a:ea typeface="Calibri" panose="020F0502020204030204" pitchFamily="34" charset="0"/>
              </a:rPr>
              <a:t>avgAge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age</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a:t>
            </a:r>
            <a:r>
              <a:rPr lang="en-US" dirty="0">
                <a:solidFill>
                  <a:srgbClr val="0000FF"/>
                </a:solidFill>
                <a:latin typeface="Consolas" panose="020B0609020204030204" pitchFamily="49" charset="0"/>
                <a:ea typeface="Calibri" panose="020F0502020204030204" pitchFamily="34" charset="0"/>
              </a:rPr>
              <a:t>as</a:t>
            </a:r>
            <a:r>
              <a:rPr lang="en-US" dirty="0">
                <a:latin typeface="Consolas" panose="020B0609020204030204" pitchFamily="49" charset="0"/>
                <a:ea typeface="Calibri" panose="020F0502020204030204" pitchFamily="34" charset="0"/>
              </a:rPr>
              <a:t> Age</a:t>
            </a:r>
            <a:endParaRPr lang="en-US" sz="2800" dirty="0">
              <a:latin typeface="Times New Roman" panose="02020603050405020304" pitchFamily="18" charset="0"/>
              <a:ea typeface="Calibri" panose="020F0502020204030204" pitchFamily="34" charset="0"/>
            </a:endParaRPr>
          </a:p>
          <a:p>
            <a:pPr>
              <a:lnSpc>
                <a:spcPct val="107000"/>
              </a:lnSpc>
            </a:pPr>
            <a:r>
              <a:rPr lang="en-US" dirty="0">
                <a:latin typeface="Consolas" panose="020B0609020204030204" pitchFamily="49" charset="0"/>
                <a:ea typeface="Calibri" panose="020F0502020204030204" pitchFamily="34" charset="0"/>
              </a:rPr>
              <a:t>	</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 ID</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INTO</a:t>
            </a:r>
            <a:r>
              <a:rPr lang="en-US" dirty="0">
                <a:latin typeface="Consolas" panose="020B0609020204030204" pitchFamily="49" charset="0"/>
                <a:ea typeface="Calibri" panose="020F0502020204030204" pitchFamily="34" charset="0"/>
              </a:rPr>
              <a:t> #Data</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00FF"/>
                </a:solidFill>
                <a:latin typeface="Consolas" panose="020B0609020204030204" pitchFamily="49" charset="0"/>
                <a:ea typeface="Calibri" panose="020F0502020204030204" pitchFamily="34" charset="0"/>
              </a:rPr>
              <a:t>FROM</a:t>
            </a:r>
            <a:r>
              <a:rPr lang="en-US" dirty="0">
                <a:latin typeface="Consolas" panose="020B0609020204030204" pitchFamily="49" charset="0"/>
                <a:ea typeface="Calibri" panose="020F0502020204030204" pitchFamily="34" charset="0"/>
              </a:rPr>
              <a:t> [MFH]</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t>
            </a:r>
            <a:r>
              <a:rPr lang="en-US" dirty="0" err="1">
                <a:latin typeface="Consolas" panose="020B0609020204030204" pitchFamily="49" charset="0"/>
                <a:ea typeface="Calibri" panose="020F0502020204030204" pitchFamily="34" charset="0"/>
              </a:rPr>
              <a:t>dbo</a:t>
            </a:r>
            <a:r>
              <a:rPr lang="en-US" dirty="0">
                <a:latin typeface="Consolas" panose="020B0609020204030204" pitchFamily="49" charset="0"/>
                <a:ea typeface="Calibri" panose="020F0502020204030204" pitchFamily="34" charset="0"/>
              </a:rPr>
              <a:t>]</a:t>
            </a:r>
            <a:r>
              <a:rPr lang="en-US" dirty="0">
                <a:solidFill>
                  <a:srgbClr val="808080"/>
                </a:solidFill>
                <a:latin typeface="Consolas" panose="020B0609020204030204" pitchFamily="49" charset="0"/>
                <a:ea typeface="Calibri" panose="020F0502020204030204" pitchFamily="34" charset="0"/>
              </a:rPr>
              <a:t>.</a:t>
            </a:r>
            <a:r>
              <a:rPr lang="en-US" dirty="0">
                <a:latin typeface="Consolas" panose="020B0609020204030204" pitchFamily="49" charset="0"/>
                <a:ea typeface="Calibri" panose="020F0502020204030204" pitchFamily="34" charset="0"/>
              </a:rPr>
              <a:t>[</a:t>
            </a:r>
            <a:r>
              <a:rPr lang="en-US" dirty="0" err="1">
                <a:latin typeface="Consolas" panose="020B0609020204030204" pitchFamily="49" charset="0"/>
                <a:ea typeface="Calibri" panose="020F0502020204030204" pitchFamily="34" charset="0"/>
              </a:rPr>
              <a:t>DailyCost</a:t>
            </a:r>
            <a:r>
              <a:rPr lang="en-US" dirty="0">
                <a:latin typeface="Consolas" panose="020B0609020204030204" pitchFamily="49"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nSpc>
                <a:spcPct val="107000"/>
              </a:lnSpc>
            </a:pPr>
            <a:r>
              <a:rPr lang="en-US" dirty="0">
                <a:solidFill>
                  <a:srgbClr val="008000"/>
                </a:solidFill>
                <a:latin typeface="Consolas" panose="020B0609020204030204" pitchFamily="49" charset="0"/>
                <a:ea typeface="Calibri" panose="020F0502020204030204" pitchFamily="34" charset="0"/>
              </a:rPr>
              <a:t>-- (39139 row(s) affected)</a:t>
            </a:r>
            <a:endParaRPr lang="en-US" sz="2800" dirty="0">
              <a:effectLst/>
              <a:latin typeface="Times New Roman" panose="02020603050405020304" pitchFamily="18" charset="0"/>
              <a:ea typeface="Calibri" panose="020F0502020204030204" pitchFamily="34" charset="0"/>
            </a:endParaRPr>
          </a:p>
        </p:txBody>
      </p:sp>
      <p:sp>
        <p:nvSpPr>
          <p:cNvPr id="3" name="Double Wave 2"/>
          <p:cNvSpPr/>
          <p:nvPr/>
        </p:nvSpPr>
        <p:spPr>
          <a:xfrm>
            <a:off x="697832" y="2165684"/>
            <a:ext cx="2273968" cy="149191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Prepare Data</a:t>
            </a:r>
            <a:endParaRPr lang="en-US" sz="3200" b="1" dirty="0"/>
          </a:p>
        </p:txBody>
      </p:sp>
    </p:spTree>
    <p:extLst>
      <p:ext uri="{BB962C8B-B14F-4D97-AF65-F5344CB8AC3E}">
        <p14:creationId xmlns:p14="http://schemas.microsoft.com/office/powerpoint/2010/main" val="87996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12820" y="2225844"/>
          <a:ext cx="11417968" cy="2454440"/>
        </p:xfrm>
        <a:graphic>
          <a:graphicData uri="http://schemas.openxmlformats.org/drawingml/2006/table">
            <a:tbl>
              <a:tblPr>
                <a:tableStyleId>{5C22544A-7EE6-4342-B048-85BDC9FD1C3A}</a:tableStyleId>
              </a:tblPr>
              <a:tblGrid>
                <a:gridCol w="713623"/>
                <a:gridCol w="713623"/>
                <a:gridCol w="713623"/>
                <a:gridCol w="713623"/>
                <a:gridCol w="713623"/>
                <a:gridCol w="713623"/>
                <a:gridCol w="713623"/>
                <a:gridCol w="713623"/>
                <a:gridCol w="713623"/>
                <a:gridCol w="713623"/>
                <a:gridCol w="713623"/>
                <a:gridCol w="713623"/>
                <a:gridCol w="713623"/>
                <a:gridCol w="713623"/>
                <a:gridCol w="713623"/>
                <a:gridCol w="713623"/>
              </a:tblGrid>
              <a:tr h="647600">
                <a:tc>
                  <a:txBody>
                    <a:bodyPr/>
                    <a:lstStyle/>
                    <a:p>
                      <a:pPr algn="ctr" fontAlgn="b"/>
                      <a:r>
                        <a:rPr lang="en-US" sz="1200" u="none" strike="noStrike" dirty="0">
                          <a:effectLst/>
                        </a:rPr>
                        <a:t>MFH</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Bathing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Bladder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Bowel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Dressing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Eating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Grooming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Toileting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Transferring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Walking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Male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Black</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White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RaceNull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Age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ID</a:t>
                      </a:r>
                      <a:endParaRPr lang="en-US" sz="1200" b="0" i="0" u="none" strike="noStrike">
                        <a:solidFill>
                          <a:srgbClr val="000000"/>
                        </a:solidFill>
                        <a:effectLst/>
                        <a:latin typeface="Calibri" panose="020F0502020204030204" pitchFamily="34" charset="0"/>
                      </a:endParaRPr>
                    </a:p>
                  </a:txBody>
                  <a:tcPr marL="9525" marR="9525" marT="9525" marB="0" anchor="b"/>
                </a:tc>
              </a:tr>
              <a:tr h="357790">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72.15989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35572</a:t>
                      </a:r>
                      <a:endParaRPr lang="en-US" sz="1200" b="0" i="0" u="none" strike="noStrike">
                        <a:solidFill>
                          <a:srgbClr val="000000"/>
                        </a:solidFill>
                        <a:effectLst/>
                        <a:latin typeface="Calibri" panose="020F0502020204030204" pitchFamily="34" charset="0"/>
                      </a:endParaRPr>
                    </a:p>
                  </a:txBody>
                  <a:tcPr marL="9525" marR="9525" marT="9525" marB="0" anchor="b"/>
                </a:tc>
              </a:tr>
              <a:tr h="357790">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72.15989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35573</a:t>
                      </a:r>
                      <a:endParaRPr lang="en-US" sz="1200" b="0" i="0" u="none" strike="noStrike">
                        <a:solidFill>
                          <a:srgbClr val="000000"/>
                        </a:solidFill>
                        <a:effectLst/>
                        <a:latin typeface="Calibri" panose="020F0502020204030204" pitchFamily="34" charset="0"/>
                      </a:endParaRPr>
                    </a:p>
                  </a:txBody>
                  <a:tcPr marL="9525" marR="9525" marT="9525" marB="0" anchor="b"/>
                </a:tc>
              </a:tr>
              <a:tr h="357790">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72.15989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35574</a:t>
                      </a:r>
                      <a:endParaRPr lang="en-US" sz="1200" b="0" i="0" u="none" strike="noStrike">
                        <a:solidFill>
                          <a:srgbClr val="000000"/>
                        </a:solidFill>
                        <a:effectLst/>
                        <a:latin typeface="Calibri" panose="020F0502020204030204" pitchFamily="34" charset="0"/>
                      </a:endParaRPr>
                    </a:p>
                  </a:txBody>
                  <a:tcPr marL="9525" marR="9525" marT="9525" marB="0" anchor="b"/>
                </a:tc>
              </a:tr>
              <a:tr h="375680">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72.15989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35575</a:t>
                      </a:r>
                      <a:endParaRPr lang="en-US" sz="1200" b="0" i="0" u="none" strike="noStrike">
                        <a:solidFill>
                          <a:srgbClr val="000000"/>
                        </a:solidFill>
                        <a:effectLst/>
                        <a:latin typeface="Calibri" panose="020F0502020204030204" pitchFamily="34" charset="0"/>
                      </a:endParaRPr>
                    </a:p>
                  </a:txBody>
                  <a:tcPr marL="9525" marR="9525" marT="9525" marB="0" anchor="b"/>
                </a:tc>
              </a:tr>
              <a:tr h="357790">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72.15989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35618</a:t>
                      </a:r>
                      <a:endParaRPr lang="en-US" sz="1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195497924"/>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8395</TotalTime>
  <Words>1608</Words>
  <Application>Microsoft Office PowerPoint</Application>
  <PresentationFormat>Widescreen</PresentationFormat>
  <Paragraphs>549</Paragraphs>
  <Slides>14</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Calibri</vt:lpstr>
      <vt:lpstr>Cambria Math</vt:lpstr>
      <vt:lpstr>Consolas</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the data, calculate probability, transform using logit &amp; regress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237</cp:revision>
  <dcterms:created xsi:type="dcterms:W3CDTF">2017-05-23T16:09:18Z</dcterms:created>
  <dcterms:modified xsi:type="dcterms:W3CDTF">2019-07-03T21:06:42Z</dcterms:modified>
</cp:coreProperties>
</file>