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68" r:id="rId2"/>
    <p:sldId id="404" r:id="rId3"/>
    <p:sldId id="446" r:id="rId4"/>
    <p:sldId id="445" r:id="rId5"/>
    <p:sldId id="455" r:id="rId6"/>
    <p:sldId id="447" r:id="rId7"/>
    <p:sldId id="448" r:id="rId8"/>
    <p:sldId id="456" r:id="rId9"/>
    <p:sldId id="450" r:id="rId10"/>
    <p:sldId id="452" r:id="rId11"/>
    <p:sldId id="454" r:id="rId12"/>
    <p:sldId id="453" r:id="rId13"/>
    <p:sldId id="457" r:id="rId14"/>
    <p:sldId id="458" r:id="rId15"/>
    <p:sldId id="459" r:id="rId16"/>
    <p:sldId id="437" r:id="rId17"/>
    <p:sldId id="438" r:id="rId18"/>
    <p:sldId id="439" r:id="rId19"/>
    <p:sldId id="440" r:id="rId20"/>
    <p:sldId id="441" r:id="rId21"/>
    <p:sldId id="418" r:id="rId22"/>
    <p:sldId id="419" r:id="rId23"/>
    <p:sldId id="420" r:id="rId24"/>
    <p:sldId id="442" r:id="rId25"/>
    <p:sldId id="443" r:id="rId26"/>
    <p:sldId id="444" r:id="rId27"/>
    <p:sldId id="4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D1219"/>
    <a:srgbClr val="FFFF99"/>
    <a:srgbClr val="00FFCC"/>
    <a:srgbClr val="66FFCC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71098" autoAdjust="0"/>
  </p:normalViewPr>
  <p:slideViewPr>
    <p:cSldViewPr snapToGrid="0" snapToObjects="1">
      <p:cViewPr varScale="1">
        <p:scale>
          <a:sx n="46" d="100"/>
          <a:sy n="46" d="100"/>
        </p:scale>
        <p:origin x="12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show you how to create a causal network through LASSO regressions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3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2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graph shows a causal network.  Variables are related by arcs.  There are no cycles in the network.  You can start from causes and see its effects.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Markov blanket of variable X6 is shown here inside the dashed line.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includes parents of X6 which are X2 and X3, the variables that immediately precede X6 and are connected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9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Markov blanket also includes children of X6, in this case X8 and X9.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9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Markov blanket includes co-parents.  These are other parents of children of X6.  In this network these are X5 and X7.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6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go through an example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5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network.  Let us first familiarize ourselves with the concept of parents in the network.  For each node, these are the nodes that precede it and are connected to it with a directed arc.  So what are the parents in Markov blanket of RF?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3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and P are parents in the Markov blanket of RF.   If one controls these variables, then de facto one controls the effect of any other preceding covariate on RF.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 is the child in the Markov blanket of RF.   If one controls this variable, then de facto one controls the effect of any other following variable on RF.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0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LTH, PBD, SNF and HHA are co-parents and a member of the Markov Blanket.   .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9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controls all members of the Markov Blanket then nothing else in the network matters and affects RF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1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1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causal network is a collection of nodes, where parents in Markov blanket of the node point to and are connected to the node.   </a:t>
            </a:r>
            <a:endParaRPr lang="en-US" dirty="0">
              <a:effectLst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pPr marL="0" indent="0"/>
            <a:r>
              <a:rPr lang="en-US" sz="4800" dirty="0"/>
              <a:t>D-separation &amp; Markov Blanket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Alemi,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F7C5D-C0A7-469B-ACEE-0EED3543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26528" r="55000" b="26573"/>
          <a:stretch/>
        </p:blipFill>
        <p:spPr>
          <a:xfrm>
            <a:off x="2731211" y="1331768"/>
            <a:ext cx="5874328" cy="4670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5F2C3D-6587-46EB-B2EC-373D4C57C55D}"/>
              </a:ext>
            </a:extLst>
          </p:cNvPr>
          <p:cNvGrpSpPr/>
          <p:nvPr/>
        </p:nvGrpSpPr>
        <p:grpSpPr>
          <a:xfrm>
            <a:off x="3823854" y="1634836"/>
            <a:ext cx="1842655" cy="1413164"/>
            <a:chOff x="3823854" y="1634836"/>
            <a:chExt cx="1842655" cy="14131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8C7C44-5FA2-4095-B695-1307932353B1}"/>
                </a:ext>
              </a:extLst>
            </p:cNvPr>
            <p:cNvSpPr/>
            <p:nvPr/>
          </p:nvSpPr>
          <p:spPr>
            <a:xfrm>
              <a:off x="3823854" y="2534322"/>
              <a:ext cx="803564" cy="5136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E49407-0786-4055-B3C3-D3612BC23D77}"/>
                </a:ext>
              </a:extLst>
            </p:cNvPr>
            <p:cNvCxnSpPr/>
            <p:nvPr/>
          </p:nvCxnSpPr>
          <p:spPr>
            <a:xfrm>
              <a:off x="5153891" y="1634836"/>
              <a:ext cx="512618" cy="0"/>
            </a:xfrm>
            <a:prstGeom prst="line">
              <a:avLst/>
            </a:prstGeom>
            <a:ln w="571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8B334D-1914-4063-9AE3-6441D825C58D}"/>
              </a:ext>
            </a:extLst>
          </p:cNvPr>
          <p:cNvSpPr/>
          <p:nvPr/>
        </p:nvSpPr>
        <p:spPr>
          <a:xfrm>
            <a:off x="494873" y="193508"/>
            <a:ext cx="10299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Common Effect: Is P Independent from CL? </a:t>
            </a:r>
          </a:p>
        </p:txBody>
      </p:sp>
    </p:spTree>
    <p:extLst>
      <p:ext uri="{BB962C8B-B14F-4D97-AF65-F5344CB8AC3E}">
        <p14:creationId xmlns:p14="http://schemas.microsoft.com/office/powerpoint/2010/main" val="3000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1121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Chain: Is DME Independent from LTH, observing H?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F7C5D-C0A7-469B-ACEE-0EED3543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26528" r="55000" b="26573"/>
          <a:stretch/>
        </p:blipFill>
        <p:spPr>
          <a:xfrm>
            <a:off x="2731211" y="1331768"/>
            <a:ext cx="5874328" cy="46703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8C7C44-5FA2-4095-B695-1307932353B1}"/>
              </a:ext>
            </a:extLst>
          </p:cNvPr>
          <p:cNvSpPr/>
          <p:nvPr/>
        </p:nvSpPr>
        <p:spPr>
          <a:xfrm>
            <a:off x="3823854" y="2534322"/>
            <a:ext cx="803564" cy="5136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9178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033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Chain: P Independent from OT, if we observe RF?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F7C5D-C0A7-469B-ACEE-0EED3543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26528" r="55000" b="26573"/>
          <a:stretch/>
        </p:blipFill>
        <p:spPr>
          <a:xfrm>
            <a:off x="2731211" y="1331768"/>
            <a:ext cx="5874328" cy="46703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1D50A4-5853-41E4-B4F1-0327A6662956}"/>
              </a:ext>
            </a:extLst>
          </p:cNvPr>
          <p:cNvSpPr/>
          <p:nvPr/>
        </p:nvSpPr>
        <p:spPr>
          <a:xfrm>
            <a:off x="5668375" y="3507796"/>
            <a:ext cx="803564" cy="5136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</a:t>
            </a:r>
          </a:p>
        </p:txBody>
      </p:sp>
    </p:spTree>
    <p:extLst>
      <p:ext uri="{BB962C8B-B14F-4D97-AF65-F5344CB8AC3E}">
        <p14:creationId xmlns:p14="http://schemas.microsoft.com/office/powerpoint/2010/main" val="88908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033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Common Cause: Is HO independent from OT, if we observe PBD?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F7C5D-C0A7-469B-ACEE-0EED3543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26528" r="55000" b="26573"/>
          <a:stretch/>
        </p:blipFill>
        <p:spPr>
          <a:xfrm>
            <a:off x="2731211" y="1331768"/>
            <a:ext cx="5874328" cy="46703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1D50A4-5853-41E4-B4F1-0327A6662956}"/>
              </a:ext>
            </a:extLst>
          </p:cNvPr>
          <p:cNvSpPr/>
          <p:nvPr/>
        </p:nvSpPr>
        <p:spPr>
          <a:xfrm>
            <a:off x="4643139" y="3505199"/>
            <a:ext cx="803564" cy="5136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PBD</a:t>
            </a:r>
          </a:p>
        </p:txBody>
      </p:sp>
    </p:spTree>
    <p:extLst>
      <p:ext uri="{BB962C8B-B14F-4D97-AF65-F5344CB8AC3E}">
        <p14:creationId xmlns:p14="http://schemas.microsoft.com/office/powerpoint/2010/main" val="87061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025203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 of a node </a:t>
            </a:r>
          </a:p>
          <a:p>
            <a:r>
              <a:rPr lang="en-US" sz="7200" b="1" dirty="0"/>
              <a:t>d-separates a node from</a:t>
            </a:r>
          </a:p>
          <a:p>
            <a:r>
              <a:rPr lang="en-US" sz="7200" b="1" dirty="0"/>
              <a:t>the rest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4841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025203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 of a node </a:t>
            </a:r>
          </a:p>
          <a:p>
            <a:r>
              <a:rPr lang="en-US" sz="7200" b="1" dirty="0"/>
              <a:t>d-separates a node from</a:t>
            </a:r>
          </a:p>
          <a:p>
            <a:r>
              <a:rPr lang="en-US" sz="7200" b="1" dirty="0"/>
              <a:t>the rest of the network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18904-5363-40F4-A696-6E9D8DEF94B3}"/>
              </a:ext>
            </a:extLst>
          </p:cNvPr>
          <p:cNvSpPr txBox="1"/>
          <p:nvPr/>
        </p:nvSpPr>
        <p:spPr>
          <a:xfrm>
            <a:off x="494873" y="2745613"/>
            <a:ext cx="985447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200" b="1" dirty="0"/>
              <a:t>Makes the rest of network irrelevant</a:t>
            </a:r>
          </a:p>
        </p:txBody>
      </p:sp>
    </p:spTree>
    <p:extLst>
      <p:ext uri="{BB962C8B-B14F-4D97-AF65-F5344CB8AC3E}">
        <p14:creationId xmlns:p14="http://schemas.microsoft.com/office/powerpoint/2010/main" val="2129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034" y="161836"/>
            <a:ext cx="6217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Causal Network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08EC7-186C-4EC4-81A1-71739FE8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" t="11527" r="57979" b="34064"/>
          <a:stretch/>
        </p:blipFill>
        <p:spPr>
          <a:xfrm>
            <a:off x="3716055" y="1752600"/>
            <a:ext cx="4759890" cy="37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034" y="161836"/>
            <a:ext cx="64304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08EC7-186C-4EC4-81A1-71739FE8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" t="11527" r="57979" b="34064"/>
          <a:stretch/>
        </p:blipFill>
        <p:spPr>
          <a:xfrm>
            <a:off x="3716055" y="1752600"/>
            <a:ext cx="4759890" cy="37313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D4ED59-345A-449A-A81D-AAB7F4865B22}"/>
              </a:ext>
            </a:extLst>
          </p:cNvPr>
          <p:cNvSpPr/>
          <p:nvPr/>
        </p:nvSpPr>
        <p:spPr>
          <a:xfrm>
            <a:off x="4133589" y="1676490"/>
            <a:ext cx="3820438" cy="298319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4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034" y="161836"/>
            <a:ext cx="64304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08EC7-186C-4EC4-81A1-71739FE8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" t="11527" r="57979" b="34064"/>
          <a:stretch/>
        </p:blipFill>
        <p:spPr>
          <a:xfrm>
            <a:off x="3716055" y="1752600"/>
            <a:ext cx="4759890" cy="37313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D4ED59-345A-449A-A81D-AAB7F4865B22}"/>
              </a:ext>
            </a:extLst>
          </p:cNvPr>
          <p:cNvSpPr/>
          <p:nvPr/>
        </p:nvSpPr>
        <p:spPr>
          <a:xfrm>
            <a:off x="4133589" y="1676490"/>
            <a:ext cx="3820438" cy="298319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4BB41F-3DFF-4F79-87AD-796EC9182345}"/>
              </a:ext>
            </a:extLst>
          </p:cNvPr>
          <p:cNvSpPr/>
          <p:nvPr/>
        </p:nvSpPr>
        <p:spPr>
          <a:xfrm rot="1768799">
            <a:off x="3732344" y="1038136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Parent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6E929D9-26A1-4477-B7F1-D19C2621069E}"/>
              </a:ext>
            </a:extLst>
          </p:cNvPr>
          <p:cNvSpPr/>
          <p:nvPr/>
        </p:nvSpPr>
        <p:spPr>
          <a:xfrm rot="2844169">
            <a:off x="5355503" y="762002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123508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034" y="161836"/>
            <a:ext cx="64304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08EC7-186C-4EC4-81A1-71739FE8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" t="11527" r="57979" b="34064"/>
          <a:stretch/>
        </p:blipFill>
        <p:spPr>
          <a:xfrm>
            <a:off x="3716055" y="1752600"/>
            <a:ext cx="4759890" cy="37313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D4ED59-345A-449A-A81D-AAB7F4865B22}"/>
              </a:ext>
            </a:extLst>
          </p:cNvPr>
          <p:cNvSpPr/>
          <p:nvPr/>
        </p:nvSpPr>
        <p:spPr>
          <a:xfrm>
            <a:off x="4133589" y="1676490"/>
            <a:ext cx="3820438" cy="298319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4BB41F-3DFF-4F79-87AD-796EC9182345}"/>
              </a:ext>
            </a:extLst>
          </p:cNvPr>
          <p:cNvSpPr/>
          <p:nvPr/>
        </p:nvSpPr>
        <p:spPr>
          <a:xfrm>
            <a:off x="3593768" y="3530009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Child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6E929D9-26A1-4477-B7F1-D19C2621069E}"/>
              </a:ext>
            </a:extLst>
          </p:cNvPr>
          <p:cNvSpPr/>
          <p:nvPr/>
        </p:nvSpPr>
        <p:spPr>
          <a:xfrm rot="19396938">
            <a:off x="5192039" y="4276637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271618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127154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Meaning of Markov Blanket: </a:t>
            </a:r>
          </a:p>
          <a:p>
            <a:r>
              <a:rPr lang="en-US" sz="7200" b="1" dirty="0"/>
              <a:t>Shows which variables are </a:t>
            </a:r>
          </a:p>
          <a:p>
            <a:r>
              <a:rPr lang="en-US" sz="7200" b="1" dirty="0"/>
              <a:t>relevant to our analysis</a:t>
            </a:r>
          </a:p>
        </p:txBody>
      </p:sp>
    </p:spTree>
    <p:extLst>
      <p:ext uri="{BB962C8B-B14F-4D97-AF65-F5344CB8AC3E}">
        <p14:creationId xmlns:p14="http://schemas.microsoft.com/office/powerpoint/2010/main" val="241938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034" y="161836"/>
            <a:ext cx="64304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Markov Blanket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08EC7-186C-4EC4-81A1-71739FE8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" t="11527" r="57979" b="34064"/>
          <a:stretch/>
        </p:blipFill>
        <p:spPr>
          <a:xfrm>
            <a:off x="3716055" y="1752600"/>
            <a:ext cx="4759890" cy="37313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D4ED59-345A-449A-A81D-AAB7F4865B22}"/>
              </a:ext>
            </a:extLst>
          </p:cNvPr>
          <p:cNvSpPr/>
          <p:nvPr/>
        </p:nvSpPr>
        <p:spPr>
          <a:xfrm>
            <a:off x="4133589" y="1676490"/>
            <a:ext cx="3820438" cy="298319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4BB41F-3DFF-4F79-87AD-796EC9182345}"/>
              </a:ext>
            </a:extLst>
          </p:cNvPr>
          <p:cNvSpPr/>
          <p:nvPr/>
        </p:nvSpPr>
        <p:spPr>
          <a:xfrm>
            <a:off x="2741998" y="2532233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Co-parents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6E929D9-26A1-4477-B7F1-D19C2621069E}"/>
              </a:ext>
            </a:extLst>
          </p:cNvPr>
          <p:cNvSpPr/>
          <p:nvPr/>
        </p:nvSpPr>
        <p:spPr>
          <a:xfrm rot="19597375">
            <a:off x="5680396" y="3018097"/>
            <a:ext cx="1703539" cy="120032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Co-parents</a:t>
            </a:r>
          </a:p>
        </p:txBody>
      </p:sp>
    </p:spTree>
    <p:extLst>
      <p:ext uri="{BB962C8B-B14F-4D97-AF65-F5344CB8AC3E}">
        <p14:creationId xmlns:p14="http://schemas.microsoft.com/office/powerpoint/2010/main" val="104728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027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237947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undled payments for total hip fracture ">
            <a:extLst>
              <a:ext uri="{FF2B5EF4-FFF2-40B4-BE49-F238E27FC236}">
                <a16:creationId xmlns:a16="http://schemas.microsoft.com/office/drawing/2014/main" id="{74ED1E24-BF3A-4AB7-9A91-387F002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457200"/>
            <a:ext cx="7695323" cy="60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02496" y="5643"/>
            <a:ext cx="9056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600" b="1" dirty="0"/>
              <a:t>What are the parents in Markov blanket of RF?</a:t>
            </a:r>
          </a:p>
        </p:txBody>
      </p:sp>
    </p:spTree>
    <p:extLst>
      <p:ext uri="{BB962C8B-B14F-4D97-AF65-F5344CB8AC3E}">
        <p14:creationId xmlns:p14="http://schemas.microsoft.com/office/powerpoint/2010/main" val="237318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undled payments for total hip fracture ">
            <a:extLst>
              <a:ext uri="{FF2B5EF4-FFF2-40B4-BE49-F238E27FC236}">
                <a16:creationId xmlns:a16="http://schemas.microsoft.com/office/drawing/2014/main" id="{74ED1E24-BF3A-4AB7-9A91-387F002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457200"/>
            <a:ext cx="7695323" cy="60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B265111-9707-4517-AD7D-AB623D3134FB}"/>
              </a:ext>
            </a:extLst>
          </p:cNvPr>
          <p:cNvSpPr/>
          <p:nvPr/>
        </p:nvSpPr>
        <p:spPr>
          <a:xfrm rot="1855165">
            <a:off x="4728264" y="2720077"/>
            <a:ext cx="1825570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8528953-FFB6-482D-B60E-9F9511667B73}"/>
              </a:ext>
            </a:extLst>
          </p:cNvPr>
          <p:cNvSpPr/>
          <p:nvPr/>
        </p:nvSpPr>
        <p:spPr>
          <a:xfrm rot="5400000">
            <a:off x="5708279" y="2079122"/>
            <a:ext cx="2094194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DCEF38-A6E7-4E27-82D5-C84FF161CF03}"/>
              </a:ext>
            </a:extLst>
          </p:cNvPr>
          <p:cNvSpPr/>
          <p:nvPr/>
        </p:nvSpPr>
        <p:spPr>
          <a:xfrm>
            <a:off x="3947994" y="2082189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318C6-C285-40B7-B9D9-EF3F5EEE78C5}"/>
              </a:ext>
            </a:extLst>
          </p:cNvPr>
          <p:cNvSpPr/>
          <p:nvPr/>
        </p:nvSpPr>
        <p:spPr>
          <a:xfrm>
            <a:off x="6223020" y="669097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undled payments for total hip fracture ">
            <a:extLst>
              <a:ext uri="{FF2B5EF4-FFF2-40B4-BE49-F238E27FC236}">
                <a16:creationId xmlns:a16="http://schemas.microsoft.com/office/drawing/2014/main" id="{74ED1E24-BF3A-4AB7-9A91-387F002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432148"/>
            <a:ext cx="7695323" cy="60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B265111-9707-4517-AD7D-AB623D3134FB}"/>
              </a:ext>
            </a:extLst>
          </p:cNvPr>
          <p:cNvSpPr/>
          <p:nvPr/>
        </p:nvSpPr>
        <p:spPr>
          <a:xfrm rot="1855165">
            <a:off x="4728264" y="2720077"/>
            <a:ext cx="1825570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8528953-FFB6-482D-B60E-9F9511667B73}"/>
              </a:ext>
            </a:extLst>
          </p:cNvPr>
          <p:cNvSpPr/>
          <p:nvPr/>
        </p:nvSpPr>
        <p:spPr>
          <a:xfrm rot="5400000">
            <a:off x="5708279" y="2079122"/>
            <a:ext cx="2094194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DCEF38-A6E7-4E27-82D5-C84FF161CF03}"/>
              </a:ext>
            </a:extLst>
          </p:cNvPr>
          <p:cNvSpPr/>
          <p:nvPr/>
        </p:nvSpPr>
        <p:spPr>
          <a:xfrm>
            <a:off x="3947994" y="2082189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318C6-C285-40B7-B9D9-EF3F5EEE78C5}"/>
              </a:ext>
            </a:extLst>
          </p:cNvPr>
          <p:cNvSpPr/>
          <p:nvPr/>
        </p:nvSpPr>
        <p:spPr>
          <a:xfrm>
            <a:off x="6223020" y="669097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2E51F7-41E8-4544-B28E-202AFAF4A182}"/>
              </a:ext>
            </a:extLst>
          </p:cNvPr>
          <p:cNvSpPr/>
          <p:nvPr/>
        </p:nvSpPr>
        <p:spPr>
          <a:xfrm>
            <a:off x="6389966" y="4534422"/>
            <a:ext cx="737344" cy="6012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B50198-A121-49FE-8DE5-5AEB54CF3EC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676374" y="3908121"/>
            <a:ext cx="82264" cy="626301"/>
          </a:xfrm>
          <a:prstGeom prst="line">
            <a:avLst/>
          </a:prstGeom>
          <a:ln w="323850">
            <a:solidFill>
              <a:srgbClr val="FFFF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6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undled payments for total hip fracture ">
            <a:extLst>
              <a:ext uri="{FF2B5EF4-FFF2-40B4-BE49-F238E27FC236}">
                <a16:creationId xmlns:a16="http://schemas.microsoft.com/office/drawing/2014/main" id="{74ED1E24-BF3A-4AB7-9A91-387F002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439716"/>
            <a:ext cx="7695323" cy="60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B265111-9707-4517-AD7D-AB623D3134FB}"/>
              </a:ext>
            </a:extLst>
          </p:cNvPr>
          <p:cNvSpPr/>
          <p:nvPr/>
        </p:nvSpPr>
        <p:spPr>
          <a:xfrm rot="1855165">
            <a:off x="4728264" y="2720077"/>
            <a:ext cx="1825570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8528953-FFB6-482D-B60E-9F9511667B73}"/>
              </a:ext>
            </a:extLst>
          </p:cNvPr>
          <p:cNvSpPr/>
          <p:nvPr/>
        </p:nvSpPr>
        <p:spPr>
          <a:xfrm rot="5400000">
            <a:off x="5708279" y="2079122"/>
            <a:ext cx="2094194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DCEF38-A6E7-4E27-82D5-C84FF161CF03}"/>
              </a:ext>
            </a:extLst>
          </p:cNvPr>
          <p:cNvSpPr/>
          <p:nvPr/>
        </p:nvSpPr>
        <p:spPr>
          <a:xfrm>
            <a:off x="3947994" y="2082189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318C6-C285-40B7-B9D9-EF3F5EEE78C5}"/>
              </a:ext>
            </a:extLst>
          </p:cNvPr>
          <p:cNvSpPr/>
          <p:nvPr/>
        </p:nvSpPr>
        <p:spPr>
          <a:xfrm>
            <a:off x="6223020" y="669097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2E51F7-41E8-4544-B28E-202AFAF4A182}"/>
              </a:ext>
            </a:extLst>
          </p:cNvPr>
          <p:cNvSpPr/>
          <p:nvPr/>
        </p:nvSpPr>
        <p:spPr>
          <a:xfrm>
            <a:off x="6223020" y="4534422"/>
            <a:ext cx="987536" cy="60124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B50198-A121-49FE-8DE5-5AEB54CF3EC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676375" y="3908121"/>
            <a:ext cx="40413" cy="626301"/>
          </a:xfrm>
          <a:prstGeom prst="line">
            <a:avLst/>
          </a:prstGeom>
          <a:ln w="323850">
            <a:solidFill>
              <a:srgbClr val="FFFF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00A0BC3-4EE4-4990-A844-1D3EE0D7DF5A}"/>
              </a:ext>
            </a:extLst>
          </p:cNvPr>
          <p:cNvSpPr/>
          <p:nvPr/>
        </p:nvSpPr>
        <p:spPr>
          <a:xfrm>
            <a:off x="3698530" y="3292257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620A87-56C7-4C3E-A944-A03B3F2410D0}"/>
              </a:ext>
            </a:extLst>
          </p:cNvPr>
          <p:cNvSpPr/>
          <p:nvPr/>
        </p:nvSpPr>
        <p:spPr>
          <a:xfrm>
            <a:off x="5003322" y="3294345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53CAF9-2671-4A85-B7BF-9F3A6B48687D}"/>
              </a:ext>
            </a:extLst>
          </p:cNvPr>
          <p:cNvSpPr/>
          <p:nvPr/>
        </p:nvSpPr>
        <p:spPr>
          <a:xfrm>
            <a:off x="7546100" y="3294345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SNF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90F64C-3024-4BBB-B84A-BBA1CD043E9F}"/>
              </a:ext>
            </a:extLst>
          </p:cNvPr>
          <p:cNvSpPr/>
          <p:nvPr/>
        </p:nvSpPr>
        <p:spPr>
          <a:xfrm>
            <a:off x="8811226" y="3306871"/>
            <a:ext cx="1076152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HHA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3DD63D0-8DD4-40E9-BC28-84196CE9A596}"/>
              </a:ext>
            </a:extLst>
          </p:cNvPr>
          <p:cNvSpPr/>
          <p:nvPr/>
        </p:nvSpPr>
        <p:spPr>
          <a:xfrm rot="5400000">
            <a:off x="5860679" y="2231522"/>
            <a:ext cx="2094194" cy="60556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ED5B85-4A64-4E40-AB41-EE839D2C75D4}"/>
              </a:ext>
            </a:extLst>
          </p:cNvPr>
          <p:cNvCxnSpPr/>
          <p:nvPr/>
        </p:nvCxnSpPr>
        <p:spPr>
          <a:xfrm>
            <a:off x="4649250" y="3799565"/>
            <a:ext cx="1740716" cy="860117"/>
          </a:xfrm>
          <a:prstGeom prst="line">
            <a:avLst/>
          </a:prstGeom>
          <a:ln w="381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4F5B2-4A2F-4473-9A50-5C8326E745D3}"/>
              </a:ext>
            </a:extLst>
          </p:cNvPr>
          <p:cNvCxnSpPr>
            <a:endCxn id="5" idx="1"/>
          </p:cNvCxnSpPr>
          <p:nvPr/>
        </p:nvCxnSpPr>
        <p:spPr>
          <a:xfrm>
            <a:off x="5641049" y="3799565"/>
            <a:ext cx="811547" cy="734857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B1E65F-8D22-457D-90E1-996BA6440D21}"/>
              </a:ext>
            </a:extLst>
          </p:cNvPr>
          <p:cNvCxnSpPr/>
          <p:nvPr/>
        </p:nvCxnSpPr>
        <p:spPr>
          <a:xfrm flipH="1">
            <a:off x="7058156" y="3885159"/>
            <a:ext cx="695455" cy="649263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A5C36D-428C-4041-959B-9011913F9BE2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7210557" y="3812945"/>
            <a:ext cx="1758268" cy="873877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9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undled payments for total hip fracture ">
            <a:extLst>
              <a:ext uri="{FF2B5EF4-FFF2-40B4-BE49-F238E27FC236}">
                <a16:creationId xmlns:a16="http://schemas.microsoft.com/office/drawing/2014/main" id="{74ED1E24-BF3A-4AB7-9A91-387F002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439716"/>
            <a:ext cx="7695323" cy="60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B265111-9707-4517-AD7D-AB623D3134FB}"/>
              </a:ext>
            </a:extLst>
          </p:cNvPr>
          <p:cNvSpPr/>
          <p:nvPr/>
        </p:nvSpPr>
        <p:spPr>
          <a:xfrm rot="1855165">
            <a:off x="4728264" y="2720077"/>
            <a:ext cx="1825570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8528953-FFB6-482D-B60E-9F9511667B73}"/>
              </a:ext>
            </a:extLst>
          </p:cNvPr>
          <p:cNvSpPr/>
          <p:nvPr/>
        </p:nvSpPr>
        <p:spPr>
          <a:xfrm rot="5400000">
            <a:off x="5708279" y="2079122"/>
            <a:ext cx="2094194" cy="605560"/>
          </a:xfrm>
          <a:prstGeom prst="rightArrow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DCEF38-A6E7-4E27-82D5-C84FF161CF03}"/>
              </a:ext>
            </a:extLst>
          </p:cNvPr>
          <p:cNvSpPr/>
          <p:nvPr/>
        </p:nvSpPr>
        <p:spPr>
          <a:xfrm>
            <a:off x="3947994" y="2082189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318C6-C285-40B7-B9D9-EF3F5EEE78C5}"/>
              </a:ext>
            </a:extLst>
          </p:cNvPr>
          <p:cNvSpPr/>
          <p:nvPr/>
        </p:nvSpPr>
        <p:spPr>
          <a:xfrm>
            <a:off x="6223020" y="669097"/>
            <a:ext cx="1064712" cy="599426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2E51F7-41E8-4544-B28E-202AFAF4A182}"/>
              </a:ext>
            </a:extLst>
          </p:cNvPr>
          <p:cNvSpPr/>
          <p:nvPr/>
        </p:nvSpPr>
        <p:spPr>
          <a:xfrm>
            <a:off x="6223020" y="4534422"/>
            <a:ext cx="987536" cy="60124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B50198-A121-49FE-8DE5-5AEB54CF3EC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676375" y="3908121"/>
            <a:ext cx="40413" cy="626301"/>
          </a:xfrm>
          <a:prstGeom prst="line">
            <a:avLst/>
          </a:prstGeom>
          <a:ln w="323850">
            <a:solidFill>
              <a:srgbClr val="FFFF0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00A0BC3-4EE4-4990-A844-1D3EE0D7DF5A}"/>
              </a:ext>
            </a:extLst>
          </p:cNvPr>
          <p:cNvSpPr/>
          <p:nvPr/>
        </p:nvSpPr>
        <p:spPr>
          <a:xfrm>
            <a:off x="3698530" y="3292257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620A87-56C7-4C3E-A944-A03B3F2410D0}"/>
              </a:ext>
            </a:extLst>
          </p:cNvPr>
          <p:cNvSpPr/>
          <p:nvPr/>
        </p:nvSpPr>
        <p:spPr>
          <a:xfrm>
            <a:off x="5003322" y="3294345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53CAF9-2671-4A85-B7BF-9F3A6B48687D}"/>
              </a:ext>
            </a:extLst>
          </p:cNvPr>
          <p:cNvSpPr/>
          <p:nvPr/>
        </p:nvSpPr>
        <p:spPr>
          <a:xfrm>
            <a:off x="7546100" y="3294345"/>
            <a:ext cx="963246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SNF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90F64C-3024-4BBB-B84A-BBA1CD043E9F}"/>
              </a:ext>
            </a:extLst>
          </p:cNvPr>
          <p:cNvSpPr/>
          <p:nvPr/>
        </p:nvSpPr>
        <p:spPr>
          <a:xfrm>
            <a:off x="8811226" y="3306871"/>
            <a:ext cx="1076152" cy="59290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HHA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3DD63D0-8DD4-40E9-BC28-84196CE9A596}"/>
              </a:ext>
            </a:extLst>
          </p:cNvPr>
          <p:cNvSpPr/>
          <p:nvPr/>
        </p:nvSpPr>
        <p:spPr>
          <a:xfrm rot="5400000">
            <a:off x="5860679" y="2231522"/>
            <a:ext cx="2094194" cy="60556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ED5B85-4A64-4E40-AB41-EE839D2C75D4}"/>
              </a:ext>
            </a:extLst>
          </p:cNvPr>
          <p:cNvCxnSpPr/>
          <p:nvPr/>
        </p:nvCxnSpPr>
        <p:spPr>
          <a:xfrm>
            <a:off x="4649250" y="3799565"/>
            <a:ext cx="1740716" cy="860117"/>
          </a:xfrm>
          <a:prstGeom prst="line">
            <a:avLst/>
          </a:prstGeom>
          <a:ln w="381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4F5B2-4A2F-4473-9A50-5C8326E745D3}"/>
              </a:ext>
            </a:extLst>
          </p:cNvPr>
          <p:cNvCxnSpPr>
            <a:endCxn id="5" idx="1"/>
          </p:cNvCxnSpPr>
          <p:nvPr/>
        </p:nvCxnSpPr>
        <p:spPr>
          <a:xfrm>
            <a:off x="5641049" y="3799565"/>
            <a:ext cx="811547" cy="734857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B1E65F-8D22-457D-90E1-996BA6440D21}"/>
              </a:ext>
            </a:extLst>
          </p:cNvPr>
          <p:cNvCxnSpPr/>
          <p:nvPr/>
        </p:nvCxnSpPr>
        <p:spPr>
          <a:xfrm flipH="1">
            <a:off x="7058156" y="3885159"/>
            <a:ext cx="695455" cy="649263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A5C36D-428C-4041-959B-9011913F9BE2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7210557" y="3812945"/>
            <a:ext cx="1758268" cy="873877"/>
          </a:xfrm>
          <a:prstGeom prst="line">
            <a:avLst/>
          </a:prstGeom>
          <a:ln w="2540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1F3C02-8A36-40D5-B091-58A9D21265CE}"/>
              </a:ext>
            </a:extLst>
          </p:cNvPr>
          <p:cNvSpPr txBox="1"/>
          <p:nvPr/>
        </p:nvSpPr>
        <p:spPr>
          <a:xfrm>
            <a:off x="227556" y="641860"/>
            <a:ext cx="25406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If one controls the Markov Blanket then nothing else  matters and  affects RF</a:t>
            </a:r>
            <a:endParaRPr lang="en-US" sz="32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79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Markov Blanket Makes the rest of Network Irrelevant</a:t>
            </a:r>
            <a:br>
              <a:rPr lang="en-US" sz="40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Parents in Markov Blanket draw the network</a:t>
            </a:r>
            <a:br>
              <a:rPr lang="en-US" sz="40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Markov Blanket is similar to Significance of variables in Regression </a:t>
            </a:r>
          </a:p>
        </p:txBody>
      </p:sp>
    </p:spTree>
    <p:extLst>
      <p:ext uri="{BB962C8B-B14F-4D97-AF65-F5344CB8AC3E}">
        <p14:creationId xmlns:p14="http://schemas.microsoft.com/office/powerpoint/2010/main" val="718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127154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Meaning of Markov Blanket: </a:t>
            </a:r>
          </a:p>
          <a:p>
            <a:r>
              <a:rPr lang="en-US" sz="7200" b="1" dirty="0"/>
              <a:t>Shows which variables are </a:t>
            </a:r>
          </a:p>
          <a:p>
            <a:r>
              <a:rPr lang="en-US" sz="7200" b="1" dirty="0"/>
              <a:t>relevant to our analysis</a:t>
            </a: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F9826F96-F5CC-4539-8E47-75EA8BE0591C}"/>
              </a:ext>
            </a:extLst>
          </p:cNvPr>
          <p:cNvSpPr/>
          <p:nvPr/>
        </p:nvSpPr>
        <p:spPr>
          <a:xfrm>
            <a:off x="3773714" y="1600021"/>
            <a:ext cx="4368800" cy="398162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 to Statistical Significance in Regression</a:t>
            </a:r>
          </a:p>
        </p:txBody>
      </p:sp>
    </p:spTree>
    <p:extLst>
      <p:ext uri="{BB962C8B-B14F-4D97-AF65-F5344CB8AC3E}">
        <p14:creationId xmlns:p14="http://schemas.microsoft.com/office/powerpoint/2010/main" val="31512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10806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Parents in Markov Blankets: </a:t>
            </a:r>
          </a:p>
          <a:p>
            <a:r>
              <a:rPr lang="en-US" sz="7200" b="1" dirty="0"/>
              <a:t>Building blocks of networks</a:t>
            </a:r>
          </a:p>
        </p:txBody>
      </p:sp>
    </p:spTree>
    <p:extLst>
      <p:ext uri="{BB962C8B-B14F-4D97-AF65-F5344CB8AC3E}">
        <p14:creationId xmlns:p14="http://schemas.microsoft.com/office/powerpoint/2010/main" val="416120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600021"/>
            <a:ext cx="1070145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To learn Markov Blankets: </a:t>
            </a:r>
          </a:p>
          <a:p>
            <a:r>
              <a:rPr lang="en-US" sz="7200" b="1" dirty="0"/>
              <a:t>First learn d-separation</a:t>
            </a:r>
          </a:p>
        </p:txBody>
      </p:sp>
    </p:spTree>
    <p:extLst>
      <p:ext uri="{BB962C8B-B14F-4D97-AF65-F5344CB8AC3E}">
        <p14:creationId xmlns:p14="http://schemas.microsoft.com/office/powerpoint/2010/main" val="166533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527" y="27248"/>
            <a:ext cx="11360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Directed-Separation: </a:t>
            </a:r>
          </a:p>
          <a:p>
            <a:r>
              <a:rPr lang="en-US" sz="7200" b="1" dirty="0"/>
              <a:t>Two variables are </a:t>
            </a:r>
          </a:p>
          <a:p>
            <a:r>
              <a:rPr lang="en-US" sz="7200" b="1" dirty="0"/>
              <a:t>independent, if starting </a:t>
            </a:r>
          </a:p>
          <a:p>
            <a:r>
              <a:rPr lang="en-US" sz="7200" b="1" dirty="0"/>
              <a:t>from one you cannot reach</a:t>
            </a:r>
          </a:p>
          <a:p>
            <a:r>
              <a:rPr lang="en-US" sz="7200" b="1" dirty="0"/>
              <a:t>the other following arc </a:t>
            </a:r>
          </a:p>
          <a:p>
            <a:r>
              <a:rPr lang="en-US" sz="7200" b="1" dirty="0"/>
              <a:t>directions (one exception)</a:t>
            </a:r>
          </a:p>
        </p:txBody>
      </p:sp>
    </p:spTree>
    <p:extLst>
      <p:ext uri="{BB962C8B-B14F-4D97-AF65-F5344CB8AC3E}">
        <p14:creationId xmlns:p14="http://schemas.microsoft.com/office/powerpoint/2010/main" val="90800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111592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Exception: </a:t>
            </a:r>
          </a:p>
          <a:p>
            <a:r>
              <a:rPr lang="en-US" sz="7200" b="1" dirty="0"/>
              <a:t>If information is available on</a:t>
            </a:r>
          </a:p>
          <a:p>
            <a:r>
              <a:rPr lang="en-US" sz="7200" b="1" dirty="0"/>
              <a:t>a common effect, then </a:t>
            </a:r>
          </a:p>
          <a:p>
            <a:r>
              <a:rPr lang="en-US" sz="7200" b="1" dirty="0"/>
              <a:t>causes have an unreported</a:t>
            </a:r>
          </a:p>
          <a:p>
            <a:r>
              <a:rPr lang="en-US" sz="7200" b="1" dirty="0"/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265219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121627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7200" b="1" dirty="0"/>
              <a:t>Look for common effects</a:t>
            </a:r>
          </a:p>
          <a:p>
            <a:r>
              <a:rPr lang="en-US" sz="7200" b="1" dirty="0"/>
              <a:t>common causes, and chains</a:t>
            </a:r>
          </a:p>
        </p:txBody>
      </p:sp>
    </p:spTree>
    <p:extLst>
      <p:ext uri="{BB962C8B-B14F-4D97-AF65-F5344CB8AC3E}">
        <p14:creationId xmlns:p14="http://schemas.microsoft.com/office/powerpoint/2010/main" val="288551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24868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873" y="193508"/>
            <a:ext cx="10299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Common Effect: Is P Independent from CL?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F7C5D-C0A7-469B-ACEE-0EED3543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8" t="26528" r="55000" b="26573"/>
          <a:stretch/>
        </p:blipFill>
        <p:spPr>
          <a:xfrm>
            <a:off x="2731211" y="1331768"/>
            <a:ext cx="5874328" cy="46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8175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9110</TotalTime>
  <Words>617</Words>
  <Application>Microsoft Office PowerPoint</Application>
  <PresentationFormat>Widescreen</PresentationFormat>
  <Paragraphs>109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Markov Blanket Makes the rest of Network Irrelevant  Parents in Markov Blanket draw the network  Markov Blanket is similar to Significance of variables in Regression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268</cp:revision>
  <dcterms:created xsi:type="dcterms:W3CDTF">2017-05-23T16:09:18Z</dcterms:created>
  <dcterms:modified xsi:type="dcterms:W3CDTF">2024-02-02T00:51:14Z</dcterms:modified>
</cp:coreProperties>
</file>