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2"/>
  </p:notesMasterIdLst>
  <p:sldIdLst>
    <p:sldId id="256" r:id="rId2"/>
    <p:sldId id="291" r:id="rId3"/>
    <p:sldId id="292" r:id="rId4"/>
    <p:sldId id="311" r:id="rId5"/>
    <p:sldId id="312" r:id="rId6"/>
    <p:sldId id="313" r:id="rId7"/>
    <p:sldId id="314" r:id="rId8"/>
    <p:sldId id="316" r:id="rId9"/>
    <p:sldId id="315" r:id="rId10"/>
    <p:sldId id="31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690" autoAdjust="0"/>
  </p:normalViewPr>
  <p:slideViewPr>
    <p:cSldViewPr snapToGrid="0">
      <p:cViewPr varScale="1">
        <p:scale>
          <a:sx n="61" d="100"/>
          <a:sy n="61" d="100"/>
        </p:scale>
        <p:origin x="884" y="60"/>
      </p:cViewPr>
      <p:guideLst/>
    </p:cSldViewPr>
  </p:slideViewPr>
  <p:notesTextViewPr>
    <p:cViewPr>
      <p:scale>
        <a:sx n="125" d="100"/>
        <a:sy n="125" d="100"/>
      </p:scale>
      <p:origin x="0" y="0"/>
    </p:cViewPr>
  </p:notesTextViewPr>
  <p:sorterViewPr>
    <p:cViewPr>
      <p:scale>
        <a:sx n="125" d="100"/>
        <a:sy n="125" d="100"/>
      </p:scale>
      <p:origin x="0" y="-66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C4C34C-F14B-4E27-A2EF-8C72A142037E}" type="datetimeFigureOut">
              <a:rPr lang="en-US" smtClean="0"/>
              <a:t>3/21/2024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5738B-CBC8-4DA0-9A56-511C147DBED9}" type="slidenum">
              <a:rPr lang="en-US" smtClean="0"/>
              <a:t>‹#›</a:t>
            </a:fld>
            <a:endParaRPr lang="en-US"/>
          </a:p>
        </p:txBody>
      </p:sp>
    </p:spTree>
    <p:extLst>
      <p:ext uri="{BB962C8B-B14F-4D97-AF65-F5344CB8AC3E}">
        <p14:creationId xmlns:p14="http://schemas.microsoft.com/office/powerpoint/2010/main" val="1920798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chain of regressions and the associated network we have used in previous lectures. </a:t>
            </a:r>
          </a:p>
        </p:txBody>
      </p:sp>
      <p:sp>
        <p:nvSpPr>
          <p:cNvPr id="4" name="Slide Number Placeholder 3"/>
          <p:cNvSpPr>
            <a:spLocks noGrp="1"/>
          </p:cNvSpPr>
          <p:nvPr>
            <p:ph type="sldNum" sz="quarter" idx="5"/>
          </p:nvPr>
        </p:nvSpPr>
        <p:spPr/>
        <p:txBody>
          <a:bodyPr/>
          <a:lstStyle/>
          <a:p>
            <a:fld id="{0C55738B-CBC8-4DA0-9A56-511C147DBED9}" type="slidenum">
              <a:rPr lang="en-US" smtClean="0"/>
              <a:t>2</a:t>
            </a:fld>
            <a:endParaRPr lang="en-US"/>
          </a:p>
        </p:txBody>
      </p:sp>
    </p:spTree>
    <p:extLst>
      <p:ext uri="{BB962C8B-B14F-4D97-AF65-F5344CB8AC3E}">
        <p14:creationId xmlns:p14="http://schemas.microsoft.com/office/powerpoint/2010/main" val="3580296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that exposure can have direct and indirect impact.  Start from exposure and move the arrow head to reach mediator and then move to outcome, leaving a trace highlight for the color of the line covered .  At the same time start from exposure and move the arrow head to outcome, leaving a trace highlight for the portion of line covered.  When going through the exposure to mediator to outcome, also trace and highlight the coefficients 0.15.  When moving from exposure to outcome, highlight 0.4 in the column outcome Y.  The point of animation is that there is a direct and indirect impact of exposure on outcome.  </a:t>
            </a:r>
          </a:p>
        </p:txBody>
      </p:sp>
      <p:sp>
        <p:nvSpPr>
          <p:cNvPr id="4" name="Slide Number Placeholder 3"/>
          <p:cNvSpPr>
            <a:spLocks noGrp="1"/>
          </p:cNvSpPr>
          <p:nvPr>
            <p:ph type="sldNum" sz="quarter" idx="5"/>
          </p:nvPr>
        </p:nvSpPr>
        <p:spPr/>
        <p:txBody>
          <a:bodyPr/>
          <a:lstStyle/>
          <a:p>
            <a:fld id="{0C55738B-CBC8-4DA0-9A56-511C147DBED9}" type="slidenum">
              <a:rPr lang="en-US" smtClean="0"/>
              <a:t>3</a:t>
            </a:fld>
            <a:endParaRPr lang="en-US"/>
          </a:p>
        </p:txBody>
      </p:sp>
    </p:spTree>
    <p:extLst>
      <p:ext uri="{BB962C8B-B14F-4D97-AF65-F5344CB8AC3E}">
        <p14:creationId xmlns:p14="http://schemas.microsoft.com/office/powerpoint/2010/main" val="4294949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find what is the mediated impact of Covariate C1 through X on Y.  Highlight the nodes C1, X and Y and the associated arcs.  </a:t>
            </a:r>
          </a:p>
        </p:txBody>
      </p:sp>
      <p:sp>
        <p:nvSpPr>
          <p:cNvPr id="4" name="Slide Number Placeholder 3"/>
          <p:cNvSpPr>
            <a:spLocks noGrp="1"/>
          </p:cNvSpPr>
          <p:nvPr>
            <p:ph type="sldNum" sz="quarter" idx="5"/>
          </p:nvPr>
        </p:nvSpPr>
        <p:spPr/>
        <p:txBody>
          <a:bodyPr/>
          <a:lstStyle/>
          <a:p>
            <a:fld id="{0C55738B-CBC8-4DA0-9A56-511C147DBED9}" type="slidenum">
              <a:rPr lang="en-US" smtClean="0"/>
              <a:t>4</a:t>
            </a:fld>
            <a:endParaRPr lang="en-US"/>
          </a:p>
        </p:txBody>
      </p:sp>
    </p:spTree>
    <p:extLst>
      <p:ext uri="{BB962C8B-B14F-4D97-AF65-F5344CB8AC3E}">
        <p14:creationId xmlns:p14="http://schemas.microsoft.com/office/powerpoint/2010/main" val="2962731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the arc from C1 to X in the network.  The two networks show animation of the removal of the arc.  Redo the regression of X on C1 and C2 and now drop the variable C1.  Cross out 0.85 in column Exposure to X.  Then show column Counterfactual Exposure to X.  Pointing out that covariate C1 has now 0 coefficient and Covariate C2 has a larger coefficient but R squared has dropped.  This regression shows what would happen if C1 did not affect exposure to X.</a:t>
            </a:r>
          </a:p>
        </p:txBody>
      </p:sp>
      <p:sp>
        <p:nvSpPr>
          <p:cNvPr id="4" name="Slide Number Placeholder 3"/>
          <p:cNvSpPr>
            <a:spLocks noGrp="1"/>
          </p:cNvSpPr>
          <p:nvPr>
            <p:ph type="sldNum" sz="quarter" idx="5"/>
          </p:nvPr>
        </p:nvSpPr>
        <p:spPr/>
        <p:txBody>
          <a:bodyPr/>
          <a:lstStyle/>
          <a:p>
            <a:fld id="{0C55738B-CBC8-4DA0-9A56-511C147DBED9}" type="slidenum">
              <a:rPr lang="en-US" smtClean="0"/>
              <a:t>5</a:t>
            </a:fld>
            <a:endParaRPr lang="en-US"/>
          </a:p>
        </p:txBody>
      </p:sp>
    </p:spTree>
    <p:extLst>
      <p:ext uri="{BB962C8B-B14F-4D97-AF65-F5344CB8AC3E}">
        <p14:creationId xmlns:p14="http://schemas.microsoft.com/office/powerpoint/2010/main" val="3838491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that the counterfactual regression produces a new distribution for exposure X.  Highlight the distribution.</a:t>
            </a:r>
          </a:p>
        </p:txBody>
      </p:sp>
      <p:sp>
        <p:nvSpPr>
          <p:cNvPr id="4" name="Slide Number Placeholder 3"/>
          <p:cNvSpPr>
            <a:spLocks noGrp="1"/>
          </p:cNvSpPr>
          <p:nvPr>
            <p:ph type="sldNum" sz="quarter" idx="5"/>
          </p:nvPr>
        </p:nvSpPr>
        <p:spPr/>
        <p:txBody>
          <a:bodyPr/>
          <a:lstStyle/>
          <a:p>
            <a:fld id="{0C55738B-CBC8-4DA0-9A56-511C147DBED9}" type="slidenum">
              <a:rPr lang="en-US" smtClean="0"/>
              <a:t>6</a:t>
            </a:fld>
            <a:endParaRPr lang="en-US"/>
          </a:p>
        </p:txBody>
      </p:sp>
    </p:spTree>
    <p:extLst>
      <p:ext uri="{BB962C8B-B14F-4D97-AF65-F5344CB8AC3E}">
        <p14:creationId xmlns:p14="http://schemas.microsoft.com/office/powerpoint/2010/main" val="1330067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new counterfactual model, estimated from the new regression of X avoiding C1.  </a:t>
            </a:r>
          </a:p>
        </p:txBody>
      </p:sp>
      <p:sp>
        <p:nvSpPr>
          <p:cNvPr id="4" name="Slide Number Placeholder 3"/>
          <p:cNvSpPr>
            <a:spLocks noGrp="1"/>
          </p:cNvSpPr>
          <p:nvPr>
            <p:ph type="sldNum" sz="quarter" idx="5"/>
          </p:nvPr>
        </p:nvSpPr>
        <p:spPr/>
        <p:txBody>
          <a:bodyPr/>
          <a:lstStyle/>
          <a:p>
            <a:fld id="{0C55738B-CBC8-4DA0-9A56-511C147DBED9}" type="slidenum">
              <a:rPr lang="en-US" smtClean="0"/>
              <a:t>7</a:t>
            </a:fld>
            <a:endParaRPr lang="en-US"/>
          </a:p>
        </p:txBody>
      </p:sp>
    </p:spTree>
    <p:extLst>
      <p:ext uri="{BB962C8B-B14F-4D97-AF65-F5344CB8AC3E}">
        <p14:creationId xmlns:p14="http://schemas.microsoft.com/office/powerpoint/2010/main" val="955351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there is no </a:t>
            </a:r>
            <a:r>
              <a:rPr lang="en-US" dirty="0" err="1"/>
              <a:t>counfounding</a:t>
            </a:r>
            <a:r>
              <a:rPr lang="en-US" dirty="0"/>
              <a:t> when calculating impact of C1 on Y.  There are no nodes pointing to C1.</a:t>
            </a:r>
          </a:p>
        </p:txBody>
      </p:sp>
      <p:sp>
        <p:nvSpPr>
          <p:cNvPr id="4" name="Slide Number Placeholder 3"/>
          <p:cNvSpPr>
            <a:spLocks noGrp="1"/>
          </p:cNvSpPr>
          <p:nvPr>
            <p:ph type="sldNum" sz="quarter" idx="5"/>
          </p:nvPr>
        </p:nvSpPr>
        <p:spPr/>
        <p:txBody>
          <a:bodyPr/>
          <a:lstStyle/>
          <a:p>
            <a:fld id="{0C55738B-CBC8-4DA0-9A56-511C147DBED9}" type="slidenum">
              <a:rPr lang="en-US" smtClean="0"/>
              <a:t>8</a:t>
            </a:fld>
            <a:endParaRPr lang="en-US"/>
          </a:p>
        </p:txBody>
      </p:sp>
    </p:spTree>
    <p:extLst>
      <p:ext uri="{BB962C8B-B14F-4D97-AF65-F5344CB8AC3E}">
        <p14:creationId xmlns:p14="http://schemas.microsoft.com/office/powerpoint/2010/main" val="1763390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impact of C1 is less in counterfactual group.  Repeatedly animate how changes in C1 causes changes in Y.</a:t>
            </a:r>
          </a:p>
        </p:txBody>
      </p:sp>
      <p:sp>
        <p:nvSpPr>
          <p:cNvPr id="4" name="Slide Number Placeholder 3"/>
          <p:cNvSpPr>
            <a:spLocks noGrp="1"/>
          </p:cNvSpPr>
          <p:nvPr>
            <p:ph type="sldNum" sz="quarter" idx="5"/>
          </p:nvPr>
        </p:nvSpPr>
        <p:spPr/>
        <p:txBody>
          <a:bodyPr/>
          <a:lstStyle/>
          <a:p>
            <a:fld id="{0C55738B-CBC8-4DA0-9A56-511C147DBED9}" type="slidenum">
              <a:rPr lang="en-US" smtClean="0"/>
              <a:t>9</a:t>
            </a:fld>
            <a:endParaRPr lang="en-US"/>
          </a:p>
        </p:txBody>
      </p:sp>
    </p:spTree>
    <p:extLst>
      <p:ext uri="{BB962C8B-B14F-4D97-AF65-F5344CB8AC3E}">
        <p14:creationId xmlns:p14="http://schemas.microsoft.com/office/powerpoint/2010/main" val="1926358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39% of impact Covariate C1 on outcome Y is mediated through </a:t>
            </a:r>
            <a:r>
              <a:rPr lang="en-US"/>
              <a:t>exposure variable X.</a:t>
            </a:r>
            <a:endParaRPr lang="en-US" dirty="0"/>
          </a:p>
        </p:txBody>
      </p:sp>
      <p:sp>
        <p:nvSpPr>
          <p:cNvPr id="4" name="Slide Number Placeholder 3"/>
          <p:cNvSpPr>
            <a:spLocks noGrp="1"/>
          </p:cNvSpPr>
          <p:nvPr>
            <p:ph type="sldNum" sz="quarter" idx="5"/>
          </p:nvPr>
        </p:nvSpPr>
        <p:spPr/>
        <p:txBody>
          <a:bodyPr/>
          <a:lstStyle/>
          <a:p>
            <a:fld id="{0C55738B-CBC8-4DA0-9A56-511C147DBED9}" type="slidenum">
              <a:rPr lang="en-US" smtClean="0"/>
              <a:t>10</a:t>
            </a:fld>
            <a:endParaRPr lang="en-US"/>
          </a:p>
        </p:txBody>
      </p:sp>
    </p:spTree>
    <p:extLst>
      <p:ext uri="{BB962C8B-B14F-4D97-AF65-F5344CB8AC3E}">
        <p14:creationId xmlns:p14="http://schemas.microsoft.com/office/powerpoint/2010/main" val="1261892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17E4-B9A2-4811-95AD-66C60C8C09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56E62E-0B06-4C14-BB2C-227385606C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C2657A-4659-40DF-A5D6-3840F8C83F35}"/>
              </a:ext>
            </a:extLst>
          </p:cNvPr>
          <p:cNvSpPr>
            <a:spLocks noGrp="1"/>
          </p:cNvSpPr>
          <p:nvPr>
            <p:ph type="dt" sz="half" idx="10"/>
          </p:nvPr>
        </p:nvSpPr>
        <p:spPr/>
        <p:txBody>
          <a:bodyPr/>
          <a:lstStyle/>
          <a:p>
            <a:fld id="{F7AFFB9B-9FB8-469E-96F9-4D32314110B6}" type="datetimeFigureOut">
              <a:rPr lang="en-US" smtClean="0"/>
              <a:t>3/21/2024</a:t>
            </a:fld>
            <a:endParaRPr lang="en-US" dirty="0"/>
          </a:p>
        </p:txBody>
      </p:sp>
      <p:sp>
        <p:nvSpPr>
          <p:cNvPr id="5" name="Footer Placeholder 4">
            <a:extLst>
              <a:ext uri="{FF2B5EF4-FFF2-40B4-BE49-F238E27FC236}">
                <a16:creationId xmlns:a16="http://schemas.microsoft.com/office/drawing/2014/main" id="{54891350-BBDA-4D17-AE8E-3B59197BB9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3A5DC7-7707-488C-983B-58D5B588550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3323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92F29-3898-4C70-B545-2E0116F2B4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1A96CE-FCCD-4141-8206-2E4133803C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523710-4E01-4611-AD50-295B10DCE63A}"/>
              </a:ext>
            </a:extLst>
          </p:cNvPr>
          <p:cNvSpPr>
            <a:spLocks noGrp="1"/>
          </p:cNvSpPr>
          <p:nvPr>
            <p:ph type="dt" sz="half" idx="10"/>
          </p:nvPr>
        </p:nvSpPr>
        <p:spPr/>
        <p:txBody>
          <a:bodyPr/>
          <a:lstStyle/>
          <a:p>
            <a:fld id="{C35BB1C6-BF8F-4481-8AB2-603A1C8A906A}" type="datetimeFigureOut">
              <a:rPr lang="en-US" smtClean="0"/>
              <a:t>3/21/2024</a:t>
            </a:fld>
            <a:endParaRPr lang="en-US" dirty="0"/>
          </a:p>
        </p:txBody>
      </p:sp>
      <p:sp>
        <p:nvSpPr>
          <p:cNvPr id="5" name="Footer Placeholder 4">
            <a:extLst>
              <a:ext uri="{FF2B5EF4-FFF2-40B4-BE49-F238E27FC236}">
                <a16:creationId xmlns:a16="http://schemas.microsoft.com/office/drawing/2014/main" id="{106DDC8A-FA8D-44AF-A674-CEA1F9FABF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50AC72-0700-4C51-8436-FE476A8B320E}"/>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4061218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05765F-1612-49C3-A4C6-4A5C8BE4BF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1409E9-90C2-4E34-990D-9F63336D5F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F93ACE-0D4E-478B-A1F0-18FE1574493B}"/>
              </a:ext>
            </a:extLst>
          </p:cNvPr>
          <p:cNvSpPr>
            <a:spLocks noGrp="1"/>
          </p:cNvSpPr>
          <p:nvPr>
            <p:ph type="dt" sz="half" idx="10"/>
          </p:nvPr>
        </p:nvSpPr>
        <p:spPr/>
        <p:txBody>
          <a:bodyPr/>
          <a:lstStyle/>
          <a:p>
            <a:fld id="{C35BB1C6-BF8F-4481-8AB2-603A1C8A906A}" type="datetimeFigureOut">
              <a:rPr lang="en-US" smtClean="0"/>
              <a:t>3/21/2024</a:t>
            </a:fld>
            <a:endParaRPr lang="en-US" dirty="0"/>
          </a:p>
        </p:txBody>
      </p:sp>
      <p:sp>
        <p:nvSpPr>
          <p:cNvPr id="5" name="Footer Placeholder 4">
            <a:extLst>
              <a:ext uri="{FF2B5EF4-FFF2-40B4-BE49-F238E27FC236}">
                <a16:creationId xmlns:a16="http://schemas.microsoft.com/office/drawing/2014/main" id="{39A56B62-ACE3-4EE8-A68B-2E0F1BDF25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612D38-3A49-4BFF-93FA-A1B6B4B4015E}"/>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4863031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4DB5-F81C-474A-A723-BA11296A6A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B57BFA-C316-4FCE-BE4D-250AD54D77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B2D8F-92B8-4F7C-B364-E2B651074765}"/>
              </a:ext>
            </a:extLst>
          </p:cNvPr>
          <p:cNvSpPr>
            <a:spLocks noGrp="1"/>
          </p:cNvSpPr>
          <p:nvPr>
            <p:ph type="dt" sz="half" idx="10"/>
          </p:nvPr>
        </p:nvSpPr>
        <p:spPr/>
        <p:txBody>
          <a:bodyPr/>
          <a:lstStyle/>
          <a:p>
            <a:fld id="{C35BB1C6-BF8F-4481-8AB2-603A1C8A906A}" type="datetimeFigureOut">
              <a:rPr lang="en-US" smtClean="0"/>
              <a:t>3/21/2024</a:t>
            </a:fld>
            <a:endParaRPr lang="en-US" dirty="0"/>
          </a:p>
        </p:txBody>
      </p:sp>
      <p:sp>
        <p:nvSpPr>
          <p:cNvPr id="5" name="Footer Placeholder 4">
            <a:extLst>
              <a:ext uri="{FF2B5EF4-FFF2-40B4-BE49-F238E27FC236}">
                <a16:creationId xmlns:a16="http://schemas.microsoft.com/office/drawing/2014/main" id="{08F1A98C-E61D-42C9-BE99-1ADFC80A7B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3D870A-BA80-4BF2-AB0A-523BE2F46E37}"/>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4702885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E57E8-EFDF-4318-8365-C659733E65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69E80C-1D97-4307-9EE9-387CB2E430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289BE3-3DCA-470A-9370-8AD16A6B5D62}"/>
              </a:ext>
            </a:extLst>
          </p:cNvPr>
          <p:cNvSpPr>
            <a:spLocks noGrp="1"/>
          </p:cNvSpPr>
          <p:nvPr>
            <p:ph type="dt" sz="half" idx="10"/>
          </p:nvPr>
        </p:nvSpPr>
        <p:spPr/>
        <p:txBody>
          <a:bodyPr/>
          <a:lstStyle/>
          <a:p>
            <a:fld id="{0F7F47CF-67C9-420C-80A5-E2069FF0C2DF}" type="datetimeFigureOut">
              <a:rPr lang="en-US" smtClean="0"/>
              <a:t>3/21/2024</a:t>
            </a:fld>
            <a:endParaRPr lang="en-US" dirty="0"/>
          </a:p>
        </p:txBody>
      </p:sp>
      <p:sp>
        <p:nvSpPr>
          <p:cNvPr id="5" name="Footer Placeholder 4">
            <a:extLst>
              <a:ext uri="{FF2B5EF4-FFF2-40B4-BE49-F238E27FC236}">
                <a16:creationId xmlns:a16="http://schemas.microsoft.com/office/drawing/2014/main" id="{4CF55E88-FB36-4D87-BC63-01FD78343C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F6E433-8B24-47E7-A7DF-B98BBD70BD7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695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BD28-B92E-49FE-89AC-D5EE77D3F9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41D75A-9D5A-4BC5-AFD4-52B2698D3A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BD808-80C0-4D06-9934-B96653C346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EBD108-D147-4DD3-AC67-BBBE6B8753AC}"/>
              </a:ext>
            </a:extLst>
          </p:cNvPr>
          <p:cNvSpPr>
            <a:spLocks noGrp="1"/>
          </p:cNvSpPr>
          <p:nvPr>
            <p:ph type="dt" sz="half" idx="10"/>
          </p:nvPr>
        </p:nvSpPr>
        <p:spPr/>
        <p:txBody>
          <a:bodyPr/>
          <a:lstStyle/>
          <a:p>
            <a:fld id="{C35BB1C6-BF8F-4481-8AB2-603A1C8A906A}" type="datetimeFigureOut">
              <a:rPr lang="en-US" smtClean="0"/>
              <a:t>3/21/2024</a:t>
            </a:fld>
            <a:endParaRPr lang="en-US" dirty="0"/>
          </a:p>
        </p:txBody>
      </p:sp>
      <p:sp>
        <p:nvSpPr>
          <p:cNvPr id="6" name="Footer Placeholder 5">
            <a:extLst>
              <a:ext uri="{FF2B5EF4-FFF2-40B4-BE49-F238E27FC236}">
                <a16:creationId xmlns:a16="http://schemas.microsoft.com/office/drawing/2014/main" id="{468211D5-0E3E-470E-B69D-0E0A90FF82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03B88C-8A45-416A-B6E7-AF45116134D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2541449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4CDA3-FFE8-4EBE-BF13-03BA375AA3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DC7091-6CA1-449C-A032-EE981F0CA8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03EE30-19EF-465C-B2A3-B13394528E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153342-B8AA-4E3B-98B7-DB51E917F5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E37A32-809B-46CB-A557-6F160F7EE3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800B00-3F2F-448D-BAF1-9E8140D6A700}"/>
              </a:ext>
            </a:extLst>
          </p:cNvPr>
          <p:cNvSpPr>
            <a:spLocks noGrp="1"/>
          </p:cNvSpPr>
          <p:nvPr>
            <p:ph type="dt" sz="half" idx="10"/>
          </p:nvPr>
        </p:nvSpPr>
        <p:spPr/>
        <p:txBody>
          <a:bodyPr/>
          <a:lstStyle/>
          <a:p>
            <a:fld id="{C35BB1C6-BF8F-4481-8AB2-603A1C8A906A}" type="datetimeFigureOut">
              <a:rPr lang="en-US" smtClean="0"/>
              <a:t>3/21/2024</a:t>
            </a:fld>
            <a:endParaRPr lang="en-US" dirty="0"/>
          </a:p>
        </p:txBody>
      </p:sp>
      <p:sp>
        <p:nvSpPr>
          <p:cNvPr id="8" name="Footer Placeholder 7">
            <a:extLst>
              <a:ext uri="{FF2B5EF4-FFF2-40B4-BE49-F238E27FC236}">
                <a16:creationId xmlns:a16="http://schemas.microsoft.com/office/drawing/2014/main" id="{9B4BA19E-2F46-4B32-A3AC-1C43A5EDE2B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B7ADAD2-F07C-44B0-9E7A-DA349EC76DC5}"/>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5680477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235C6-E747-42B8-9FAD-16920D9335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C22B83-958E-4C0F-9F88-E27BF52B850C}"/>
              </a:ext>
            </a:extLst>
          </p:cNvPr>
          <p:cNvSpPr>
            <a:spLocks noGrp="1"/>
          </p:cNvSpPr>
          <p:nvPr>
            <p:ph type="dt" sz="half" idx="10"/>
          </p:nvPr>
        </p:nvSpPr>
        <p:spPr/>
        <p:txBody>
          <a:bodyPr/>
          <a:lstStyle/>
          <a:p>
            <a:fld id="{097649AC-CB8F-4FF1-9A34-5861C74DD0A7}" type="datetimeFigureOut">
              <a:rPr lang="en-US" smtClean="0"/>
              <a:t>3/21/2024</a:t>
            </a:fld>
            <a:endParaRPr lang="en-US" dirty="0"/>
          </a:p>
        </p:txBody>
      </p:sp>
      <p:sp>
        <p:nvSpPr>
          <p:cNvPr id="4" name="Footer Placeholder 3">
            <a:extLst>
              <a:ext uri="{FF2B5EF4-FFF2-40B4-BE49-F238E27FC236}">
                <a16:creationId xmlns:a16="http://schemas.microsoft.com/office/drawing/2014/main" id="{95717643-76FA-4951-BFD5-52120C5E759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DB43D16-A71E-47D3-96D9-A5CEBEFC64E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6829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11E3B2-4B0F-4944-A62F-5AF7DE7E4D51}"/>
              </a:ext>
            </a:extLst>
          </p:cNvPr>
          <p:cNvSpPr>
            <a:spLocks noGrp="1"/>
          </p:cNvSpPr>
          <p:nvPr>
            <p:ph type="dt" sz="half" idx="10"/>
          </p:nvPr>
        </p:nvSpPr>
        <p:spPr/>
        <p:txBody>
          <a:bodyPr/>
          <a:lstStyle/>
          <a:p>
            <a:fld id="{3EC5CECA-2D3A-4680-9B49-752200DE467C}" type="datetimeFigureOut">
              <a:rPr lang="en-US" smtClean="0"/>
              <a:t>3/21/2024</a:t>
            </a:fld>
            <a:endParaRPr lang="en-US" dirty="0"/>
          </a:p>
        </p:txBody>
      </p:sp>
      <p:sp>
        <p:nvSpPr>
          <p:cNvPr id="3" name="Footer Placeholder 2">
            <a:extLst>
              <a:ext uri="{FF2B5EF4-FFF2-40B4-BE49-F238E27FC236}">
                <a16:creationId xmlns:a16="http://schemas.microsoft.com/office/drawing/2014/main" id="{768B914D-37FC-43B1-A212-AB57463210D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0058F32-C43D-44C1-9374-CCBEA6A0379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1130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32D1-8C46-410C-9783-B96CEBC234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A92ADC-2506-4669-9922-40CB123EF6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B9886D-40D8-4115-9FD3-E8CB9C4D8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221524-6D7B-44C3-B062-7C6B9920F583}"/>
              </a:ext>
            </a:extLst>
          </p:cNvPr>
          <p:cNvSpPr>
            <a:spLocks noGrp="1"/>
          </p:cNvSpPr>
          <p:nvPr>
            <p:ph type="dt" sz="half" idx="10"/>
          </p:nvPr>
        </p:nvSpPr>
        <p:spPr/>
        <p:txBody>
          <a:bodyPr/>
          <a:lstStyle/>
          <a:p>
            <a:fld id="{C35BB1C6-BF8F-4481-8AB2-603A1C8A906A}" type="datetimeFigureOut">
              <a:rPr lang="en-US" smtClean="0"/>
              <a:t>3/21/2024</a:t>
            </a:fld>
            <a:endParaRPr lang="en-US" dirty="0"/>
          </a:p>
        </p:txBody>
      </p:sp>
      <p:sp>
        <p:nvSpPr>
          <p:cNvPr id="6" name="Footer Placeholder 5">
            <a:extLst>
              <a:ext uri="{FF2B5EF4-FFF2-40B4-BE49-F238E27FC236}">
                <a16:creationId xmlns:a16="http://schemas.microsoft.com/office/drawing/2014/main" id="{534B2CF9-3CC4-4FA1-980E-0ABC61F5276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72BD3A-7D18-4154-9B3A-DDC5A65B6CBD}"/>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3743318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5F16B-65D0-411F-B631-6557700332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CBDE3-6129-418B-B7C2-D9E55F69D0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620045-CB5A-4371-9E9D-F4D676BC82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257F92-6BF4-40EF-8C23-058C848C8C17}"/>
              </a:ext>
            </a:extLst>
          </p:cNvPr>
          <p:cNvSpPr>
            <a:spLocks noGrp="1"/>
          </p:cNvSpPr>
          <p:nvPr>
            <p:ph type="dt" sz="half" idx="10"/>
          </p:nvPr>
        </p:nvSpPr>
        <p:spPr/>
        <p:txBody>
          <a:bodyPr/>
          <a:lstStyle/>
          <a:p>
            <a:fld id="{12EF78E3-FDA3-4D28-AAA2-0B81F349A39D}" type="datetimeFigureOut">
              <a:rPr lang="en-US" smtClean="0"/>
              <a:t>3/21/2024</a:t>
            </a:fld>
            <a:endParaRPr lang="en-US" dirty="0"/>
          </a:p>
        </p:txBody>
      </p:sp>
      <p:sp>
        <p:nvSpPr>
          <p:cNvPr id="6" name="Footer Placeholder 5">
            <a:extLst>
              <a:ext uri="{FF2B5EF4-FFF2-40B4-BE49-F238E27FC236}">
                <a16:creationId xmlns:a16="http://schemas.microsoft.com/office/drawing/2014/main" id="{23195039-89CC-44ED-9C4D-5AFBFA7F35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62649E-5538-4907-91C3-B907B40F234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0521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0B5B13-7731-4BB8-80DB-8DAB4A5E10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F49951-4A76-4AFB-A155-AEB1C7776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D064F-EB6E-4013-BC3D-E10BC28746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BB1C6-BF8F-4481-8AB2-603A1C8A906A}" type="datetimeFigureOut">
              <a:rPr lang="en-US" smtClean="0"/>
              <a:t>3/21/2024</a:t>
            </a:fld>
            <a:endParaRPr lang="en-US" dirty="0"/>
          </a:p>
        </p:txBody>
      </p:sp>
      <p:sp>
        <p:nvSpPr>
          <p:cNvPr id="5" name="Footer Placeholder 4">
            <a:extLst>
              <a:ext uri="{FF2B5EF4-FFF2-40B4-BE49-F238E27FC236}">
                <a16:creationId xmlns:a16="http://schemas.microsoft.com/office/drawing/2014/main" id="{1B759CC9-EEE0-4A8B-8F47-9124248631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C96659D-AA07-4404-B374-08A6F5F91F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080953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4986D-3D3C-4242-A53A-3DFC83C26C94}"/>
              </a:ext>
            </a:extLst>
          </p:cNvPr>
          <p:cNvSpPr>
            <a:spLocks noGrp="1"/>
          </p:cNvSpPr>
          <p:nvPr>
            <p:ph type="ctrTitle"/>
          </p:nvPr>
        </p:nvSpPr>
        <p:spPr/>
        <p:txBody>
          <a:bodyPr>
            <a:normAutofit/>
          </a:bodyPr>
          <a:lstStyle/>
          <a:p>
            <a:r>
              <a:rPr lang="en-US" b="1" dirty="0"/>
              <a:t>Calculating Mediated Impact</a:t>
            </a:r>
          </a:p>
        </p:txBody>
      </p:sp>
      <p:sp>
        <p:nvSpPr>
          <p:cNvPr id="3" name="Subtitle 2">
            <a:extLst>
              <a:ext uri="{FF2B5EF4-FFF2-40B4-BE49-F238E27FC236}">
                <a16:creationId xmlns:a16="http://schemas.microsoft.com/office/drawing/2014/main" id="{B9FD9DAE-7AA6-4ECF-B235-F500F34A4ADE}"/>
              </a:ext>
            </a:extLst>
          </p:cNvPr>
          <p:cNvSpPr>
            <a:spLocks noGrp="1"/>
          </p:cNvSpPr>
          <p:nvPr>
            <p:ph type="subTitle" idx="1"/>
          </p:nvPr>
        </p:nvSpPr>
        <p:spPr/>
        <p:txBody>
          <a:bodyPr/>
          <a:lstStyle/>
          <a:p>
            <a:r>
              <a:rPr lang="en-US" dirty="0"/>
              <a:t>Farrokh Alemi, PhD</a:t>
            </a:r>
          </a:p>
        </p:txBody>
      </p:sp>
    </p:spTree>
    <p:extLst>
      <p:ext uri="{BB962C8B-B14F-4D97-AF65-F5344CB8AC3E}">
        <p14:creationId xmlns:p14="http://schemas.microsoft.com/office/powerpoint/2010/main" val="3129215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417095" y="201530"/>
            <a:ext cx="1135781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Percent Effect of C1 Mediated through X</a:t>
            </a:r>
          </a:p>
        </p:txBody>
      </p:sp>
      <p:graphicFrame>
        <p:nvGraphicFramePr>
          <p:cNvPr id="3" name="Table 2">
            <a:extLst>
              <a:ext uri="{FF2B5EF4-FFF2-40B4-BE49-F238E27FC236}">
                <a16:creationId xmlns:a16="http://schemas.microsoft.com/office/drawing/2014/main" id="{F40014EE-9CDD-404E-8846-657C78B2E817}"/>
              </a:ext>
            </a:extLst>
          </p:cNvPr>
          <p:cNvGraphicFramePr>
            <a:graphicFrameLocks noGrp="1"/>
          </p:cNvGraphicFramePr>
          <p:nvPr>
            <p:extLst>
              <p:ext uri="{D42A27DB-BD31-4B8C-83A1-F6EECF244321}">
                <p14:modId xmlns:p14="http://schemas.microsoft.com/office/powerpoint/2010/main" val="3980644025"/>
              </p:ext>
            </p:extLst>
          </p:nvPr>
        </p:nvGraphicFramePr>
        <p:xfrm>
          <a:off x="3273206" y="2392746"/>
          <a:ext cx="5645588" cy="1664970"/>
        </p:xfrm>
        <a:graphic>
          <a:graphicData uri="http://schemas.openxmlformats.org/drawingml/2006/table">
            <a:tbl>
              <a:tblPr>
                <a:tableStyleId>{5C22544A-7EE6-4342-B048-85BDC9FD1C3A}</a:tableStyleId>
              </a:tblPr>
              <a:tblGrid>
                <a:gridCol w="4447083">
                  <a:extLst>
                    <a:ext uri="{9D8B030D-6E8A-4147-A177-3AD203B41FA5}">
                      <a16:colId xmlns:a16="http://schemas.microsoft.com/office/drawing/2014/main" val="1606602387"/>
                    </a:ext>
                  </a:extLst>
                </a:gridCol>
                <a:gridCol w="1198505">
                  <a:extLst>
                    <a:ext uri="{9D8B030D-6E8A-4147-A177-3AD203B41FA5}">
                      <a16:colId xmlns:a16="http://schemas.microsoft.com/office/drawing/2014/main" val="785497033"/>
                    </a:ext>
                  </a:extLst>
                </a:gridCol>
              </a:tblGrid>
              <a:tr h="298450">
                <a:tc>
                  <a:txBody>
                    <a:bodyPr/>
                    <a:lstStyle/>
                    <a:p>
                      <a:pPr algn="l" fontAlgn="b"/>
                      <a:r>
                        <a:rPr lang="en-US" sz="3600" u="none" strike="noStrike">
                          <a:effectLst/>
                        </a:rPr>
                        <a:t>Real </a:t>
                      </a:r>
                      <a:endParaRPr lang="en-US" sz="3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3600" u="none" strike="noStrike">
                          <a:effectLst/>
                        </a:rPr>
                        <a:t>4%</a:t>
                      </a:r>
                      <a:endParaRPr lang="en-US" sz="3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83699209"/>
                  </a:ext>
                </a:extLst>
              </a:tr>
              <a:tr h="298450">
                <a:tc>
                  <a:txBody>
                    <a:bodyPr/>
                    <a:lstStyle/>
                    <a:p>
                      <a:pPr algn="l" fontAlgn="b"/>
                      <a:r>
                        <a:rPr lang="en-US" sz="3600" u="none" strike="noStrike">
                          <a:effectLst/>
                        </a:rPr>
                        <a:t>Counterfactual </a:t>
                      </a:r>
                      <a:endParaRPr lang="en-US" sz="3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3600" u="none" strike="noStrike">
                          <a:effectLst/>
                        </a:rPr>
                        <a:t>3%</a:t>
                      </a:r>
                      <a:endParaRPr lang="en-US" sz="3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19200009"/>
                  </a:ext>
                </a:extLst>
              </a:tr>
              <a:tr h="298450">
                <a:tc>
                  <a:txBody>
                    <a:bodyPr/>
                    <a:lstStyle/>
                    <a:p>
                      <a:pPr algn="l" fontAlgn="b"/>
                      <a:r>
                        <a:rPr lang="en-US" sz="3600" u="none" strike="noStrike">
                          <a:effectLst/>
                        </a:rPr>
                        <a:t>Percent Mediated</a:t>
                      </a:r>
                      <a:endParaRPr lang="en-US" sz="3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3600" u="none" strike="noStrike" dirty="0">
                          <a:effectLst/>
                        </a:rPr>
                        <a:t>39%</a:t>
                      </a:r>
                      <a:endParaRPr lang="en-US" sz="3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28518549"/>
                  </a:ext>
                </a:extLst>
              </a:tr>
            </a:tbl>
          </a:graphicData>
        </a:graphic>
      </p:graphicFrame>
    </p:spTree>
    <p:extLst>
      <p:ext uri="{BB962C8B-B14F-4D97-AF65-F5344CB8AC3E}">
        <p14:creationId xmlns:p14="http://schemas.microsoft.com/office/powerpoint/2010/main" val="2213757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51FBD5-FCFD-43CE-82FA-0B12BFC357A8}"/>
              </a:ext>
            </a:extLst>
          </p:cNvPr>
          <p:cNvSpPr/>
          <p:nvPr/>
        </p:nvSpPr>
        <p:spPr>
          <a:xfrm>
            <a:off x="0" y="0"/>
            <a:ext cx="2213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Double Wave 1">
            <a:extLst>
              <a:ext uri="{FF2B5EF4-FFF2-40B4-BE49-F238E27FC236}">
                <a16:creationId xmlns:a16="http://schemas.microsoft.com/office/drawing/2014/main" id="{5F68A963-6163-40CC-B8C7-0FBF73C84B9C}"/>
              </a:ext>
            </a:extLst>
          </p:cNvPr>
          <p:cNvSpPr/>
          <p:nvPr/>
        </p:nvSpPr>
        <p:spPr>
          <a:xfrm>
            <a:off x="3228975"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Network Structure from Regressions</a:t>
            </a:r>
          </a:p>
        </p:txBody>
      </p:sp>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extLst>
              <p:ext uri="{D42A27DB-BD31-4B8C-83A1-F6EECF244321}">
                <p14:modId xmlns:p14="http://schemas.microsoft.com/office/powerpoint/2010/main" val="1827669110"/>
              </p:ext>
            </p:extLst>
          </p:nvPr>
        </p:nvGraphicFramePr>
        <p:xfrm>
          <a:off x="3114224" y="4098290"/>
          <a:ext cx="7830452"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gridCol w="1427906">
                  <a:extLst>
                    <a:ext uri="{9D8B030D-6E8A-4147-A177-3AD203B41FA5}">
                      <a16:colId xmlns:a16="http://schemas.microsoft.com/office/drawing/2014/main" val="3471387236"/>
                    </a:ext>
                  </a:extLst>
                </a:gridCol>
                <a:gridCol w="1427906">
                  <a:extLst>
                    <a:ext uri="{9D8B030D-6E8A-4147-A177-3AD203B41FA5}">
                      <a16:colId xmlns:a16="http://schemas.microsoft.com/office/drawing/2014/main" val="391425909"/>
                    </a:ext>
                  </a:extLst>
                </a:gridCol>
                <a:gridCol w="1082445">
                  <a:extLst>
                    <a:ext uri="{9D8B030D-6E8A-4147-A177-3AD203B41FA5}">
                      <a16:colId xmlns:a16="http://schemas.microsoft.com/office/drawing/2014/main" val="1087224366"/>
                    </a:ext>
                  </a:extLst>
                </a:gridCol>
                <a:gridCol w="1082445">
                  <a:extLst>
                    <a:ext uri="{9D8B030D-6E8A-4147-A177-3AD203B41FA5}">
                      <a16:colId xmlns:a16="http://schemas.microsoft.com/office/drawing/2014/main" val="1251911487"/>
                    </a:ext>
                  </a:extLst>
                </a:gridCol>
              </a:tblGrid>
              <a:tr h="184150">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Outcome Y</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Covariate C1</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Exposure X</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Mediator Z</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0.6</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0.85</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0.18</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0.34</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pic>
        <p:nvPicPr>
          <p:cNvPr id="6" name="Picture 5">
            <a:extLst>
              <a:ext uri="{FF2B5EF4-FFF2-40B4-BE49-F238E27FC236}">
                <a16:creationId xmlns:a16="http://schemas.microsoft.com/office/drawing/2014/main" id="{AA6F3770-C9ED-4846-AA21-B97F2D2F555A}"/>
              </a:ext>
            </a:extLst>
          </p:cNvPr>
          <p:cNvPicPr>
            <a:picLocks noChangeAspect="1"/>
          </p:cNvPicPr>
          <p:nvPr/>
        </p:nvPicPr>
        <p:blipFill rotWithShape="1">
          <a:blip r:embed="rId3"/>
          <a:srcRect l="9107" t="24286" r="48437" b="39077"/>
          <a:stretch/>
        </p:blipFill>
        <p:spPr>
          <a:xfrm>
            <a:off x="4359731" y="1551211"/>
            <a:ext cx="5176158" cy="2512566"/>
          </a:xfrm>
          <a:prstGeom prst="rect">
            <a:avLst/>
          </a:prstGeom>
        </p:spPr>
      </p:pic>
    </p:spTree>
    <p:extLst>
      <p:ext uri="{BB962C8B-B14F-4D97-AF65-F5344CB8AC3E}">
        <p14:creationId xmlns:p14="http://schemas.microsoft.com/office/powerpoint/2010/main" val="639886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51FBD5-FCFD-43CE-82FA-0B12BFC357A8}"/>
              </a:ext>
            </a:extLst>
          </p:cNvPr>
          <p:cNvSpPr/>
          <p:nvPr/>
        </p:nvSpPr>
        <p:spPr>
          <a:xfrm>
            <a:off x="0" y="0"/>
            <a:ext cx="2213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Double Wave 1">
            <a:extLst>
              <a:ext uri="{FF2B5EF4-FFF2-40B4-BE49-F238E27FC236}">
                <a16:creationId xmlns:a16="http://schemas.microsoft.com/office/drawing/2014/main" id="{5F68A963-6163-40CC-B8C7-0FBF73C84B9C}"/>
              </a:ext>
            </a:extLst>
          </p:cNvPr>
          <p:cNvSpPr/>
          <p:nvPr/>
        </p:nvSpPr>
        <p:spPr>
          <a:xfrm>
            <a:off x="3228975"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Direct &amp; Indirect Impact</a:t>
            </a:r>
          </a:p>
        </p:txBody>
      </p:sp>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nvGraphicFramePr>
        <p:xfrm>
          <a:off x="3114224" y="4098290"/>
          <a:ext cx="7830452"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gridCol w="1427906">
                  <a:extLst>
                    <a:ext uri="{9D8B030D-6E8A-4147-A177-3AD203B41FA5}">
                      <a16:colId xmlns:a16="http://schemas.microsoft.com/office/drawing/2014/main" val="3471387236"/>
                    </a:ext>
                  </a:extLst>
                </a:gridCol>
                <a:gridCol w="1427906">
                  <a:extLst>
                    <a:ext uri="{9D8B030D-6E8A-4147-A177-3AD203B41FA5}">
                      <a16:colId xmlns:a16="http://schemas.microsoft.com/office/drawing/2014/main" val="391425909"/>
                    </a:ext>
                  </a:extLst>
                </a:gridCol>
                <a:gridCol w="1082445">
                  <a:extLst>
                    <a:ext uri="{9D8B030D-6E8A-4147-A177-3AD203B41FA5}">
                      <a16:colId xmlns:a16="http://schemas.microsoft.com/office/drawing/2014/main" val="1087224366"/>
                    </a:ext>
                  </a:extLst>
                </a:gridCol>
                <a:gridCol w="1082445">
                  <a:extLst>
                    <a:ext uri="{9D8B030D-6E8A-4147-A177-3AD203B41FA5}">
                      <a16:colId xmlns:a16="http://schemas.microsoft.com/office/drawing/2014/main" val="1251911487"/>
                    </a:ext>
                  </a:extLst>
                </a:gridCol>
              </a:tblGrid>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Outcome Y</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Exposure</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Mediator</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0.6</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0.18</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0.34</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pic>
        <p:nvPicPr>
          <p:cNvPr id="6" name="Picture 5">
            <a:extLst>
              <a:ext uri="{FF2B5EF4-FFF2-40B4-BE49-F238E27FC236}">
                <a16:creationId xmlns:a16="http://schemas.microsoft.com/office/drawing/2014/main" id="{F5E8C271-3C87-465A-B3EE-4B38719088F5}"/>
              </a:ext>
            </a:extLst>
          </p:cNvPr>
          <p:cNvPicPr>
            <a:picLocks noChangeAspect="1"/>
          </p:cNvPicPr>
          <p:nvPr/>
        </p:nvPicPr>
        <p:blipFill rotWithShape="1">
          <a:blip r:embed="rId3"/>
          <a:srcRect l="9107" t="24286" r="48437" b="39077"/>
          <a:stretch/>
        </p:blipFill>
        <p:spPr>
          <a:xfrm>
            <a:off x="4359731" y="1551211"/>
            <a:ext cx="5176158" cy="2512566"/>
          </a:xfrm>
          <a:prstGeom prst="rect">
            <a:avLst/>
          </a:prstGeom>
        </p:spPr>
      </p:pic>
    </p:spTree>
    <p:extLst>
      <p:ext uri="{BB962C8B-B14F-4D97-AF65-F5344CB8AC3E}">
        <p14:creationId xmlns:p14="http://schemas.microsoft.com/office/powerpoint/2010/main" val="3275001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51FBD5-FCFD-43CE-82FA-0B12BFC357A8}"/>
              </a:ext>
            </a:extLst>
          </p:cNvPr>
          <p:cNvSpPr/>
          <p:nvPr/>
        </p:nvSpPr>
        <p:spPr>
          <a:xfrm>
            <a:off x="0" y="0"/>
            <a:ext cx="2213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Double Wave 1">
            <a:extLst>
              <a:ext uri="{FF2B5EF4-FFF2-40B4-BE49-F238E27FC236}">
                <a16:creationId xmlns:a16="http://schemas.microsoft.com/office/drawing/2014/main" id="{5F68A963-6163-40CC-B8C7-0FBF73C84B9C}"/>
              </a:ext>
            </a:extLst>
          </p:cNvPr>
          <p:cNvSpPr/>
          <p:nvPr/>
        </p:nvSpPr>
        <p:spPr>
          <a:xfrm>
            <a:off x="3228975"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Mediated Impact of C1 through X on Y? </a:t>
            </a:r>
          </a:p>
        </p:txBody>
      </p:sp>
      <p:pic>
        <p:nvPicPr>
          <p:cNvPr id="6" name="Picture 5">
            <a:extLst>
              <a:ext uri="{FF2B5EF4-FFF2-40B4-BE49-F238E27FC236}">
                <a16:creationId xmlns:a16="http://schemas.microsoft.com/office/drawing/2014/main" id="{F5E8C271-3C87-465A-B3EE-4B38719088F5}"/>
              </a:ext>
            </a:extLst>
          </p:cNvPr>
          <p:cNvPicPr>
            <a:picLocks noChangeAspect="1"/>
          </p:cNvPicPr>
          <p:nvPr/>
        </p:nvPicPr>
        <p:blipFill rotWithShape="1">
          <a:blip r:embed="rId3"/>
          <a:srcRect l="9107" t="24286" r="48437" b="39077"/>
          <a:stretch/>
        </p:blipFill>
        <p:spPr>
          <a:xfrm>
            <a:off x="4359731" y="2498269"/>
            <a:ext cx="5176158" cy="2512566"/>
          </a:xfrm>
          <a:prstGeom prst="rect">
            <a:avLst/>
          </a:prstGeom>
        </p:spPr>
      </p:pic>
    </p:spTree>
    <p:extLst>
      <p:ext uri="{BB962C8B-B14F-4D97-AF65-F5344CB8AC3E}">
        <p14:creationId xmlns:p14="http://schemas.microsoft.com/office/powerpoint/2010/main" val="4198727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51FBD5-FCFD-43CE-82FA-0B12BFC357A8}"/>
              </a:ext>
            </a:extLst>
          </p:cNvPr>
          <p:cNvSpPr/>
          <p:nvPr/>
        </p:nvSpPr>
        <p:spPr>
          <a:xfrm>
            <a:off x="0" y="0"/>
            <a:ext cx="2213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Double Wave 1">
            <a:extLst>
              <a:ext uri="{FF2B5EF4-FFF2-40B4-BE49-F238E27FC236}">
                <a16:creationId xmlns:a16="http://schemas.microsoft.com/office/drawing/2014/main" id="{5F68A963-6163-40CC-B8C7-0FBF73C84B9C}"/>
              </a:ext>
            </a:extLst>
          </p:cNvPr>
          <p:cNvSpPr/>
          <p:nvPr/>
        </p:nvSpPr>
        <p:spPr>
          <a:xfrm>
            <a:off x="3228975"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Create a Counterfactual Model </a:t>
            </a:r>
          </a:p>
        </p:txBody>
      </p:sp>
      <p:pic>
        <p:nvPicPr>
          <p:cNvPr id="5" name="Picture 4">
            <a:extLst>
              <a:ext uri="{FF2B5EF4-FFF2-40B4-BE49-F238E27FC236}">
                <a16:creationId xmlns:a16="http://schemas.microsoft.com/office/drawing/2014/main" id="{53FE0915-BACA-479C-AF7C-FCF85EDFD86A}"/>
              </a:ext>
            </a:extLst>
          </p:cNvPr>
          <p:cNvPicPr>
            <a:picLocks noChangeAspect="1"/>
          </p:cNvPicPr>
          <p:nvPr/>
        </p:nvPicPr>
        <p:blipFill rotWithShape="1">
          <a:blip r:embed="rId3"/>
          <a:srcRect l="12189" t="27619" r="51115" b="42381"/>
          <a:stretch/>
        </p:blipFill>
        <p:spPr>
          <a:xfrm>
            <a:off x="4792435" y="2253343"/>
            <a:ext cx="4474029" cy="2057400"/>
          </a:xfrm>
          <a:prstGeom prst="rect">
            <a:avLst/>
          </a:prstGeom>
        </p:spPr>
      </p:pic>
      <p:pic>
        <p:nvPicPr>
          <p:cNvPr id="8" name="Picture 7">
            <a:extLst>
              <a:ext uri="{FF2B5EF4-FFF2-40B4-BE49-F238E27FC236}">
                <a16:creationId xmlns:a16="http://schemas.microsoft.com/office/drawing/2014/main" id="{DCA46810-3809-48F7-83E3-4DFE2C6043A9}"/>
              </a:ext>
            </a:extLst>
          </p:cNvPr>
          <p:cNvPicPr>
            <a:picLocks noChangeAspect="1"/>
          </p:cNvPicPr>
          <p:nvPr/>
        </p:nvPicPr>
        <p:blipFill rotWithShape="1">
          <a:blip r:embed="rId4"/>
          <a:srcRect l="11651" t="27857" r="51652" b="42143"/>
          <a:stretch/>
        </p:blipFill>
        <p:spPr>
          <a:xfrm>
            <a:off x="4669977" y="2334989"/>
            <a:ext cx="4474029" cy="2057400"/>
          </a:xfrm>
          <a:prstGeom prst="rect">
            <a:avLst/>
          </a:prstGeom>
        </p:spPr>
      </p:pic>
      <p:graphicFrame>
        <p:nvGraphicFramePr>
          <p:cNvPr id="9" name="Table 8">
            <a:extLst>
              <a:ext uri="{FF2B5EF4-FFF2-40B4-BE49-F238E27FC236}">
                <a16:creationId xmlns:a16="http://schemas.microsoft.com/office/drawing/2014/main" id="{6E73A005-15F8-4D9B-B67D-F4600994B29C}"/>
              </a:ext>
            </a:extLst>
          </p:cNvPr>
          <p:cNvGraphicFramePr>
            <a:graphicFrameLocks noGrp="1"/>
          </p:cNvGraphicFramePr>
          <p:nvPr>
            <p:extLst>
              <p:ext uri="{D42A27DB-BD31-4B8C-83A1-F6EECF244321}">
                <p14:modId xmlns:p14="http://schemas.microsoft.com/office/powerpoint/2010/main" val="731818212"/>
              </p:ext>
            </p:extLst>
          </p:nvPr>
        </p:nvGraphicFramePr>
        <p:xfrm>
          <a:off x="3114223" y="4503928"/>
          <a:ext cx="4814589" cy="2239010"/>
        </p:xfrm>
        <a:graphic>
          <a:graphicData uri="http://schemas.openxmlformats.org/drawingml/2006/table">
            <a:tbl>
              <a:tblPr>
                <a:tableStyleId>{5C22544A-7EE6-4342-B048-85BDC9FD1C3A}</a:tableStyleId>
              </a:tblPr>
              <a:tblGrid>
                <a:gridCol w="2003587">
                  <a:extLst>
                    <a:ext uri="{9D8B030D-6E8A-4147-A177-3AD203B41FA5}">
                      <a16:colId xmlns:a16="http://schemas.microsoft.com/office/drawing/2014/main" val="3823087785"/>
                    </a:ext>
                  </a:extLst>
                </a:gridCol>
                <a:gridCol w="1405501">
                  <a:extLst>
                    <a:ext uri="{9D8B030D-6E8A-4147-A177-3AD203B41FA5}">
                      <a16:colId xmlns:a16="http://schemas.microsoft.com/office/drawing/2014/main" val="1087224366"/>
                    </a:ext>
                  </a:extLst>
                </a:gridCol>
                <a:gridCol w="1405501">
                  <a:extLst>
                    <a:ext uri="{9D8B030D-6E8A-4147-A177-3AD203B41FA5}">
                      <a16:colId xmlns:a16="http://schemas.microsoft.com/office/drawing/2014/main" val="1251911487"/>
                    </a:ext>
                  </a:extLst>
                </a:gridCol>
              </a:tblGrid>
              <a:tr h="246557">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Exposure X</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Counterfactual Exposure X</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0.13</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0.42 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267061">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0.23</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0.27</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spTree>
    <p:extLst>
      <p:ext uri="{BB962C8B-B14F-4D97-AF65-F5344CB8AC3E}">
        <p14:creationId xmlns:p14="http://schemas.microsoft.com/office/powerpoint/2010/main" val="258290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51FBD5-FCFD-43CE-82FA-0B12BFC357A8}"/>
              </a:ext>
            </a:extLst>
          </p:cNvPr>
          <p:cNvSpPr/>
          <p:nvPr/>
        </p:nvSpPr>
        <p:spPr>
          <a:xfrm>
            <a:off x="0" y="0"/>
            <a:ext cx="2213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Double Wave 1">
            <a:extLst>
              <a:ext uri="{FF2B5EF4-FFF2-40B4-BE49-F238E27FC236}">
                <a16:creationId xmlns:a16="http://schemas.microsoft.com/office/drawing/2014/main" id="{5F68A963-6163-40CC-B8C7-0FBF73C84B9C}"/>
              </a:ext>
            </a:extLst>
          </p:cNvPr>
          <p:cNvSpPr/>
          <p:nvPr/>
        </p:nvSpPr>
        <p:spPr>
          <a:xfrm>
            <a:off x="3228975"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Create a Counterfactual Model </a:t>
            </a:r>
          </a:p>
        </p:txBody>
      </p:sp>
      <p:pic>
        <p:nvPicPr>
          <p:cNvPr id="5" name="Picture 4">
            <a:extLst>
              <a:ext uri="{FF2B5EF4-FFF2-40B4-BE49-F238E27FC236}">
                <a16:creationId xmlns:a16="http://schemas.microsoft.com/office/drawing/2014/main" id="{53FE0915-BACA-479C-AF7C-FCF85EDFD86A}"/>
              </a:ext>
            </a:extLst>
          </p:cNvPr>
          <p:cNvPicPr>
            <a:picLocks noChangeAspect="1"/>
          </p:cNvPicPr>
          <p:nvPr/>
        </p:nvPicPr>
        <p:blipFill rotWithShape="1">
          <a:blip r:embed="rId3"/>
          <a:srcRect l="12189" t="27619" r="51115" b="42381"/>
          <a:stretch/>
        </p:blipFill>
        <p:spPr>
          <a:xfrm>
            <a:off x="4792435" y="2253343"/>
            <a:ext cx="4474029" cy="2057400"/>
          </a:xfrm>
          <a:prstGeom prst="rect">
            <a:avLst/>
          </a:prstGeom>
        </p:spPr>
      </p:pic>
      <p:pic>
        <p:nvPicPr>
          <p:cNvPr id="8" name="Picture 7">
            <a:extLst>
              <a:ext uri="{FF2B5EF4-FFF2-40B4-BE49-F238E27FC236}">
                <a16:creationId xmlns:a16="http://schemas.microsoft.com/office/drawing/2014/main" id="{DCA46810-3809-48F7-83E3-4DFE2C6043A9}"/>
              </a:ext>
            </a:extLst>
          </p:cNvPr>
          <p:cNvPicPr>
            <a:picLocks noChangeAspect="1"/>
          </p:cNvPicPr>
          <p:nvPr/>
        </p:nvPicPr>
        <p:blipFill rotWithShape="1">
          <a:blip r:embed="rId4"/>
          <a:srcRect l="11651" t="27857" r="51652" b="42143"/>
          <a:stretch/>
        </p:blipFill>
        <p:spPr>
          <a:xfrm>
            <a:off x="4669977" y="2334989"/>
            <a:ext cx="4474029" cy="2057400"/>
          </a:xfrm>
          <a:prstGeom prst="rect">
            <a:avLst/>
          </a:prstGeom>
        </p:spPr>
      </p:pic>
      <p:graphicFrame>
        <p:nvGraphicFramePr>
          <p:cNvPr id="9" name="Table 8">
            <a:extLst>
              <a:ext uri="{FF2B5EF4-FFF2-40B4-BE49-F238E27FC236}">
                <a16:creationId xmlns:a16="http://schemas.microsoft.com/office/drawing/2014/main" id="{6E73A005-15F8-4D9B-B67D-F4600994B29C}"/>
              </a:ext>
            </a:extLst>
          </p:cNvPr>
          <p:cNvGraphicFramePr>
            <a:graphicFrameLocks noGrp="1"/>
          </p:cNvGraphicFramePr>
          <p:nvPr/>
        </p:nvGraphicFramePr>
        <p:xfrm>
          <a:off x="3114223" y="4503928"/>
          <a:ext cx="4814589" cy="2239010"/>
        </p:xfrm>
        <a:graphic>
          <a:graphicData uri="http://schemas.openxmlformats.org/drawingml/2006/table">
            <a:tbl>
              <a:tblPr>
                <a:tableStyleId>{5C22544A-7EE6-4342-B048-85BDC9FD1C3A}</a:tableStyleId>
              </a:tblPr>
              <a:tblGrid>
                <a:gridCol w="2003587">
                  <a:extLst>
                    <a:ext uri="{9D8B030D-6E8A-4147-A177-3AD203B41FA5}">
                      <a16:colId xmlns:a16="http://schemas.microsoft.com/office/drawing/2014/main" val="3823087785"/>
                    </a:ext>
                  </a:extLst>
                </a:gridCol>
                <a:gridCol w="1405501">
                  <a:extLst>
                    <a:ext uri="{9D8B030D-6E8A-4147-A177-3AD203B41FA5}">
                      <a16:colId xmlns:a16="http://schemas.microsoft.com/office/drawing/2014/main" val="1087224366"/>
                    </a:ext>
                  </a:extLst>
                </a:gridCol>
                <a:gridCol w="1405501">
                  <a:extLst>
                    <a:ext uri="{9D8B030D-6E8A-4147-A177-3AD203B41FA5}">
                      <a16:colId xmlns:a16="http://schemas.microsoft.com/office/drawing/2014/main" val="1251911487"/>
                    </a:ext>
                  </a:extLst>
                </a:gridCol>
              </a:tblGrid>
              <a:tr h="246557">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Exposure X</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Counterfactual Exposure X</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0.13</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0.42 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267061">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0.23</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0.27</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graphicFrame>
        <p:nvGraphicFramePr>
          <p:cNvPr id="10" name="Table 9">
            <a:extLst>
              <a:ext uri="{FF2B5EF4-FFF2-40B4-BE49-F238E27FC236}">
                <a16:creationId xmlns:a16="http://schemas.microsoft.com/office/drawing/2014/main" id="{DFF81597-A9E7-4572-8DCB-B1A7F2F94859}"/>
              </a:ext>
            </a:extLst>
          </p:cNvPr>
          <p:cNvGraphicFramePr>
            <a:graphicFrameLocks noGrp="1"/>
          </p:cNvGraphicFramePr>
          <p:nvPr>
            <p:extLst>
              <p:ext uri="{D42A27DB-BD31-4B8C-83A1-F6EECF244321}">
                <p14:modId xmlns:p14="http://schemas.microsoft.com/office/powerpoint/2010/main" val="2823074035"/>
              </p:ext>
            </p:extLst>
          </p:nvPr>
        </p:nvGraphicFramePr>
        <p:xfrm>
          <a:off x="8745069" y="4494799"/>
          <a:ext cx="2610999" cy="895350"/>
        </p:xfrm>
        <a:graphic>
          <a:graphicData uri="http://schemas.openxmlformats.org/drawingml/2006/table">
            <a:tbl>
              <a:tblPr>
                <a:tableStyleId>{5C22544A-7EE6-4342-B048-85BDC9FD1C3A}</a:tableStyleId>
              </a:tblPr>
              <a:tblGrid>
                <a:gridCol w="1485156">
                  <a:extLst>
                    <a:ext uri="{9D8B030D-6E8A-4147-A177-3AD203B41FA5}">
                      <a16:colId xmlns:a16="http://schemas.microsoft.com/office/drawing/2014/main" val="2227517294"/>
                    </a:ext>
                  </a:extLst>
                </a:gridCol>
                <a:gridCol w="1125843">
                  <a:extLst>
                    <a:ext uri="{9D8B030D-6E8A-4147-A177-3AD203B41FA5}">
                      <a16:colId xmlns:a16="http://schemas.microsoft.com/office/drawing/2014/main" val="568177659"/>
                    </a:ext>
                  </a:extLst>
                </a:gridCol>
              </a:tblGrid>
              <a:tr h="298450">
                <a:tc>
                  <a:txBody>
                    <a:bodyPr/>
                    <a:lstStyle/>
                    <a:p>
                      <a:pPr algn="l" fontAlgn="b"/>
                      <a:r>
                        <a:rPr lang="en-US" sz="1800" b="0" i="0" u="none" strike="noStrike" dirty="0">
                          <a:solidFill>
                            <a:srgbClr val="000000"/>
                          </a:solidFill>
                          <a:effectLst/>
                          <a:latin typeface="Calibri" panose="020F0502020204030204" pitchFamily="34" charset="0"/>
                        </a:rPr>
                        <a:t>Covariate C2</a:t>
                      </a:r>
                    </a:p>
                  </a:txBody>
                  <a:tcPr marL="6350" marR="6350" marT="6350" marB="0" anchor="b"/>
                </a:tc>
                <a:tc>
                  <a:txBody>
                    <a:bodyPr/>
                    <a:lstStyle/>
                    <a:p>
                      <a:pPr algn="l" fontAlgn="b"/>
                      <a:r>
                        <a:rPr lang="en-US" sz="1800" u="none" strike="noStrike" dirty="0">
                          <a:effectLst/>
                        </a:rPr>
                        <a:t>Exposure X</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87409272"/>
                  </a:ext>
                </a:extLst>
              </a:tr>
              <a:tr h="298450">
                <a:tc>
                  <a:txBody>
                    <a:bodyPr/>
                    <a:lstStyle/>
                    <a:p>
                      <a:pPr algn="ctr" fontAlgn="b"/>
                      <a:r>
                        <a:rPr lang="en-US" sz="1800" u="none" strike="noStrike" dirty="0">
                          <a:effectLst/>
                        </a:rPr>
                        <a:t>Yes</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63%</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29764623"/>
                  </a:ext>
                </a:extLst>
              </a:tr>
              <a:tr h="298450">
                <a:tc>
                  <a:txBody>
                    <a:bodyPr/>
                    <a:lstStyle/>
                    <a:p>
                      <a:pPr algn="ctr" fontAlgn="b"/>
                      <a:r>
                        <a:rPr lang="en-US" sz="1800" u="none" strike="noStrike">
                          <a:effectLst/>
                        </a:rPr>
                        <a:t>No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53%</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47548853"/>
                  </a:ext>
                </a:extLst>
              </a:tr>
            </a:tbl>
          </a:graphicData>
        </a:graphic>
      </p:graphicFrame>
    </p:spTree>
    <p:extLst>
      <p:ext uri="{BB962C8B-B14F-4D97-AF65-F5344CB8AC3E}">
        <p14:creationId xmlns:p14="http://schemas.microsoft.com/office/powerpoint/2010/main" val="240670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51FBD5-FCFD-43CE-82FA-0B12BFC357A8}"/>
              </a:ext>
            </a:extLst>
          </p:cNvPr>
          <p:cNvSpPr/>
          <p:nvPr/>
        </p:nvSpPr>
        <p:spPr>
          <a:xfrm>
            <a:off x="0" y="0"/>
            <a:ext cx="2213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Double Wave 1">
            <a:extLst>
              <a:ext uri="{FF2B5EF4-FFF2-40B4-BE49-F238E27FC236}">
                <a16:creationId xmlns:a16="http://schemas.microsoft.com/office/drawing/2014/main" id="{5F68A963-6163-40CC-B8C7-0FBF73C84B9C}"/>
              </a:ext>
            </a:extLst>
          </p:cNvPr>
          <p:cNvSpPr/>
          <p:nvPr/>
        </p:nvSpPr>
        <p:spPr>
          <a:xfrm>
            <a:off x="3228975"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Create a Counterfactual Model </a:t>
            </a:r>
          </a:p>
        </p:txBody>
      </p:sp>
      <p:pic>
        <p:nvPicPr>
          <p:cNvPr id="5" name="Picture 4">
            <a:extLst>
              <a:ext uri="{FF2B5EF4-FFF2-40B4-BE49-F238E27FC236}">
                <a16:creationId xmlns:a16="http://schemas.microsoft.com/office/drawing/2014/main" id="{53FE0915-BACA-479C-AF7C-FCF85EDFD86A}"/>
              </a:ext>
            </a:extLst>
          </p:cNvPr>
          <p:cNvPicPr>
            <a:picLocks noChangeAspect="1"/>
          </p:cNvPicPr>
          <p:nvPr/>
        </p:nvPicPr>
        <p:blipFill rotWithShape="1">
          <a:blip r:embed="rId3"/>
          <a:srcRect l="12189" t="27619" r="51115" b="42381"/>
          <a:stretch/>
        </p:blipFill>
        <p:spPr>
          <a:xfrm>
            <a:off x="4792435" y="2253343"/>
            <a:ext cx="4474029" cy="2057400"/>
          </a:xfrm>
          <a:prstGeom prst="rect">
            <a:avLst/>
          </a:prstGeom>
        </p:spPr>
      </p:pic>
      <p:pic>
        <p:nvPicPr>
          <p:cNvPr id="8" name="Picture 7">
            <a:extLst>
              <a:ext uri="{FF2B5EF4-FFF2-40B4-BE49-F238E27FC236}">
                <a16:creationId xmlns:a16="http://schemas.microsoft.com/office/drawing/2014/main" id="{DCA46810-3809-48F7-83E3-4DFE2C6043A9}"/>
              </a:ext>
            </a:extLst>
          </p:cNvPr>
          <p:cNvPicPr>
            <a:picLocks noChangeAspect="1"/>
          </p:cNvPicPr>
          <p:nvPr/>
        </p:nvPicPr>
        <p:blipFill rotWithShape="1">
          <a:blip r:embed="rId4"/>
          <a:srcRect l="11651" t="27857" r="51652" b="42143"/>
          <a:stretch/>
        </p:blipFill>
        <p:spPr>
          <a:xfrm>
            <a:off x="4669977" y="2334989"/>
            <a:ext cx="4474029" cy="2057400"/>
          </a:xfrm>
          <a:prstGeom prst="rect">
            <a:avLst/>
          </a:prstGeom>
        </p:spPr>
      </p:pic>
      <p:pic>
        <p:nvPicPr>
          <p:cNvPr id="6" name="Picture 5">
            <a:extLst>
              <a:ext uri="{FF2B5EF4-FFF2-40B4-BE49-F238E27FC236}">
                <a16:creationId xmlns:a16="http://schemas.microsoft.com/office/drawing/2014/main" id="{10281553-A674-4713-95C5-E02B17F521E8}"/>
              </a:ext>
            </a:extLst>
          </p:cNvPr>
          <p:cNvPicPr>
            <a:picLocks noChangeAspect="1"/>
          </p:cNvPicPr>
          <p:nvPr/>
        </p:nvPicPr>
        <p:blipFill rotWithShape="1">
          <a:blip r:embed="rId5"/>
          <a:srcRect l="10460" t="25088" r="48783" b="40000"/>
          <a:stretch/>
        </p:blipFill>
        <p:spPr>
          <a:xfrm>
            <a:off x="4427621" y="2120997"/>
            <a:ext cx="4969042" cy="2394284"/>
          </a:xfrm>
          <a:prstGeom prst="rect">
            <a:avLst/>
          </a:prstGeom>
        </p:spPr>
      </p:pic>
    </p:spTree>
    <p:extLst>
      <p:ext uri="{BB962C8B-B14F-4D97-AF65-F5344CB8AC3E}">
        <p14:creationId xmlns:p14="http://schemas.microsoft.com/office/powerpoint/2010/main" val="238003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51FBD5-FCFD-43CE-82FA-0B12BFC357A8}"/>
              </a:ext>
            </a:extLst>
          </p:cNvPr>
          <p:cNvSpPr/>
          <p:nvPr/>
        </p:nvSpPr>
        <p:spPr>
          <a:xfrm>
            <a:off x="0" y="0"/>
            <a:ext cx="2213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Double Wave 1">
            <a:extLst>
              <a:ext uri="{FF2B5EF4-FFF2-40B4-BE49-F238E27FC236}">
                <a16:creationId xmlns:a16="http://schemas.microsoft.com/office/drawing/2014/main" id="{5F68A963-6163-40CC-B8C7-0FBF73C84B9C}"/>
              </a:ext>
            </a:extLst>
          </p:cNvPr>
          <p:cNvSpPr/>
          <p:nvPr/>
        </p:nvSpPr>
        <p:spPr>
          <a:xfrm>
            <a:off x="3228975" y="440778"/>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Create a Counterfactual Model </a:t>
            </a:r>
          </a:p>
        </p:txBody>
      </p:sp>
      <p:pic>
        <p:nvPicPr>
          <p:cNvPr id="6" name="Picture 5">
            <a:extLst>
              <a:ext uri="{FF2B5EF4-FFF2-40B4-BE49-F238E27FC236}">
                <a16:creationId xmlns:a16="http://schemas.microsoft.com/office/drawing/2014/main" id="{10281553-A674-4713-95C5-E02B17F521E8}"/>
              </a:ext>
            </a:extLst>
          </p:cNvPr>
          <p:cNvPicPr>
            <a:picLocks noChangeAspect="1"/>
          </p:cNvPicPr>
          <p:nvPr/>
        </p:nvPicPr>
        <p:blipFill rotWithShape="1">
          <a:blip r:embed="rId3"/>
          <a:srcRect l="10460" t="25088" r="48783" b="40000"/>
          <a:stretch/>
        </p:blipFill>
        <p:spPr>
          <a:xfrm>
            <a:off x="4544929" y="2231858"/>
            <a:ext cx="4969042" cy="2394284"/>
          </a:xfrm>
          <a:prstGeom prst="rect">
            <a:avLst/>
          </a:prstGeom>
        </p:spPr>
      </p:pic>
      <p:sp>
        <p:nvSpPr>
          <p:cNvPr id="7" name="Double Wave 6">
            <a:extLst>
              <a:ext uri="{FF2B5EF4-FFF2-40B4-BE49-F238E27FC236}">
                <a16:creationId xmlns:a16="http://schemas.microsoft.com/office/drawing/2014/main" id="{1434669C-DD4F-4282-AD25-25D51ED323BB}"/>
              </a:ext>
            </a:extLst>
          </p:cNvPr>
          <p:cNvSpPr/>
          <p:nvPr/>
        </p:nvSpPr>
        <p:spPr>
          <a:xfrm>
            <a:off x="3255255" y="4839341"/>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C1 Has No Adjustment Set</a:t>
            </a:r>
          </a:p>
        </p:txBody>
      </p:sp>
    </p:spTree>
    <p:extLst>
      <p:ext uri="{BB962C8B-B14F-4D97-AF65-F5344CB8AC3E}">
        <p14:creationId xmlns:p14="http://schemas.microsoft.com/office/powerpoint/2010/main" val="2112062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417095" y="201530"/>
            <a:ext cx="1135781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Impact in </a:t>
            </a:r>
            <a:r>
              <a:rPr lang="en-US" sz="3200" b="1" dirty="0">
                <a:solidFill>
                  <a:schemeClr val="accent6"/>
                </a:solidFill>
              </a:rPr>
              <a:t>Real</a:t>
            </a:r>
            <a:r>
              <a:rPr lang="en-US" sz="3200" b="1" dirty="0"/>
              <a:t> and </a:t>
            </a:r>
            <a:r>
              <a:rPr lang="en-US" sz="3200" b="1" dirty="0">
                <a:solidFill>
                  <a:srgbClr val="FF0000"/>
                </a:solidFill>
              </a:rPr>
              <a:t>Counterfactual </a:t>
            </a:r>
            <a:r>
              <a:rPr lang="en-US" sz="3200" b="1" dirty="0"/>
              <a:t>Models</a:t>
            </a:r>
          </a:p>
        </p:txBody>
      </p:sp>
      <p:graphicFrame>
        <p:nvGraphicFramePr>
          <p:cNvPr id="10" name="Table 9">
            <a:extLst>
              <a:ext uri="{FF2B5EF4-FFF2-40B4-BE49-F238E27FC236}">
                <a16:creationId xmlns:a16="http://schemas.microsoft.com/office/drawing/2014/main" id="{2D1AA3A9-D961-4184-9407-2895C6E737D6}"/>
              </a:ext>
            </a:extLst>
          </p:cNvPr>
          <p:cNvGraphicFramePr>
            <a:graphicFrameLocks noGrp="1"/>
          </p:cNvGraphicFramePr>
          <p:nvPr>
            <p:extLst>
              <p:ext uri="{D42A27DB-BD31-4B8C-83A1-F6EECF244321}">
                <p14:modId xmlns:p14="http://schemas.microsoft.com/office/powerpoint/2010/main" val="2086736914"/>
              </p:ext>
            </p:extLst>
          </p:nvPr>
        </p:nvGraphicFramePr>
        <p:xfrm>
          <a:off x="543129" y="4906611"/>
          <a:ext cx="1616529" cy="835660"/>
        </p:xfrm>
        <a:graphic>
          <a:graphicData uri="http://schemas.openxmlformats.org/drawingml/2006/table">
            <a:tbl>
              <a:tblPr>
                <a:tableStyleId>{5C22544A-7EE6-4342-B048-85BDC9FD1C3A}</a:tableStyleId>
              </a:tblPr>
              <a:tblGrid>
                <a:gridCol w="1616529">
                  <a:extLst>
                    <a:ext uri="{9D8B030D-6E8A-4147-A177-3AD203B41FA5}">
                      <a16:colId xmlns:a16="http://schemas.microsoft.com/office/drawing/2014/main" val="479949775"/>
                    </a:ext>
                  </a:extLst>
                </a:gridCol>
              </a:tblGrid>
              <a:tr h="368300">
                <a:tc>
                  <a:txBody>
                    <a:bodyPr/>
                    <a:lstStyle/>
                    <a:p>
                      <a:pPr algn="ctr" fontAlgn="b"/>
                      <a:r>
                        <a:rPr lang="en-US" sz="1800" u="none" strike="noStrike" dirty="0">
                          <a:effectLst/>
                        </a:rPr>
                        <a:t>Impact of  </a:t>
                      </a:r>
                    </a:p>
                    <a:p>
                      <a:pPr algn="ctr" fontAlgn="b"/>
                      <a:r>
                        <a:rPr lang="en-US" sz="1800" u="none" strike="noStrike" dirty="0">
                          <a:effectLst/>
                        </a:rPr>
                        <a:t>C1 on Y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36087980"/>
                  </a:ext>
                </a:extLst>
              </a:tr>
              <a:tr h="184150">
                <a:tc>
                  <a:txBody>
                    <a:bodyPr/>
                    <a:lstStyle/>
                    <a:p>
                      <a:pPr algn="ctr" fontAlgn="b"/>
                      <a:r>
                        <a:rPr lang="en-US" sz="1800" b="0" i="0" u="none" strike="noStrike" dirty="0">
                          <a:solidFill>
                            <a:srgbClr val="000000"/>
                          </a:solidFill>
                          <a:effectLst/>
                          <a:latin typeface="Calibri" panose="020F0502020204030204" pitchFamily="34" charset="0"/>
                        </a:rPr>
                        <a:t>73.0% - 68.6% </a:t>
                      </a:r>
                    </a:p>
                  </a:txBody>
                  <a:tcPr marL="6350" marR="6350" marT="6350" marB="0" anchor="b"/>
                </a:tc>
                <a:extLst>
                  <a:ext uri="{0D108BD9-81ED-4DB2-BD59-A6C34878D82A}">
                    <a16:rowId xmlns:a16="http://schemas.microsoft.com/office/drawing/2014/main" val="2453590242"/>
                  </a:ext>
                </a:extLst>
              </a:tr>
            </a:tbl>
          </a:graphicData>
        </a:graphic>
      </p:graphicFrame>
      <p:graphicFrame>
        <p:nvGraphicFramePr>
          <p:cNvPr id="11" name="Table 10">
            <a:extLst>
              <a:ext uri="{FF2B5EF4-FFF2-40B4-BE49-F238E27FC236}">
                <a16:creationId xmlns:a16="http://schemas.microsoft.com/office/drawing/2014/main" id="{BAD7A7A5-B55C-4EE5-90E0-968D8ABD2F0F}"/>
              </a:ext>
            </a:extLst>
          </p:cNvPr>
          <p:cNvGraphicFramePr>
            <a:graphicFrameLocks noGrp="1"/>
          </p:cNvGraphicFramePr>
          <p:nvPr>
            <p:extLst>
              <p:ext uri="{D42A27DB-BD31-4B8C-83A1-F6EECF244321}">
                <p14:modId xmlns:p14="http://schemas.microsoft.com/office/powerpoint/2010/main" val="1457321493"/>
              </p:ext>
            </p:extLst>
          </p:nvPr>
        </p:nvGraphicFramePr>
        <p:xfrm>
          <a:off x="6603039" y="4926659"/>
          <a:ext cx="1616529" cy="835660"/>
        </p:xfrm>
        <a:graphic>
          <a:graphicData uri="http://schemas.openxmlformats.org/drawingml/2006/table">
            <a:tbl>
              <a:tblPr>
                <a:tableStyleId>{5C22544A-7EE6-4342-B048-85BDC9FD1C3A}</a:tableStyleId>
              </a:tblPr>
              <a:tblGrid>
                <a:gridCol w="1616529">
                  <a:extLst>
                    <a:ext uri="{9D8B030D-6E8A-4147-A177-3AD203B41FA5}">
                      <a16:colId xmlns:a16="http://schemas.microsoft.com/office/drawing/2014/main" val="479949775"/>
                    </a:ext>
                  </a:extLst>
                </a:gridCol>
              </a:tblGrid>
              <a:tr h="368300">
                <a:tc>
                  <a:txBody>
                    <a:bodyPr/>
                    <a:lstStyle/>
                    <a:p>
                      <a:pPr algn="ctr" fontAlgn="b"/>
                      <a:r>
                        <a:rPr lang="en-US" sz="1800" u="none" strike="noStrike" dirty="0">
                          <a:effectLst/>
                        </a:rPr>
                        <a:t>Impact of </a:t>
                      </a:r>
                      <a:br>
                        <a:rPr lang="en-US" sz="1800" u="none" strike="noStrike" dirty="0">
                          <a:effectLst/>
                        </a:rPr>
                      </a:br>
                      <a:r>
                        <a:rPr lang="en-US" sz="1800" u="none" strike="noStrike" dirty="0">
                          <a:effectLst/>
                        </a:rPr>
                        <a:t>C1 on Y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36087980"/>
                  </a:ext>
                </a:extLst>
              </a:tr>
              <a:tr h="184150">
                <a:tc>
                  <a:txBody>
                    <a:bodyPr/>
                    <a:lstStyle/>
                    <a:p>
                      <a:pPr algn="ctr" fontAlgn="b"/>
                      <a:r>
                        <a:rPr lang="en-US" sz="1800" b="0" i="0" u="none" strike="noStrike" dirty="0">
                          <a:solidFill>
                            <a:srgbClr val="000000"/>
                          </a:solidFill>
                          <a:effectLst/>
                          <a:latin typeface="Calibri" panose="020F0502020204030204" pitchFamily="34" charset="0"/>
                        </a:rPr>
                        <a:t>71.4% - 68.7%</a:t>
                      </a:r>
                    </a:p>
                  </a:txBody>
                  <a:tcPr marL="6350" marR="6350" marT="6350" marB="0" anchor="b"/>
                </a:tc>
                <a:extLst>
                  <a:ext uri="{0D108BD9-81ED-4DB2-BD59-A6C34878D82A}">
                    <a16:rowId xmlns:a16="http://schemas.microsoft.com/office/drawing/2014/main" val="2453590242"/>
                  </a:ext>
                </a:extLst>
              </a:tr>
            </a:tbl>
          </a:graphicData>
        </a:graphic>
      </p:graphicFrame>
      <p:sp>
        <p:nvSpPr>
          <p:cNvPr id="12" name="Double Wave 11">
            <a:extLst>
              <a:ext uri="{FF2B5EF4-FFF2-40B4-BE49-F238E27FC236}">
                <a16:creationId xmlns:a16="http://schemas.microsoft.com/office/drawing/2014/main" id="{EEA8FF23-3DC8-4771-B9DF-6F46D7437735}"/>
              </a:ext>
            </a:extLst>
          </p:cNvPr>
          <p:cNvSpPr/>
          <p:nvPr/>
        </p:nvSpPr>
        <p:spPr>
          <a:xfrm>
            <a:off x="1941423" y="1279358"/>
            <a:ext cx="2466474"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6"/>
                </a:solidFill>
              </a:rPr>
              <a:t>Real</a:t>
            </a:r>
          </a:p>
        </p:txBody>
      </p:sp>
      <p:sp>
        <p:nvSpPr>
          <p:cNvPr id="13" name="Double Wave 12">
            <a:extLst>
              <a:ext uri="{FF2B5EF4-FFF2-40B4-BE49-F238E27FC236}">
                <a16:creationId xmlns:a16="http://schemas.microsoft.com/office/drawing/2014/main" id="{2EC9C7C7-E91F-4FD6-BF6A-A4ED87C0C5D8}"/>
              </a:ext>
            </a:extLst>
          </p:cNvPr>
          <p:cNvSpPr/>
          <p:nvPr/>
        </p:nvSpPr>
        <p:spPr>
          <a:xfrm>
            <a:off x="7579896" y="1279358"/>
            <a:ext cx="2815388"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Counterfactual</a:t>
            </a:r>
          </a:p>
        </p:txBody>
      </p:sp>
      <p:grpSp>
        <p:nvGrpSpPr>
          <p:cNvPr id="17" name="Group 16">
            <a:extLst>
              <a:ext uri="{FF2B5EF4-FFF2-40B4-BE49-F238E27FC236}">
                <a16:creationId xmlns:a16="http://schemas.microsoft.com/office/drawing/2014/main" id="{86BB35C7-9592-41E2-A80E-A59F50B80883}"/>
              </a:ext>
            </a:extLst>
          </p:cNvPr>
          <p:cNvGrpSpPr/>
          <p:nvPr/>
        </p:nvGrpSpPr>
        <p:grpSpPr>
          <a:xfrm>
            <a:off x="800444" y="2231858"/>
            <a:ext cx="10591112" cy="2438400"/>
            <a:chOff x="800444" y="2231858"/>
            <a:chExt cx="10591112" cy="2438400"/>
          </a:xfrm>
        </p:grpSpPr>
        <p:pic>
          <p:nvPicPr>
            <p:cNvPr id="14" name="Picture 13">
              <a:extLst>
                <a:ext uri="{FF2B5EF4-FFF2-40B4-BE49-F238E27FC236}">
                  <a16:creationId xmlns:a16="http://schemas.microsoft.com/office/drawing/2014/main" id="{497BD649-08C0-4057-8D14-9E4C836A02F9}"/>
                </a:ext>
              </a:extLst>
            </p:cNvPr>
            <p:cNvPicPr>
              <a:picLocks noChangeAspect="1"/>
            </p:cNvPicPr>
            <p:nvPr/>
          </p:nvPicPr>
          <p:blipFill rotWithShape="1">
            <a:blip r:embed="rId3"/>
            <a:srcRect l="10690" t="25594" r="48965" b="40230"/>
            <a:stretch/>
          </p:blipFill>
          <p:spPr>
            <a:xfrm>
              <a:off x="6472715" y="2231858"/>
              <a:ext cx="4918841" cy="2343806"/>
            </a:xfrm>
            <a:prstGeom prst="rect">
              <a:avLst/>
            </a:prstGeom>
          </p:spPr>
        </p:pic>
        <p:pic>
          <p:nvPicPr>
            <p:cNvPr id="16" name="Picture 15">
              <a:extLst>
                <a:ext uri="{FF2B5EF4-FFF2-40B4-BE49-F238E27FC236}">
                  <a16:creationId xmlns:a16="http://schemas.microsoft.com/office/drawing/2014/main" id="{EE906D5E-6080-4416-8494-48CFC2CBEF72}"/>
                </a:ext>
              </a:extLst>
            </p:cNvPr>
            <p:cNvPicPr>
              <a:picLocks noChangeAspect="1"/>
            </p:cNvPicPr>
            <p:nvPr/>
          </p:nvPicPr>
          <p:blipFill rotWithShape="1">
            <a:blip r:embed="rId4"/>
            <a:srcRect l="10344" t="24828" r="49311" b="39617"/>
            <a:stretch/>
          </p:blipFill>
          <p:spPr>
            <a:xfrm>
              <a:off x="800444" y="2231858"/>
              <a:ext cx="4918841" cy="2438400"/>
            </a:xfrm>
            <a:prstGeom prst="rect">
              <a:avLst/>
            </a:prstGeom>
          </p:spPr>
        </p:pic>
      </p:grpSp>
      <p:grpSp>
        <p:nvGrpSpPr>
          <p:cNvPr id="23" name="Group 22">
            <a:extLst>
              <a:ext uri="{FF2B5EF4-FFF2-40B4-BE49-F238E27FC236}">
                <a16:creationId xmlns:a16="http://schemas.microsoft.com/office/drawing/2014/main" id="{6C17EE7D-4291-4B02-8777-6DAF279E014B}"/>
              </a:ext>
            </a:extLst>
          </p:cNvPr>
          <p:cNvGrpSpPr/>
          <p:nvPr/>
        </p:nvGrpSpPr>
        <p:grpSpPr>
          <a:xfrm>
            <a:off x="735731" y="2988604"/>
            <a:ext cx="10731042" cy="1597571"/>
            <a:chOff x="735731" y="2988604"/>
            <a:chExt cx="10731042" cy="1597571"/>
          </a:xfrm>
        </p:grpSpPr>
        <p:pic>
          <p:nvPicPr>
            <p:cNvPr id="19" name="Picture 18">
              <a:extLst>
                <a:ext uri="{FF2B5EF4-FFF2-40B4-BE49-F238E27FC236}">
                  <a16:creationId xmlns:a16="http://schemas.microsoft.com/office/drawing/2014/main" id="{A035978B-FBB1-4643-AED3-3D610007D6E9}"/>
                </a:ext>
              </a:extLst>
            </p:cNvPr>
            <p:cNvPicPr>
              <a:picLocks noChangeAspect="1"/>
            </p:cNvPicPr>
            <p:nvPr/>
          </p:nvPicPr>
          <p:blipFill rotWithShape="1">
            <a:blip r:embed="rId5"/>
            <a:srcRect l="9914" t="36015" r="49297" b="40843"/>
            <a:stretch/>
          </p:blipFill>
          <p:spPr>
            <a:xfrm>
              <a:off x="735731" y="2999115"/>
              <a:ext cx="4973044" cy="1587060"/>
            </a:xfrm>
            <a:prstGeom prst="rect">
              <a:avLst/>
            </a:prstGeom>
          </p:spPr>
        </p:pic>
        <p:pic>
          <p:nvPicPr>
            <p:cNvPr id="21" name="Picture 20">
              <a:extLst>
                <a:ext uri="{FF2B5EF4-FFF2-40B4-BE49-F238E27FC236}">
                  <a16:creationId xmlns:a16="http://schemas.microsoft.com/office/drawing/2014/main" id="{301ED9D9-1AB3-4F8A-820E-973E0FA0B42C}"/>
                </a:ext>
              </a:extLst>
            </p:cNvPr>
            <p:cNvPicPr>
              <a:picLocks noChangeAspect="1"/>
            </p:cNvPicPr>
            <p:nvPr/>
          </p:nvPicPr>
          <p:blipFill rotWithShape="1">
            <a:blip r:embed="rId6"/>
            <a:srcRect l="10259" t="36475" r="48189" b="40383"/>
            <a:stretch/>
          </p:blipFill>
          <p:spPr>
            <a:xfrm>
              <a:off x="6400786" y="2988604"/>
              <a:ext cx="5065987" cy="1587060"/>
            </a:xfrm>
            <a:prstGeom prst="rect">
              <a:avLst/>
            </a:prstGeom>
          </p:spPr>
        </p:pic>
      </p:grpSp>
    </p:spTree>
    <p:extLst>
      <p:ext uri="{BB962C8B-B14F-4D97-AF65-F5344CB8AC3E}">
        <p14:creationId xmlns:p14="http://schemas.microsoft.com/office/powerpoint/2010/main" val="219175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2051</TotalTime>
  <Words>634</Words>
  <Application>Microsoft Office PowerPoint</Application>
  <PresentationFormat>Widescreen</PresentationFormat>
  <Paragraphs>185</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Calculating Mediated Impact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LASSO &amp; Networks</dc:title>
  <dc:creator>Farrokh Alemi</dc:creator>
  <cp:lastModifiedBy>Farrokh Alemi</cp:lastModifiedBy>
  <cp:revision>71</cp:revision>
  <dcterms:created xsi:type="dcterms:W3CDTF">2020-04-20T19:19:54Z</dcterms:created>
  <dcterms:modified xsi:type="dcterms:W3CDTF">2024-03-21T20:28:14Z</dcterms:modified>
</cp:coreProperties>
</file>