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57" r:id="rId6"/>
    <p:sldId id="260" r:id="rId7"/>
    <p:sldId id="259" r:id="rId8"/>
    <p:sldId id="261" r:id="rId9"/>
    <p:sldId id="262" r:id="rId10"/>
    <p:sldId id="266" r:id="rId11"/>
    <p:sldId id="263" r:id="rId12"/>
    <p:sldId id="264" r:id="rId13"/>
    <p:sldId id="265" r:id="rId14"/>
    <p:sldId id="267" r:id="rId15"/>
    <p:sldId id="268"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216C78-BE6B-5F9B-BC11-0097DE24B65A}" v="12" dt="2025-03-06T01:28:33.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1F4F2-C225-490D-A4D9-C95791F3E31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58AB9954-E0AD-4667-8912-F5F102A8143C}">
      <dgm:prSet/>
      <dgm:spPr/>
      <dgm:t>
        <a:bodyPr/>
        <a:lstStyle/>
        <a:p>
          <a:pPr>
            <a:defRPr b="1"/>
          </a:pPr>
          <a:r>
            <a:rPr lang="en-US"/>
            <a:t>Order of steps</a:t>
          </a:r>
        </a:p>
      </dgm:t>
    </dgm:pt>
    <dgm:pt modelId="{BAAC7079-415B-43B3-8060-B5E0877A5CB2}" type="parTrans" cxnId="{4B041B31-8955-49CD-BD69-3AB241741D72}">
      <dgm:prSet/>
      <dgm:spPr/>
      <dgm:t>
        <a:bodyPr/>
        <a:lstStyle/>
        <a:p>
          <a:endParaRPr lang="en-US"/>
        </a:p>
      </dgm:t>
    </dgm:pt>
    <dgm:pt modelId="{02A0CF49-598A-4A5E-85FE-0AC0B9BDA0F6}" type="sibTrans" cxnId="{4B041B31-8955-49CD-BD69-3AB241741D72}">
      <dgm:prSet/>
      <dgm:spPr/>
      <dgm:t>
        <a:bodyPr/>
        <a:lstStyle/>
        <a:p>
          <a:endParaRPr lang="en-US"/>
        </a:p>
      </dgm:t>
    </dgm:pt>
    <dgm:pt modelId="{57C00361-B53C-4F19-BD98-2C951854A046}">
      <dgm:prSet/>
      <dgm:spPr/>
      <dgm:t>
        <a:bodyPr/>
        <a:lstStyle/>
        <a:p>
          <a:pPr>
            <a:defRPr b="1"/>
          </a:pPr>
          <a:r>
            <a:rPr lang="en-US"/>
            <a:t>Preprocessing</a:t>
          </a:r>
        </a:p>
      </dgm:t>
    </dgm:pt>
    <dgm:pt modelId="{F37020C0-7079-4AAB-A25F-9F1A01E3D244}" type="parTrans" cxnId="{15ACDC8E-E5C2-45DD-B62C-C6AFBB414F50}">
      <dgm:prSet/>
      <dgm:spPr/>
      <dgm:t>
        <a:bodyPr/>
        <a:lstStyle/>
        <a:p>
          <a:endParaRPr lang="en-US"/>
        </a:p>
      </dgm:t>
    </dgm:pt>
    <dgm:pt modelId="{CF247E03-FB1C-4505-A7D3-7B64E8C1B2AC}" type="sibTrans" cxnId="{15ACDC8E-E5C2-45DD-B62C-C6AFBB414F50}">
      <dgm:prSet/>
      <dgm:spPr/>
      <dgm:t>
        <a:bodyPr/>
        <a:lstStyle/>
        <a:p>
          <a:endParaRPr lang="en-US"/>
        </a:p>
      </dgm:t>
    </dgm:pt>
    <dgm:pt modelId="{6424D0EE-0115-48AD-8E17-94351462E174}">
      <dgm:prSet/>
      <dgm:spPr/>
      <dgm:t>
        <a:bodyPr/>
        <a:lstStyle/>
        <a:p>
          <a:r>
            <a:rPr lang="en-US"/>
            <a:t>Prepare data for analysis</a:t>
          </a:r>
        </a:p>
      </dgm:t>
    </dgm:pt>
    <dgm:pt modelId="{7A272679-8C48-4CC7-9F8E-10C2616ED634}" type="parTrans" cxnId="{C22DBCA2-427E-4290-9AB0-91DB1E110E37}">
      <dgm:prSet/>
      <dgm:spPr/>
      <dgm:t>
        <a:bodyPr/>
        <a:lstStyle/>
        <a:p>
          <a:endParaRPr lang="en-US"/>
        </a:p>
      </dgm:t>
    </dgm:pt>
    <dgm:pt modelId="{AE21AE13-E40C-4EFF-9A77-2762643A678E}" type="sibTrans" cxnId="{C22DBCA2-427E-4290-9AB0-91DB1E110E37}">
      <dgm:prSet/>
      <dgm:spPr/>
      <dgm:t>
        <a:bodyPr/>
        <a:lstStyle/>
        <a:p>
          <a:endParaRPr lang="en-US"/>
        </a:p>
      </dgm:t>
    </dgm:pt>
    <dgm:pt modelId="{386F5D4C-3A7C-4A1F-B31B-D7AD05322902}">
      <dgm:prSet/>
      <dgm:spPr/>
      <dgm:t>
        <a:bodyPr/>
        <a:lstStyle/>
        <a:p>
          <a:pPr>
            <a:defRPr b="1"/>
          </a:pPr>
          <a:r>
            <a:rPr lang="en-US"/>
            <a:t>LASSO regressions</a:t>
          </a:r>
        </a:p>
      </dgm:t>
    </dgm:pt>
    <dgm:pt modelId="{1A11BF53-D7DE-4BDB-A728-B69DB1941A20}" type="parTrans" cxnId="{72BDCC65-5255-4E98-96B1-8A3F8069592D}">
      <dgm:prSet/>
      <dgm:spPr/>
      <dgm:t>
        <a:bodyPr/>
        <a:lstStyle/>
        <a:p>
          <a:endParaRPr lang="en-US"/>
        </a:p>
      </dgm:t>
    </dgm:pt>
    <dgm:pt modelId="{158FD5AC-AF78-4FFD-B0A3-FF246234F094}" type="sibTrans" cxnId="{72BDCC65-5255-4E98-96B1-8A3F8069592D}">
      <dgm:prSet/>
      <dgm:spPr/>
      <dgm:t>
        <a:bodyPr/>
        <a:lstStyle/>
        <a:p>
          <a:endParaRPr lang="en-US"/>
        </a:p>
      </dgm:t>
    </dgm:pt>
    <dgm:pt modelId="{2B223CB8-5EF7-42F9-BCEC-206F6795ED31}" type="pres">
      <dgm:prSet presAssocID="{D111F4F2-C225-490D-A4D9-C95791F3E313}" presName="linear" presStyleCnt="0">
        <dgm:presLayoutVars>
          <dgm:dir/>
          <dgm:animLvl val="lvl"/>
          <dgm:resizeHandles val="exact"/>
        </dgm:presLayoutVars>
      </dgm:prSet>
      <dgm:spPr/>
    </dgm:pt>
    <dgm:pt modelId="{1254809E-DA16-41EB-ABF3-1B07D616B4DF}" type="pres">
      <dgm:prSet presAssocID="{58AB9954-E0AD-4667-8912-F5F102A8143C}" presName="parentLin" presStyleCnt="0"/>
      <dgm:spPr/>
    </dgm:pt>
    <dgm:pt modelId="{8DD3A6F2-0EB1-4971-9D60-7BC988157847}" type="pres">
      <dgm:prSet presAssocID="{58AB9954-E0AD-4667-8912-F5F102A8143C}" presName="parentLeftMargin" presStyleLbl="node1" presStyleIdx="0" presStyleCnt="3"/>
      <dgm:spPr/>
    </dgm:pt>
    <dgm:pt modelId="{627DCA84-D016-4F01-94C0-4A041814D5B3}" type="pres">
      <dgm:prSet presAssocID="{58AB9954-E0AD-4667-8912-F5F102A8143C}" presName="parentText" presStyleLbl="node1" presStyleIdx="0" presStyleCnt="3">
        <dgm:presLayoutVars>
          <dgm:chMax val="0"/>
          <dgm:bulletEnabled val="1"/>
        </dgm:presLayoutVars>
      </dgm:prSet>
      <dgm:spPr/>
    </dgm:pt>
    <dgm:pt modelId="{F09667C5-1CD9-4667-9490-421E02DF28E4}" type="pres">
      <dgm:prSet presAssocID="{58AB9954-E0AD-4667-8912-F5F102A8143C}" presName="negativeSpace" presStyleCnt="0"/>
      <dgm:spPr/>
    </dgm:pt>
    <dgm:pt modelId="{1719783F-C0DC-4981-9D7C-05FF03447196}" type="pres">
      <dgm:prSet presAssocID="{58AB9954-E0AD-4667-8912-F5F102A8143C}" presName="childText" presStyleLbl="conFgAcc1" presStyleIdx="0" presStyleCnt="3">
        <dgm:presLayoutVars>
          <dgm:bulletEnabled val="1"/>
        </dgm:presLayoutVars>
      </dgm:prSet>
      <dgm:spPr/>
    </dgm:pt>
    <dgm:pt modelId="{243513AD-5824-4817-8B3E-4E7D5E8A0CC2}" type="pres">
      <dgm:prSet presAssocID="{02A0CF49-598A-4A5E-85FE-0AC0B9BDA0F6}" presName="spaceBetweenRectangles" presStyleCnt="0"/>
      <dgm:spPr/>
    </dgm:pt>
    <dgm:pt modelId="{C6805EA7-D05D-4863-A0C4-EF0145F26EEC}" type="pres">
      <dgm:prSet presAssocID="{57C00361-B53C-4F19-BD98-2C951854A046}" presName="parentLin" presStyleCnt="0"/>
      <dgm:spPr/>
    </dgm:pt>
    <dgm:pt modelId="{CE5A502D-3993-43C8-88AA-D3934FC14614}" type="pres">
      <dgm:prSet presAssocID="{57C00361-B53C-4F19-BD98-2C951854A046}" presName="parentLeftMargin" presStyleLbl="node1" presStyleIdx="0" presStyleCnt="3"/>
      <dgm:spPr/>
    </dgm:pt>
    <dgm:pt modelId="{42A9058E-7623-4536-A852-EB6064001177}" type="pres">
      <dgm:prSet presAssocID="{57C00361-B53C-4F19-BD98-2C951854A046}" presName="parentText" presStyleLbl="node1" presStyleIdx="1" presStyleCnt="3">
        <dgm:presLayoutVars>
          <dgm:chMax val="0"/>
          <dgm:bulletEnabled val="1"/>
        </dgm:presLayoutVars>
      </dgm:prSet>
      <dgm:spPr/>
    </dgm:pt>
    <dgm:pt modelId="{9FF57213-9095-412C-8AB6-EF362915AE6F}" type="pres">
      <dgm:prSet presAssocID="{57C00361-B53C-4F19-BD98-2C951854A046}" presName="negativeSpace" presStyleCnt="0"/>
      <dgm:spPr/>
    </dgm:pt>
    <dgm:pt modelId="{50F5DAB3-EBEC-4B2B-A6E9-B6C2DB29AAEC}" type="pres">
      <dgm:prSet presAssocID="{57C00361-B53C-4F19-BD98-2C951854A046}" presName="childText" presStyleLbl="conFgAcc1" presStyleIdx="1" presStyleCnt="3">
        <dgm:presLayoutVars>
          <dgm:bulletEnabled val="1"/>
        </dgm:presLayoutVars>
      </dgm:prSet>
      <dgm:spPr/>
    </dgm:pt>
    <dgm:pt modelId="{281468AF-673D-4512-84F1-DE0729D391E3}" type="pres">
      <dgm:prSet presAssocID="{CF247E03-FB1C-4505-A7D3-7B64E8C1B2AC}" presName="spaceBetweenRectangles" presStyleCnt="0"/>
      <dgm:spPr/>
    </dgm:pt>
    <dgm:pt modelId="{6BFE65F0-1ABE-40D2-BD5F-DE0993D9603A}" type="pres">
      <dgm:prSet presAssocID="{386F5D4C-3A7C-4A1F-B31B-D7AD05322902}" presName="parentLin" presStyleCnt="0"/>
      <dgm:spPr/>
    </dgm:pt>
    <dgm:pt modelId="{590698D6-F294-466D-9301-DD029C68C9C1}" type="pres">
      <dgm:prSet presAssocID="{386F5D4C-3A7C-4A1F-B31B-D7AD05322902}" presName="parentLeftMargin" presStyleLbl="node1" presStyleIdx="1" presStyleCnt="3"/>
      <dgm:spPr/>
    </dgm:pt>
    <dgm:pt modelId="{617AF319-EF4E-4915-B906-E77E09205325}" type="pres">
      <dgm:prSet presAssocID="{386F5D4C-3A7C-4A1F-B31B-D7AD05322902}" presName="parentText" presStyleLbl="node1" presStyleIdx="2" presStyleCnt="3">
        <dgm:presLayoutVars>
          <dgm:chMax val="0"/>
          <dgm:bulletEnabled val="1"/>
        </dgm:presLayoutVars>
      </dgm:prSet>
      <dgm:spPr/>
    </dgm:pt>
    <dgm:pt modelId="{495035AF-8933-4883-8E19-0F0F64F9E619}" type="pres">
      <dgm:prSet presAssocID="{386F5D4C-3A7C-4A1F-B31B-D7AD05322902}" presName="negativeSpace" presStyleCnt="0"/>
      <dgm:spPr/>
    </dgm:pt>
    <dgm:pt modelId="{35558C50-64A5-4CA4-9417-A732C8609E93}" type="pres">
      <dgm:prSet presAssocID="{386F5D4C-3A7C-4A1F-B31B-D7AD05322902}" presName="childText" presStyleLbl="conFgAcc1" presStyleIdx="2" presStyleCnt="3">
        <dgm:presLayoutVars>
          <dgm:bulletEnabled val="1"/>
        </dgm:presLayoutVars>
      </dgm:prSet>
      <dgm:spPr/>
    </dgm:pt>
  </dgm:ptLst>
  <dgm:cxnLst>
    <dgm:cxn modelId="{4B041B31-8955-49CD-BD69-3AB241741D72}" srcId="{D111F4F2-C225-490D-A4D9-C95791F3E313}" destId="{58AB9954-E0AD-4667-8912-F5F102A8143C}" srcOrd="0" destOrd="0" parTransId="{BAAC7079-415B-43B3-8060-B5E0877A5CB2}" sibTransId="{02A0CF49-598A-4A5E-85FE-0AC0B9BDA0F6}"/>
    <dgm:cxn modelId="{72BDCC65-5255-4E98-96B1-8A3F8069592D}" srcId="{D111F4F2-C225-490D-A4D9-C95791F3E313}" destId="{386F5D4C-3A7C-4A1F-B31B-D7AD05322902}" srcOrd="2" destOrd="0" parTransId="{1A11BF53-D7DE-4BDB-A728-B69DB1941A20}" sibTransId="{158FD5AC-AF78-4FFD-B0A3-FF246234F094}"/>
    <dgm:cxn modelId="{9050A46A-AFCF-4EAB-BF96-B7E326E7024A}" type="presOf" srcId="{D111F4F2-C225-490D-A4D9-C95791F3E313}" destId="{2B223CB8-5EF7-42F9-BCEC-206F6795ED31}" srcOrd="0" destOrd="0" presId="urn:microsoft.com/office/officeart/2005/8/layout/list1"/>
    <dgm:cxn modelId="{15ACDC8E-E5C2-45DD-B62C-C6AFBB414F50}" srcId="{D111F4F2-C225-490D-A4D9-C95791F3E313}" destId="{57C00361-B53C-4F19-BD98-2C951854A046}" srcOrd="1" destOrd="0" parTransId="{F37020C0-7079-4AAB-A25F-9F1A01E3D244}" sibTransId="{CF247E03-FB1C-4505-A7D3-7B64E8C1B2AC}"/>
    <dgm:cxn modelId="{5B397B9D-7D7C-4B03-8B11-14C350E46699}" type="presOf" srcId="{6424D0EE-0115-48AD-8E17-94351462E174}" destId="{50F5DAB3-EBEC-4B2B-A6E9-B6C2DB29AAEC}" srcOrd="0" destOrd="0" presId="urn:microsoft.com/office/officeart/2005/8/layout/list1"/>
    <dgm:cxn modelId="{C22DBCA2-427E-4290-9AB0-91DB1E110E37}" srcId="{57C00361-B53C-4F19-BD98-2C951854A046}" destId="{6424D0EE-0115-48AD-8E17-94351462E174}" srcOrd="0" destOrd="0" parTransId="{7A272679-8C48-4CC7-9F8E-10C2616ED634}" sibTransId="{AE21AE13-E40C-4EFF-9A77-2762643A678E}"/>
    <dgm:cxn modelId="{E731BBA9-B52F-44B2-A5A3-FAFCF7899153}" type="presOf" srcId="{58AB9954-E0AD-4667-8912-F5F102A8143C}" destId="{627DCA84-D016-4F01-94C0-4A041814D5B3}" srcOrd="1" destOrd="0" presId="urn:microsoft.com/office/officeart/2005/8/layout/list1"/>
    <dgm:cxn modelId="{343F4DB1-94A0-4314-BC0E-8E5445165EB7}" type="presOf" srcId="{57C00361-B53C-4F19-BD98-2C951854A046}" destId="{CE5A502D-3993-43C8-88AA-D3934FC14614}" srcOrd="0" destOrd="0" presId="urn:microsoft.com/office/officeart/2005/8/layout/list1"/>
    <dgm:cxn modelId="{8F3EEFD0-2C22-4D20-A295-F4D4B56D6F77}" type="presOf" srcId="{57C00361-B53C-4F19-BD98-2C951854A046}" destId="{42A9058E-7623-4536-A852-EB6064001177}" srcOrd="1" destOrd="0" presId="urn:microsoft.com/office/officeart/2005/8/layout/list1"/>
    <dgm:cxn modelId="{8A8F71E0-71C5-4AF4-9006-EAF3B4C91868}" type="presOf" srcId="{386F5D4C-3A7C-4A1F-B31B-D7AD05322902}" destId="{617AF319-EF4E-4915-B906-E77E09205325}" srcOrd="1" destOrd="0" presId="urn:microsoft.com/office/officeart/2005/8/layout/list1"/>
    <dgm:cxn modelId="{25ADFBE3-41D3-4C23-A0D3-121B6613175D}" type="presOf" srcId="{386F5D4C-3A7C-4A1F-B31B-D7AD05322902}" destId="{590698D6-F294-466D-9301-DD029C68C9C1}" srcOrd="0" destOrd="0" presId="urn:microsoft.com/office/officeart/2005/8/layout/list1"/>
    <dgm:cxn modelId="{219B1FF7-DDFE-4357-AA17-81B52C2882C0}" type="presOf" srcId="{58AB9954-E0AD-4667-8912-F5F102A8143C}" destId="{8DD3A6F2-0EB1-4971-9D60-7BC988157847}" srcOrd="0" destOrd="0" presId="urn:microsoft.com/office/officeart/2005/8/layout/list1"/>
    <dgm:cxn modelId="{D0B5AFFD-740C-4C28-B394-C91A51106026}" type="presParOf" srcId="{2B223CB8-5EF7-42F9-BCEC-206F6795ED31}" destId="{1254809E-DA16-41EB-ABF3-1B07D616B4DF}" srcOrd="0" destOrd="0" presId="urn:microsoft.com/office/officeart/2005/8/layout/list1"/>
    <dgm:cxn modelId="{79896E94-F9D3-4790-A47D-E79FD5F6D390}" type="presParOf" srcId="{1254809E-DA16-41EB-ABF3-1B07D616B4DF}" destId="{8DD3A6F2-0EB1-4971-9D60-7BC988157847}" srcOrd="0" destOrd="0" presId="urn:microsoft.com/office/officeart/2005/8/layout/list1"/>
    <dgm:cxn modelId="{1B4A0CFB-94C0-4338-8281-F3D3C9F1AB8A}" type="presParOf" srcId="{1254809E-DA16-41EB-ABF3-1B07D616B4DF}" destId="{627DCA84-D016-4F01-94C0-4A041814D5B3}" srcOrd="1" destOrd="0" presId="urn:microsoft.com/office/officeart/2005/8/layout/list1"/>
    <dgm:cxn modelId="{F5739254-2101-49CC-9BDA-509E3FC6CB42}" type="presParOf" srcId="{2B223CB8-5EF7-42F9-BCEC-206F6795ED31}" destId="{F09667C5-1CD9-4667-9490-421E02DF28E4}" srcOrd="1" destOrd="0" presId="urn:microsoft.com/office/officeart/2005/8/layout/list1"/>
    <dgm:cxn modelId="{B2879F5B-7B30-4975-8438-D136ADE37D8C}" type="presParOf" srcId="{2B223CB8-5EF7-42F9-BCEC-206F6795ED31}" destId="{1719783F-C0DC-4981-9D7C-05FF03447196}" srcOrd="2" destOrd="0" presId="urn:microsoft.com/office/officeart/2005/8/layout/list1"/>
    <dgm:cxn modelId="{3221DA7E-AFB5-4668-B44B-6FD2E78976FC}" type="presParOf" srcId="{2B223CB8-5EF7-42F9-BCEC-206F6795ED31}" destId="{243513AD-5824-4817-8B3E-4E7D5E8A0CC2}" srcOrd="3" destOrd="0" presId="urn:microsoft.com/office/officeart/2005/8/layout/list1"/>
    <dgm:cxn modelId="{E8836E5E-92D6-41F2-8968-81D98EA14173}" type="presParOf" srcId="{2B223CB8-5EF7-42F9-BCEC-206F6795ED31}" destId="{C6805EA7-D05D-4863-A0C4-EF0145F26EEC}" srcOrd="4" destOrd="0" presId="urn:microsoft.com/office/officeart/2005/8/layout/list1"/>
    <dgm:cxn modelId="{B062B3D9-88A8-4F5B-9EE5-5D66D431061C}" type="presParOf" srcId="{C6805EA7-D05D-4863-A0C4-EF0145F26EEC}" destId="{CE5A502D-3993-43C8-88AA-D3934FC14614}" srcOrd="0" destOrd="0" presId="urn:microsoft.com/office/officeart/2005/8/layout/list1"/>
    <dgm:cxn modelId="{4677B5F6-A6C7-4CAA-8276-C392BA68D4A4}" type="presParOf" srcId="{C6805EA7-D05D-4863-A0C4-EF0145F26EEC}" destId="{42A9058E-7623-4536-A852-EB6064001177}" srcOrd="1" destOrd="0" presId="urn:microsoft.com/office/officeart/2005/8/layout/list1"/>
    <dgm:cxn modelId="{9B7771F6-E647-4F8C-937F-8B3B2187629D}" type="presParOf" srcId="{2B223CB8-5EF7-42F9-BCEC-206F6795ED31}" destId="{9FF57213-9095-412C-8AB6-EF362915AE6F}" srcOrd="5" destOrd="0" presId="urn:microsoft.com/office/officeart/2005/8/layout/list1"/>
    <dgm:cxn modelId="{90418EC7-2BEF-4C4F-8CFB-DE5BAAF615F4}" type="presParOf" srcId="{2B223CB8-5EF7-42F9-BCEC-206F6795ED31}" destId="{50F5DAB3-EBEC-4B2B-A6E9-B6C2DB29AAEC}" srcOrd="6" destOrd="0" presId="urn:microsoft.com/office/officeart/2005/8/layout/list1"/>
    <dgm:cxn modelId="{D8BCB62E-B13F-4542-95B1-DB463A68D525}" type="presParOf" srcId="{2B223CB8-5EF7-42F9-BCEC-206F6795ED31}" destId="{281468AF-673D-4512-84F1-DE0729D391E3}" srcOrd="7" destOrd="0" presId="urn:microsoft.com/office/officeart/2005/8/layout/list1"/>
    <dgm:cxn modelId="{71E66F3C-39FE-426C-AA9F-33FDE913F59B}" type="presParOf" srcId="{2B223CB8-5EF7-42F9-BCEC-206F6795ED31}" destId="{6BFE65F0-1ABE-40D2-BD5F-DE0993D9603A}" srcOrd="8" destOrd="0" presId="urn:microsoft.com/office/officeart/2005/8/layout/list1"/>
    <dgm:cxn modelId="{5C2919EF-5D32-437E-B398-C1DE1EBFEAC5}" type="presParOf" srcId="{6BFE65F0-1ABE-40D2-BD5F-DE0993D9603A}" destId="{590698D6-F294-466D-9301-DD029C68C9C1}" srcOrd="0" destOrd="0" presId="urn:microsoft.com/office/officeart/2005/8/layout/list1"/>
    <dgm:cxn modelId="{9F0D53D8-7277-4557-8141-C12FB8A5C1F2}" type="presParOf" srcId="{6BFE65F0-1ABE-40D2-BD5F-DE0993D9603A}" destId="{617AF319-EF4E-4915-B906-E77E09205325}" srcOrd="1" destOrd="0" presId="urn:microsoft.com/office/officeart/2005/8/layout/list1"/>
    <dgm:cxn modelId="{CE1E5630-12CB-497D-AE90-0A7F191327C9}" type="presParOf" srcId="{2B223CB8-5EF7-42F9-BCEC-206F6795ED31}" destId="{495035AF-8933-4883-8E19-0F0F64F9E619}" srcOrd="9" destOrd="0" presId="urn:microsoft.com/office/officeart/2005/8/layout/list1"/>
    <dgm:cxn modelId="{F8A0CF7C-C2E3-4194-9E6C-1E017B90D73A}" type="presParOf" srcId="{2B223CB8-5EF7-42F9-BCEC-206F6795ED31}" destId="{35558C50-64A5-4CA4-9417-A732C8609E93}"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9783F-C0DC-4981-9D7C-05FF03447196}">
      <dsp:nvSpPr>
        <dsp:cNvPr id="0" name=""/>
        <dsp:cNvSpPr/>
      </dsp:nvSpPr>
      <dsp:spPr>
        <a:xfrm>
          <a:off x="0" y="576097"/>
          <a:ext cx="6900512" cy="9324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7DCA84-D016-4F01-94C0-4A041814D5B3}">
      <dsp:nvSpPr>
        <dsp:cNvPr id="0" name=""/>
        <dsp:cNvSpPr/>
      </dsp:nvSpPr>
      <dsp:spPr>
        <a:xfrm>
          <a:off x="345025" y="29977"/>
          <a:ext cx="4830358" cy="10922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644650">
            <a:lnSpc>
              <a:spcPct val="90000"/>
            </a:lnSpc>
            <a:spcBef>
              <a:spcPct val="0"/>
            </a:spcBef>
            <a:spcAft>
              <a:spcPct val="35000"/>
            </a:spcAft>
            <a:buNone/>
            <a:defRPr b="1"/>
          </a:pPr>
          <a:r>
            <a:rPr lang="en-US" sz="3700" kern="1200"/>
            <a:t>Order of steps</a:t>
          </a:r>
        </a:p>
      </dsp:txBody>
      <dsp:txXfrm>
        <a:off x="398344" y="83296"/>
        <a:ext cx="4723720" cy="985602"/>
      </dsp:txXfrm>
    </dsp:sp>
    <dsp:sp modelId="{50F5DAB3-EBEC-4B2B-A6E9-B6C2DB29AAEC}">
      <dsp:nvSpPr>
        <dsp:cNvPr id="0" name=""/>
        <dsp:cNvSpPr/>
      </dsp:nvSpPr>
      <dsp:spPr>
        <a:xfrm>
          <a:off x="0" y="2254418"/>
          <a:ext cx="6900512" cy="1573425"/>
        </a:xfrm>
        <a:prstGeom prst="rect">
          <a:avLst/>
        </a:prstGeom>
        <a:solidFill>
          <a:schemeClr val="lt1">
            <a:alpha val="90000"/>
            <a:hueOff val="0"/>
            <a:satOff val="0"/>
            <a:lumOff val="0"/>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770636" rIns="535556" bIns="263144" numCol="1" spcCol="1270" anchor="t" anchorCtr="0">
          <a:noAutofit/>
        </a:bodyPr>
        <a:lstStyle/>
        <a:p>
          <a:pPr marL="285750" lvl="1" indent="-285750" algn="l" defTabSz="1644650">
            <a:lnSpc>
              <a:spcPct val="90000"/>
            </a:lnSpc>
            <a:spcBef>
              <a:spcPct val="0"/>
            </a:spcBef>
            <a:spcAft>
              <a:spcPct val="15000"/>
            </a:spcAft>
            <a:buChar char="•"/>
          </a:pPr>
          <a:r>
            <a:rPr lang="en-US" sz="3700" kern="1200"/>
            <a:t>Prepare data for analysis</a:t>
          </a:r>
        </a:p>
      </dsp:txBody>
      <dsp:txXfrm>
        <a:off x="0" y="2254418"/>
        <a:ext cx="6900512" cy="1573425"/>
      </dsp:txXfrm>
    </dsp:sp>
    <dsp:sp modelId="{42A9058E-7623-4536-A852-EB6064001177}">
      <dsp:nvSpPr>
        <dsp:cNvPr id="0" name=""/>
        <dsp:cNvSpPr/>
      </dsp:nvSpPr>
      <dsp:spPr>
        <a:xfrm>
          <a:off x="345025" y="1708298"/>
          <a:ext cx="4830358" cy="109224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644650">
            <a:lnSpc>
              <a:spcPct val="90000"/>
            </a:lnSpc>
            <a:spcBef>
              <a:spcPct val="0"/>
            </a:spcBef>
            <a:spcAft>
              <a:spcPct val="35000"/>
            </a:spcAft>
            <a:buNone/>
            <a:defRPr b="1"/>
          </a:pPr>
          <a:r>
            <a:rPr lang="en-US" sz="3700" kern="1200"/>
            <a:t>Preprocessing</a:t>
          </a:r>
        </a:p>
      </dsp:txBody>
      <dsp:txXfrm>
        <a:off x="398344" y="1761617"/>
        <a:ext cx="4723720" cy="985602"/>
      </dsp:txXfrm>
    </dsp:sp>
    <dsp:sp modelId="{35558C50-64A5-4CA4-9417-A732C8609E93}">
      <dsp:nvSpPr>
        <dsp:cNvPr id="0" name=""/>
        <dsp:cNvSpPr/>
      </dsp:nvSpPr>
      <dsp:spPr>
        <a:xfrm>
          <a:off x="0" y="4573763"/>
          <a:ext cx="6900512" cy="932400"/>
        </a:xfrm>
        <a:prstGeom prst="rect">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7AF319-EF4E-4915-B906-E77E09205325}">
      <dsp:nvSpPr>
        <dsp:cNvPr id="0" name=""/>
        <dsp:cNvSpPr/>
      </dsp:nvSpPr>
      <dsp:spPr>
        <a:xfrm>
          <a:off x="345025" y="4027643"/>
          <a:ext cx="4830358" cy="109224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644650">
            <a:lnSpc>
              <a:spcPct val="90000"/>
            </a:lnSpc>
            <a:spcBef>
              <a:spcPct val="0"/>
            </a:spcBef>
            <a:spcAft>
              <a:spcPct val="35000"/>
            </a:spcAft>
            <a:buNone/>
            <a:defRPr b="1"/>
          </a:pPr>
          <a:r>
            <a:rPr lang="en-US" sz="3700" kern="1200"/>
            <a:t>LASSO regressions</a:t>
          </a:r>
        </a:p>
      </dsp:txBody>
      <dsp:txXfrm>
        <a:off x="398344" y="4080962"/>
        <a:ext cx="4723720" cy="9856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FCB1E-FC5D-4783-A8E5-92C97A20DA1F}"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B8E77-1005-4316-987F-0D09B0C6B60D}" type="slidenum">
              <a:rPr lang="en-US" smtClean="0"/>
              <a:t>‹#›</a:t>
            </a:fld>
            <a:endParaRPr lang="en-US"/>
          </a:p>
        </p:txBody>
      </p:sp>
    </p:spTree>
    <p:extLst>
      <p:ext uri="{BB962C8B-B14F-4D97-AF65-F5344CB8AC3E}">
        <p14:creationId xmlns:p14="http://schemas.microsoft.com/office/powerpoint/2010/main" val="1724123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DB8E77-1005-4316-987F-0D09B0C6B60D}" type="slidenum">
              <a:rPr lang="en-US" smtClean="0"/>
              <a:t>1</a:t>
            </a:fld>
            <a:endParaRPr lang="en-US"/>
          </a:p>
        </p:txBody>
      </p:sp>
    </p:spTree>
    <p:extLst>
      <p:ext uri="{BB962C8B-B14F-4D97-AF65-F5344CB8AC3E}">
        <p14:creationId xmlns:p14="http://schemas.microsoft.com/office/powerpoint/2010/main" val="3002207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ptos"/>
              <a:buChar char="•"/>
            </a:pPr>
            <a:r>
              <a:rPr lang="en-US"/>
              <a:t>After constructing the Bayesian network in </a:t>
            </a:r>
            <a:r>
              <a:rPr lang="en-US" err="1"/>
              <a:t>Netica</a:t>
            </a:r>
            <a:r>
              <a:rPr lang="en-US"/>
              <a:t>, the Markov blanket of Fever can be visually and computationally verified.</a:t>
            </a:r>
          </a:p>
          <a:p>
            <a:pPr marL="285750" indent="-285750">
              <a:buFont typeface="Aptos"/>
              <a:buChar char="•"/>
            </a:pPr>
            <a:r>
              <a:rPr lang="en-US"/>
              <a:t>This involves:</a:t>
            </a:r>
          </a:p>
          <a:p>
            <a:pPr marL="285750" lvl="1" indent="-285750">
              <a:buFont typeface="Courier New"/>
              <a:buChar char="○"/>
            </a:pPr>
            <a:r>
              <a:rPr lang="en-US"/>
              <a:t>Checking the parent-child relationships in the network.</a:t>
            </a:r>
          </a:p>
          <a:p>
            <a:pPr marL="285750" lvl="1" indent="-285750">
              <a:buFont typeface="Courier New"/>
              <a:buChar char="○"/>
            </a:pPr>
            <a:r>
              <a:rPr lang="en-US"/>
              <a:t>Ensuring that the parents identified via regression (Chills, Headaches, Loss of Smell, and Excessive Sweating) are present.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4DB8E77-1005-4316-987F-0D09B0C6B60D}" type="slidenum">
              <a:rPr lang="en-US" smtClean="0"/>
              <a:t>12</a:t>
            </a:fld>
            <a:endParaRPr lang="en-US"/>
          </a:p>
        </p:txBody>
      </p:sp>
    </p:spTree>
    <p:extLst>
      <p:ext uri="{BB962C8B-B14F-4D97-AF65-F5344CB8AC3E}">
        <p14:creationId xmlns:p14="http://schemas.microsoft.com/office/powerpoint/2010/main" val="75587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 1b is asking us to find the direct predictors of COVID19 laboratory test results, which is the outcome. </a:t>
            </a:r>
          </a:p>
          <a:p>
            <a:r>
              <a:rPr lang="en-US"/>
              <a:t>It provides us with an order in which the variables present themselves.</a:t>
            </a:r>
          </a:p>
          <a:p>
            <a:endParaRPr lang="en-US"/>
          </a:p>
          <a:p>
            <a:r>
              <a:rPr lang="en-US"/>
              <a:t>Direct predictors are anything in the regression that has a coefficient greater than 0.05</a:t>
            </a:r>
          </a:p>
          <a:p>
            <a:r>
              <a:rPr lang="en-US"/>
              <a:t>We also need to obtain the intercept and the </a:t>
            </a:r>
            <a:r>
              <a:rPr lang="en-US" err="1"/>
              <a:t>mcfadden</a:t>
            </a:r>
            <a:r>
              <a:rPr lang="en-US"/>
              <a:t> r2 values</a:t>
            </a:r>
          </a:p>
          <a:p>
            <a:endParaRPr lang="en-US"/>
          </a:p>
          <a:p>
            <a:r>
              <a:rPr lang="en-US"/>
              <a:t>There are 2 steps to complete this question. The first is to preprocess the data. This is to prepare the data for analysis.</a:t>
            </a:r>
          </a:p>
          <a:p>
            <a:r>
              <a:rPr lang="en-US"/>
              <a:t>The next step is to run the lasso regressions and obtain the information we need. </a:t>
            </a:r>
          </a:p>
        </p:txBody>
      </p:sp>
      <p:sp>
        <p:nvSpPr>
          <p:cNvPr id="4" name="Slide Number Placeholder 3"/>
          <p:cNvSpPr>
            <a:spLocks noGrp="1"/>
          </p:cNvSpPr>
          <p:nvPr>
            <p:ph type="sldNum" sz="quarter" idx="5"/>
          </p:nvPr>
        </p:nvSpPr>
        <p:spPr/>
        <p:txBody>
          <a:bodyPr/>
          <a:lstStyle/>
          <a:p>
            <a:fld id="{B4DB8E77-1005-4316-987F-0D09B0C6B60D}" type="slidenum">
              <a:rPr lang="en-US" smtClean="0"/>
              <a:t>4</a:t>
            </a:fld>
            <a:endParaRPr lang="en-US"/>
          </a:p>
        </p:txBody>
      </p:sp>
    </p:spTree>
    <p:extLst>
      <p:ext uri="{BB962C8B-B14F-4D97-AF65-F5344CB8AC3E}">
        <p14:creationId xmlns:p14="http://schemas.microsoft.com/office/powerpoint/2010/main" val="38845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ensure that we have the correct libraries and data set imported as seen with the imports and the data = pd read csv line</a:t>
            </a:r>
          </a:p>
          <a:p>
            <a:r>
              <a:rPr lang="en-US"/>
              <a:t>To preprocess we need to check for null values, the </a:t>
            </a:r>
            <a:r>
              <a:rPr lang="en-US" err="1"/>
              <a:t>datas</a:t>
            </a:r>
            <a:r>
              <a:rPr lang="en-US"/>
              <a:t> shape and if any information in the dataset is not required to reduce noise</a:t>
            </a:r>
          </a:p>
          <a:p>
            <a:r>
              <a:rPr lang="en-US"/>
              <a:t>In our dataset there were columns that were not present in the variables listed in the question, therefore not in the temporal order of symptoms. These were removed.</a:t>
            </a:r>
          </a:p>
          <a:p>
            <a:endParaRPr lang="en-US"/>
          </a:p>
          <a:p>
            <a:endParaRPr lang="en-US"/>
          </a:p>
        </p:txBody>
      </p:sp>
      <p:sp>
        <p:nvSpPr>
          <p:cNvPr id="4" name="Slide Number Placeholder 3"/>
          <p:cNvSpPr>
            <a:spLocks noGrp="1"/>
          </p:cNvSpPr>
          <p:nvPr>
            <p:ph type="sldNum" sz="quarter" idx="5"/>
          </p:nvPr>
        </p:nvSpPr>
        <p:spPr/>
        <p:txBody>
          <a:bodyPr/>
          <a:lstStyle/>
          <a:p>
            <a:fld id="{B4DB8E77-1005-4316-987F-0D09B0C6B60D}" type="slidenum">
              <a:rPr lang="en-US" smtClean="0"/>
              <a:t>5</a:t>
            </a:fld>
            <a:endParaRPr lang="en-US"/>
          </a:p>
        </p:txBody>
      </p:sp>
    </p:spTree>
    <p:extLst>
      <p:ext uri="{BB962C8B-B14F-4D97-AF65-F5344CB8AC3E}">
        <p14:creationId xmlns:p14="http://schemas.microsoft.com/office/powerpoint/2010/main" val="387355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step is to perform lasso regression of the outcome variable (test result) with the preceding variables.</a:t>
            </a:r>
          </a:p>
          <a:p>
            <a:r>
              <a:rPr lang="en-US"/>
              <a:t>We start by identifying all the columns that are preceding by putting those into an array.</a:t>
            </a:r>
          </a:p>
          <a:p>
            <a:r>
              <a:rPr lang="en-US"/>
              <a:t>We make “X” be all the columns with the same name as those in the dataset and “y” be the test positive column</a:t>
            </a:r>
          </a:p>
          <a:p>
            <a:r>
              <a:rPr lang="en-US"/>
              <a:t>The alpha value for running these regression should be 0.004 and we need to fit our lasso regression to X and y</a:t>
            </a:r>
          </a:p>
          <a:p>
            <a:r>
              <a:rPr lang="en-US"/>
              <a:t>Y pred is defined as the prediction of lasso regression on y with X being the variable predicting it</a:t>
            </a:r>
          </a:p>
          <a:p>
            <a:r>
              <a:rPr lang="en-US"/>
              <a:t>In the for loop you can see that the coefficient are being rounded to 3 decimal places and they be checked to only show those that are relevant or greater than 0.05</a:t>
            </a:r>
          </a:p>
          <a:p>
            <a:r>
              <a:rPr lang="en-US"/>
              <a:t>When calculating the likelihoods of the models it is important to note that the </a:t>
            </a:r>
            <a:r>
              <a:rPr lang="en-US" err="1"/>
              <a:t>mcfadden</a:t>
            </a:r>
            <a:r>
              <a:rPr lang="en-US"/>
              <a:t> r2 value will be greater than 0.01</a:t>
            </a:r>
          </a:p>
          <a:p>
            <a:endParaRPr lang="en-US"/>
          </a:p>
        </p:txBody>
      </p:sp>
      <p:sp>
        <p:nvSpPr>
          <p:cNvPr id="4" name="Slide Number Placeholder 3"/>
          <p:cNvSpPr>
            <a:spLocks noGrp="1"/>
          </p:cNvSpPr>
          <p:nvPr>
            <p:ph type="sldNum" sz="quarter" idx="5"/>
          </p:nvPr>
        </p:nvSpPr>
        <p:spPr/>
        <p:txBody>
          <a:bodyPr/>
          <a:lstStyle/>
          <a:p>
            <a:fld id="{B4DB8E77-1005-4316-987F-0D09B0C6B60D}" type="slidenum">
              <a:rPr lang="en-US" smtClean="0"/>
              <a:t>6</a:t>
            </a:fld>
            <a:endParaRPr lang="en-US"/>
          </a:p>
        </p:txBody>
      </p:sp>
    </p:spTree>
    <p:extLst>
      <p:ext uri="{BB962C8B-B14F-4D97-AF65-F5344CB8AC3E}">
        <p14:creationId xmlns:p14="http://schemas.microsoft.com/office/powerpoint/2010/main" val="420487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 1c is asking what is the best network that fits the data.</a:t>
            </a:r>
          </a:p>
          <a:p>
            <a:r>
              <a:rPr lang="en-US"/>
              <a:t>We needs to establish the structure of the network ignoring regressions that explain less than 10% of the variation in the test results and ignoring variables where absolute value of coefficients are less than or equal to 0.05</a:t>
            </a:r>
          </a:p>
          <a:p>
            <a:endParaRPr lang="en-US"/>
          </a:p>
          <a:p>
            <a:r>
              <a:rPr lang="en-US"/>
              <a:t>This is why we set up our 1</a:t>
            </a:r>
            <a:r>
              <a:rPr lang="en-US" baseline="30000"/>
              <a:t>st</a:t>
            </a:r>
            <a:r>
              <a:rPr lang="en-US"/>
              <a:t> regression the way we did with the 0.05</a:t>
            </a:r>
          </a:p>
          <a:p>
            <a:endParaRPr lang="en-US"/>
          </a:p>
          <a:p>
            <a:r>
              <a:rPr lang="en-US"/>
              <a:t>Based on the previous question we know the order of the variables. We have to use this information to make a series of lasso regressions to determine if the previous predictors are significant predictors that need to be included in our best network. We must remember to remove the predictors that come after the variable that’s being predicted form our columns since they do not predict the variable that comes before it.</a:t>
            </a:r>
          </a:p>
          <a:p>
            <a:endParaRPr lang="en-US"/>
          </a:p>
          <a:p>
            <a:r>
              <a:rPr lang="en-US"/>
              <a:t>Provided is the order of variables as given previously. I provided one example of Shivering and the next slide will provide another example of excessive sweating.</a:t>
            </a:r>
          </a:p>
          <a:p>
            <a:r>
              <a:rPr lang="en-US"/>
              <a:t>As you can see in the code, the columns that remain are only gender and age. This is because the X1 is shivering therefore the only columns that could predict shivering are d1 and d2. </a:t>
            </a:r>
          </a:p>
          <a:p>
            <a:r>
              <a:rPr lang="en-US"/>
              <a:t>As we can see here, gender and age would not be significant predictors due to the </a:t>
            </a:r>
            <a:r>
              <a:rPr lang="en-US" err="1"/>
              <a:t>mcfadden</a:t>
            </a:r>
            <a:r>
              <a:rPr lang="en-US"/>
              <a:t> r2 value being less than the 0.05</a:t>
            </a:r>
          </a:p>
        </p:txBody>
      </p:sp>
      <p:sp>
        <p:nvSpPr>
          <p:cNvPr id="4" name="Slide Number Placeholder 3"/>
          <p:cNvSpPr>
            <a:spLocks noGrp="1"/>
          </p:cNvSpPr>
          <p:nvPr>
            <p:ph type="sldNum" sz="quarter" idx="5"/>
          </p:nvPr>
        </p:nvSpPr>
        <p:spPr/>
        <p:txBody>
          <a:bodyPr/>
          <a:lstStyle/>
          <a:p>
            <a:fld id="{B4DB8E77-1005-4316-987F-0D09B0C6B60D}" type="slidenum">
              <a:rPr lang="en-US" smtClean="0"/>
              <a:t>7</a:t>
            </a:fld>
            <a:endParaRPr lang="en-US"/>
          </a:p>
        </p:txBody>
      </p:sp>
    </p:spTree>
    <p:extLst>
      <p:ext uri="{BB962C8B-B14F-4D97-AF65-F5344CB8AC3E}">
        <p14:creationId xmlns:p14="http://schemas.microsoft.com/office/powerpoint/2010/main" val="1664171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example of excessive sweating, the columns are just missing the excessive sweating column since excessive sweating is X20 and the last variable before the outcome variable  Y. </a:t>
            </a:r>
          </a:p>
          <a:p>
            <a:r>
              <a:rPr lang="en-US"/>
              <a:t>This </a:t>
            </a:r>
            <a:r>
              <a:rPr lang="en-US" err="1"/>
              <a:t>mcfadden</a:t>
            </a:r>
            <a:r>
              <a:rPr lang="en-US"/>
              <a:t> r2 value is 0.672 therefore it would be significant. </a:t>
            </a:r>
          </a:p>
        </p:txBody>
      </p:sp>
      <p:sp>
        <p:nvSpPr>
          <p:cNvPr id="4" name="Slide Number Placeholder 3"/>
          <p:cNvSpPr>
            <a:spLocks noGrp="1"/>
          </p:cNvSpPr>
          <p:nvPr>
            <p:ph type="sldNum" sz="quarter" idx="5"/>
          </p:nvPr>
        </p:nvSpPr>
        <p:spPr/>
        <p:txBody>
          <a:bodyPr/>
          <a:lstStyle/>
          <a:p>
            <a:fld id="{B4DB8E77-1005-4316-987F-0D09B0C6B60D}" type="slidenum">
              <a:rPr lang="en-US" smtClean="0"/>
              <a:t>8</a:t>
            </a:fld>
            <a:endParaRPr lang="en-US"/>
          </a:p>
        </p:txBody>
      </p:sp>
    </p:spTree>
    <p:extLst>
      <p:ext uri="{BB962C8B-B14F-4D97-AF65-F5344CB8AC3E}">
        <p14:creationId xmlns:p14="http://schemas.microsoft.com/office/powerpoint/2010/main" val="2134223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all the coefficients produced by the regressions as well as the </a:t>
            </a:r>
            <a:r>
              <a:rPr lang="en-US" err="1"/>
              <a:t>mcfadden</a:t>
            </a:r>
            <a:r>
              <a:rPr lang="en-US"/>
              <a:t> r2 values and intercepts.</a:t>
            </a:r>
          </a:p>
        </p:txBody>
      </p:sp>
      <p:sp>
        <p:nvSpPr>
          <p:cNvPr id="4" name="Slide Number Placeholder 3"/>
          <p:cNvSpPr>
            <a:spLocks noGrp="1"/>
          </p:cNvSpPr>
          <p:nvPr>
            <p:ph type="sldNum" sz="quarter" idx="5"/>
          </p:nvPr>
        </p:nvSpPr>
        <p:spPr/>
        <p:txBody>
          <a:bodyPr/>
          <a:lstStyle/>
          <a:p>
            <a:fld id="{B4DB8E77-1005-4316-987F-0D09B0C6B60D}" type="slidenum">
              <a:rPr lang="en-US" smtClean="0"/>
              <a:t>9</a:t>
            </a:fld>
            <a:endParaRPr lang="en-US"/>
          </a:p>
        </p:txBody>
      </p:sp>
    </p:spTree>
    <p:extLst>
      <p:ext uri="{BB962C8B-B14F-4D97-AF65-F5344CB8AC3E}">
        <p14:creationId xmlns:p14="http://schemas.microsoft.com/office/powerpoint/2010/main" val="241972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r>
              <a:rPr lang="en-US"/>
              <a:t>The best network is determined by:</a:t>
            </a:r>
          </a:p>
          <a:p>
            <a:pPr marL="285750" lvl="1" indent="-285750">
              <a:buFont typeface="Courier New"/>
              <a:buChar char="○"/>
            </a:pPr>
            <a:r>
              <a:rPr lang="en-US"/>
              <a:t>Ignoring regressions that explain less than 10% of the variation in test results.</a:t>
            </a:r>
          </a:p>
          <a:p>
            <a:pPr marL="285750" lvl="1" indent="-285750">
              <a:buFont typeface="Courier New"/>
              <a:buChar char="○"/>
            </a:pPr>
            <a:r>
              <a:rPr lang="en-US"/>
              <a:t>Removing coefficients with an absolute value ≤ 0.05 to filter out weak predictors.</a:t>
            </a:r>
          </a:p>
          <a:p>
            <a:pPr marL="285750" lvl="1" indent="-285750">
              <a:buFont typeface="Courier New"/>
              <a:buChar char="○"/>
            </a:pPr>
            <a:r>
              <a:rPr lang="en-US"/>
              <a:t>Ensuring the temporal order of variables is maintained and that cycles are avoided (i.e., response variables must depend on prior variables only).</a:t>
            </a:r>
          </a:p>
          <a:p>
            <a:pPr marL="285750" indent="-285750">
              <a:buFont typeface="Aptos"/>
              <a:buChar char="•"/>
            </a:pPr>
            <a:r>
              <a:rPr lang="en-US"/>
              <a:t>This network will be used to estimate the relationships among symptoms and test outcomes.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4DB8E77-1005-4316-987F-0D09B0C6B60D}" type="slidenum">
              <a:rPr lang="en-US" smtClean="0"/>
              <a:t>10</a:t>
            </a:fld>
            <a:endParaRPr lang="en-US"/>
          </a:p>
        </p:txBody>
      </p:sp>
    </p:spTree>
    <p:extLst>
      <p:ext uri="{BB962C8B-B14F-4D97-AF65-F5344CB8AC3E}">
        <p14:creationId xmlns:p14="http://schemas.microsoft.com/office/powerpoint/2010/main" val="222863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 1e is asking what are the parents in the Markov blanket of fever.</a:t>
            </a:r>
          </a:p>
          <a:p>
            <a:r>
              <a:rPr lang="en-US"/>
              <a:t>Use regressions to identify these parents in the Markov blanket of fever.</a:t>
            </a:r>
          </a:p>
          <a:p>
            <a:r>
              <a:rPr lang="en-US"/>
              <a:t>To approach this problem we need to run a regression on Fever. However since we are looking at the entire dataset to find the parents we ignore the temporal order in this case and have all columns besides test positive and fever be present in our X variable. Then the rest is the same regarding the regression.</a:t>
            </a:r>
          </a:p>
        </p:txBody>
      </p:sp>
      <p:sp>
        <p:nvSpPr>
          <p:cNvPr id="4" name="Slide Number Placeholder 3"/>
          <p:cNvSpPr>
            <a:spLocks noGrp="1"/>
          </p:cNvSpPr>
          <p:nvPr>
            <p:ph type="sldNum" sz="quarter" idx="5"/>
          </p:nvPr>
        </p:nvSpPr>
        <p:spPr/>
        <p:txBody>
          <a:bodyPr/>
          <a:lstStyle/>
          <a:p>
            <a:fld id="{B4DB8E77-1005-4316-987F-0D09B0C6B60D}" type="slidenum">
              <a:rPr lang="en-US" smtClean="0"/>
              <a:t>11</a:t>
            </a:fld>
            <a:endParaRPr lang="en-US"/>
          </a:p>
        </p:txBody>
      </p:sp>
    </p:spTree>
    <p:extLst>
      <p:ext uri="{BB962C8B-B14F-4D97-AF65-F5344CB8AC3E}">
        <p14:creationId xmlns:p14="http://schemas.microsoft.com/office/powerpoint/2010/main" val="3415613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7C8F-1ED7-A2CF-8605-7D0DC8814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5B61D3-A3BF-C798-81E8-7850A9D8C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E88493-2393-C1C8-837C-AD26AAD1CD04}"/>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5" name="Footer Placeholder 4">
            <a:extLst>
              <a:ext uri="{FF2B5EF4-FFF2-40B4-BE49-F238E27FC236}">
                <a16:creationId xmlns:a16="http://schemas.microsoft.com/office/drawing/2014/main" id="{FA39DAEB-D694-8927-C897-173DD9C35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822BB-ACE6-377E-AE4E-948A0BA7A0F0}"/>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242422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D5015-177B-4851-B1AC-08CC20875E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F391D-9992-0CF1-EAE9-DCB862DF8B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91ACC-147B-E233-57FA-192538EB46FC}"/>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5" name="Footer Placeholder 4">
            <a:extLst>
              <a:ext uri="{FF2B5EF4-FFF2-40B4-BE49-F238E27FC236}">
                <a16:creationId xmlns:a16="http://schemas.microsoft.com/office/drawing/2014/main" id="{9ED614EC-EAB6-45A4-5709-4C51401F9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DA5C0-16CE-B5F4-1561-06CA08CCC92D}"/>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33357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88DC8-B7E1-2597-D5CB-42B7998601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14A05-634D-D217-236C-D1B9A35A9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AB83E-83A7-9B37-7854-7F857C447808}"/>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5" name="Footer Placeholder 4">
            <a:extLst>
              <a:ext uri="{FF2B5EF4-FFF2-40B4-BE49-F238E27FC236}">
                <a16:creationId xmlns:a16="http://schemas.microsoft.com/office/drawing/2014/main" id="{E405A565-153B-8A0F-0D2B-705FF6D36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59E5B-3F90-3239-9BFC-49107FA3B075}"/>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56539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0EA53-33BA-A9CD-6004-257085AB9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F48C7-79F2-851E-F417-62A8F043B6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CEE25-5823-F792-57F2-02AAE779F11C}"/>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5" name="Footer Placeholder 4">
            <a:extLst>
              <a:ext uri="{FF2B5EF4-FFF2-40B4-BE49-F238E27FC236}">
                <a16:creationId xmlns:a16="http://schemas.microsoft.com/office/drawing/2014/main" id="{4545E8AA-14D2-532B-DDDF-D757FC2C2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3D423-BAB2-9FF2-7C6D-0ACED938BFE0}"/>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3046596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0557-6049-C283-7845-1D2AAA0AAE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19D70C-6357-32EE-099C-6856782A14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EBD13-6365-B4DA-EA3D-B4CD2D24E817}"/>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5" name="Footer Placeholder 4">
            <a:extLst>
              <a:ext uri="{FF2B5EF4-FFF2-40B4-BE49-F238E27FC236}">
                <a16:creationId xmlns:a16="http://schemas.microsoft.com/office/drawing/2014/main" id="{8097E886-394E-E969-A8FB-6CD1B7D53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ED950-11CE-2FEA-4106-3E3E63655876}"/>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123348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C275-7FB6-766F-63DF-7BFD2556B1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F8AF3-24DD-1978-0E55-38071CAA3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3587C0-33F7-FB5F-A2AA-CD1AEE7E21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03F96D-2FDB-6CA9-7AA7-AE7FC8428764}"/>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6" name="Footer Placeholder 5">
            <a:extLst>
              <a:ext uri="{FF2B5EF4-FFF2-40B4-BE49-F238E27FC236}">
                <a16:creationId xmlns:a16="http://schemas.microsoft.com/office/drawing/2014/main" id="{CF881E80-C638-5D72-AB3C-041D12BC8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517FA-EBBE-C50F-A947-BFC27CF50E57}"/>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2694126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807F7-FA0F-B0BB-31D4-C3D3ADA82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124760-D784-EE32-71D9-D2330DDDDE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E11DB-2F1F-3D56-856B-083E1C8869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07FC28-84B1-B3C5-F970-366FE23CA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0E24AA-2431-0F6F-B19F-30FDE7D87D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DD2E92-3F9E-0C4A-C304-4D8FEFA2A84A}"/>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8" name="Footer Placeholder 7">
            <a:extLst>
              <a:ext uri="{FF2B5EF4-FFF2-40B4-BE49-F238E27FC236}">
                <a16:creationId xmlns:a16="http://schemas.microsoft.com/office/drawing/2014/main" id="{8E0A5674-CC9F-C227-89AC-FE255F474C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9B32D0-CF3E-5D52-C987-301BEB5DA0A7}"/>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305397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B538-ACBC-497B-BCF0-37299E61EC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4068C-2C24-D8A0-682D-B5F43D783D1A}"/>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4" name="Footer Placeholder 3">
            <a:extLst>
              <a:ext uri="{FF2B5EF4-FFF2-40B4-BE49-F238E27FC236}">
                <a16:creationId xmlns:a16="http://schemas.microsoft.com/office/drawing/2014/main" id="{510C84E4-13EC-B2B0-273E-D8B15612B5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2F4931-3DBF-8871-3781-A3E18F3FB73D}"/>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47910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D06F0-3730-536D-D554-F64B6B8053BE}"/>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3" name="Footer Placeholder 2">
            <a:extLst>
              <a:ext uri="{FF2B5EF4-FFF2-40B4-BE49-F238E27FC236}">
                <a16:creationId xmlns:a16="http://schemas.microsoft.com/office/drawing/2014/main" id="{8DDE4952-0C3B-5924-FEC8-ED165A8CEA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AD67B3-6DC2-7682-F6D0-1DBE5126A532}"/>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283516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8184-33B1-67FA-F35B-0C3BEDBF4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9E320F-F17A-2946-8E4F-69261603D0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3B070F-0A1B-B866-46AB-15A7ABC6C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A831B-69CD-12D5-88A6-F1BAE51F35F7}"/>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6" name="Footer Placeholder 5">
            <a:extLst>
              <a:ext uri="{FF2B5EF4-FFF2-40B4-BE49-F238E27FC236}">
                <a16:creationId xmlns:a16="http://schemas.microsoft.com/office/drawing/2014/main" id="{5FDF535D-A020-1803-9A82-827D07942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B0DEE-9C46-9247-0002-E486A071F553}"/>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373099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B077-FEFE-F5B0-A31D-93D93BA73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30CAAD-A5DB-0A3C-7AC6-787BDF3ACC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85700A-7DB0-984E-1753-FDAAA18BB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2EE9A-FF8B-70F3-4146-CA6016A2CDB1}"/>
              </a:ext>
            </a:extLst>
          </p:cNvPr>
          <p:cNvSpPr>
            <a:spLocks noGrp="1"/>
          </p:cNvSpPr>
          <p:nvPr>
            <p:ph type="dt" sz="half" idx="10"/>
          </p:nvPr>
        </p:nvSpPr>
        <p:spPr/>
        <p:txBody>
          <a:bodyPr/>
          <a:lstStyle/>
          <a:p>
            <a:fld id="{0E4267BD-8915-47BF-9948-A3980134DADD}" type="datetimeFigureOut">
              <a:rPr lang="en-US" smtClean="0"/>
              <a:t>3/5/2025</a:t>
            </a:fld>
            <a:endParaRPr lang="en-US"/>
          </a:p>
        </p:txBody>
      </p:sp>
      <p:sp>
        <p:nvSpPr>
          <p:cNvPr id="6" name="Footer Placeholder 5">
            <a:extLst>
              <a:ext uri="{FF2B5EF4-FFF2-40B4-BE49-F238E27FC236}">
                <a16:creationId xmlns:a16="http://schemas.microsoft.com/office/drawing/2014/main" id="{C863F1D0-ABCF-7DDA-FFA0-B4683B4C5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FDB73-CFA0-71E1-227D-182B2F096B8B}"/>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350064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F0593-2E3C-547F-C873-599981211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11640E-D6AE-1485-3219-7F44A5A1F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71059-22D4-95F0-64FE-463524BF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4267BD-8915-47BF-9948-A3980134DADD}" type="datetimeFigureOut">
              <a:rPr lang="en-US" smtClean="0"/>
              <a:t>3/5/2025</a:t>
            </a:fld>
            <a:endParaRPr lang="en-US"/>
          </a:p>
        </p:txBody>
      </p:sp>
      <p:sp>
        <p:nvSpPr>
          <p:cNvPr id="5" name="Footer Placeholder 4">
            <a:extLst>
              <a:ext uri="{FF2B5EF4-FFF2-40B4-BE49-F238E27FC236}">
                <a16:creationId xmlns:a16="http://schemas.microsoft.com/office/drawing/2014/main" id="{B48B0136-0395-A64C-8366-986E1CD18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5D69E78-DE4D-314E-A57A-96A5E9FBD3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81E1AE-1C4D-4D6D-BB88-DC5462E5B1E4}" type="slidenum">
              <a:rPr lang="en-US" smtClean="0"/>
              <a:t>‹#›</a:t>
            </a:fld>
            <a:endParaRPr lang="en-US"/>
          </a:p>
        </p:txBody>
      </p:sp>
    </p:spTree>
    <p:extLst>
      <p:ext uri="{BB962C8B-B14F-4D97-AF65-F5344CB8AC3E}">
        <p14:creationId xmlns:p14="http://schemas.microsoft.com/office/powerpoint/2010/main" val="3082765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ead with Gears">
            <a:extLst>
              <a:ext uri="{FF2B5EF4-FFF2-40B4-BE49-F238E27FC236}">
                <a16:creationId xmlns:a16="http://schemas.microsoft.com/office/drawing/2014/main" id="{DBDC847C-2D4D-C2F8-AA6B-CBC6F16B1F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988" y="1744515"/>
            <a:ext cx="3368969" cy="3368969"/>
          </a:xfrm>
          <a:prstGeom prst="rect">
            <a:avLst/>
          </a:prstGeom>
        </p:spPr>
      </p:pic>
      <p:sp>
        <p:nvSpPr>
          <p:cNvPr id="24" name="Freeform: Shape 23">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F9801B5-82AD-B9A2-45C9-35E55DAD19AD}"/>
              </a:ext>
            </a:extLst>
          </p:cNvPr>
          <p:cNvSpPr>
            <a:spLocks noGrp="1"/>
          </p:cNvSpPr>
          <p:nvPr>
            <p:ph type="ctrTitle"/>
          </p:nvPr>
        </p:nvSpPr>
        <p:spPr>
          <a:xfrm>
            <a:off x="5622061" y="762538"/>
            <a:ext cx="5649349" cy="3199862"/>
          </a:xfrm>
        </p:spPr>
        <p:txBody>
          <a:bodyPr anchor="b">
            <a:normAutofit/>
          </a:bodyPr>
          <a:lstStyle/>
          <a:p>
            <a:pPr algn="l"/>
            <a:r>
              <a:rPr lang="en-US" sz="6600">
                <a:solidFill>
                  <a:srgbClr val="FFFFFF"/>
                </a:solidFill>
              </a:rPr>
              <a:t>Mediation Analysis</a:t>
            </a:r>
            <a:br>
              <a:rPr lang="en-US" sz="6600">
                <a:solidFill>
                  <a:srgbClr val="FFFFFF"/>
                </a:solidFill>
              </a:rPr>
            </a:br>
            <a:r>
              <a:rPr lang="en-US" sz="6600">
                <a:solidFill>
                  <a:srgbClr val="FFFFFF"/>
                </a:solidFill>
              </a:rPr>
              <a:t>Teach One</a:t>
            </a:r>
          </a:p>
        </p:txBody>
      </p:sp>
      <p:sp>
        <p:nvSpPr>
          <p:cNvPr id="3" name="Subtitle 2">
            <a:extLst>
              <a:ext uri="{FF2B5EF4-FFF2-40B4-BE49-F238E27FC236}">
                <a16:creationId xmlns:a16="http://schemas.microsoft.com/office/drawing/2014/main" id="{4B69A802-10EB-596A-5750-45B6AC286D8C}"/>
              </a:ext>
            </a:extLst>
          </p:cNvPr>
          <p:cNvSpPr>
            <a:spLocks noGrp="1"/>
          </p:cNvSpPr>
          <p:nvPr>
            <p:ph type="subTitle" idx="1"/>
          </p:nvPr>
        </p:nvSpPr>
        <p:spPr>
          <a:xfrm>
            <a:off x="5622061" y="4312561"/>
            <a:ext cx="5649349" cy="1687815"/>
          </a:xfrm>
        </p:spPr>
        <p:txBody>
          <a:bodyPr anchor="t">
            <a:normAutofit/>
          </a:bodyPr>
          <a:lstStyle/>
          <a:p>
            <a:pPr algn="l"/>
            <a:r>
              <a:rPr lang="en-US">
                <a:solidFill>
                  <a:srgbClr val="FFFFFF"/>
                </a:solidFill>
              </a:rPr>
              <a:t>George Mason University – HAP 823</a:t>
            </a:r>
          </a:p>
          <a:p>
            <a:pPr algn="l"/>
            <a:r>
              <a:rPr lang="en-US">
                <a:solidFill>
                  <a:srgbClr val="FFFFFF"/>
                </a:solidFill>
              </a:rPr>
              <a:t>03/02/2025</a:t>
            </a:r>
          </a:p>
          <a:p>
            <a:pPr algn="l"/>
            <a:r>
              <a:rPr lang="en-US">
                <a:solidFill>
                  <a:srgbClr val="FFFFFF"/>
                </a:solidFill>
              </a:rPr>
              <a:t>Jacob Copenheaver, Trinity Hua, Laxmi Prasanna Reddy </a:t>
            </a:r>
            <a:r>
              <a:rPr lang="en-US" err="1">
                <a:solidFill>
                  <a:srgbClr val="FFFFFF"/>
                </a:solidFill>
              </a:rPr>
              <a:t>Telkala</a:t>
            </a:r>
            <a:endParaRPr lang="en-US">
              <a:solidFill>
                <a:srgbClr val="FFFFFF"/>
              </a:solidFill>
            </a:endParaRPr>
          </a:p>
        </p:txBody>
      </p:sp>
      <p:sp>
        <p:nvSpPr>
          <p:cNvPr id="26"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428D16E7-B1BD-C632-6619-CFC314AB25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8390197"/>
      </p:ext>
    </p:extLst>
  </p:cSld>
  <p:clrMapOvr>
    <a:masterClrMapping/>
  </p:clrMapOvr>
  <mc:AlternateContent xmlns:mc="http://schemas.openxmlformats.org/markup-compatibility/2006" xmlns:p14="http://schemas.microsoft.com/office/powerpoint/2010/main">
    <mc:Choice Requires="p14">
      <p:transition spd="slow" p14:dur="2000" advTm="11928"/>
    </mc:Choice>
    <mc:Fallback xmlns="">
      <p:transition spd="slow" advTm="11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A1301F-42D5-F0BB-A5F0-6AE47915AE22}"/>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Q1d</a:t>
            </a:r>
          </a:p>
        </p:txBody>
      </p:sp>
      <p:sp>
        <p:nvSpPr>
          <p:cNvPr id="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AI-generated content may be incorrect.">
            <a:extLst>
              <a:ext uri="{FF2B5EF4-FFF2-40B4-BE49-F238E27FC236}">
                <a16:creationId xmlns:a16="http://schemas.microsoft.com/office/drawing/2014/main" id="{0D7DEA9A-3DD6-E85B-58C7-55E5B6FE851D}"/>
              </a:ext>
            </a:extLst>
          </p:cNvPr>
          <p:cNvPicPr>
            <a:picLocks noChangeAspect="1"/>
          </p:cNvPicPr>
          <p:nvPr/>
        </p:nvPicPr>
        <p:blipFill>
          <a:blip r:embed="rId5"/>
          <a:stretch>
            <a:fillRect/>
          </a:stretch>
        </p:blipFill>
        <p:spPr>
          <a:xfrm>
            <a:off x="6254496" y="2506789"/>
            <a:ext cx="5614416" cy="3391210"/>
          </a:xfrm>
          <a:prstGeom prst="rect">
            <a:avLst/>
          </a:prstGeom>
        </p:spPr>
      </p:pic>
      <p:pic>
        <p:nvPicPr>
          <p:cNvPr id="11" name="Audio 10">
            <a:hlinkClick r:id="" action="ppaction://media"/>
            <a:extLst>
              <a:ext uri="{FF2B5EF4-FFF2-40B4-BE49-F238E27FC236}">
                <a16:creationId xmlns:a16="http://schemas.microsoft.com/office/drawing/2014/main" id="{94341BCB-BF8F-2913-1AFE-F74022F02A3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pic>
        <p:nvPicPr>
          <p:cNvPr id="3" name="Picture 2" descr="A diagram of a network&#10;&#10;AI-generated content may be incorrect.">
            <a:extLst>
              <a:ext uri="{FF2B5EF4-FFF2-40B4-BE49-F238E27FC236}">
                <a16:creationId xmlns:a16="http://schemas.microsoft.com/office/drawing/2014/main" id="{EB918444-8EE4-25D0-DA9C-B089CC67A590}"/>
              </a:ext>
            </a:extLst>
          </p:cNvPr>
          <p:cNvPicPr>
            <a:picLocks noChangeAspect="1"/>
          </p:cNvPicPr>
          <p:nvPr/>
        </p:nvPicPr>
        <p:blipFill>
          <a:blip r:embed="rId7"/>
          <a:stretch>
            <a:fillRect/>
          </a:stretch>
        </p:blipFill>
        <p:spPr>
          <a:xfrm>
            <a:off x="306370" y="2499842"/>
            <a:ext cx="5784710" cy="3265087"/>
          </a:xfrm>
          <a:prstGeom prst="rect">
            <a:avLst/>
          </a:prstGeom>
        </p:spPr>
      </p:pic>
    </p:spTree>
    <p:extLst>
      <p:ext uri="{BB962C8B-B14F-4D97-AF65-F5344CB8AC3E}">
        <p14:creationId xmlns:p14="http://schemas.microsoft.com/office/powerpoint/2010/main" val="3892707518"/>
      </p:ext>
    </p:extLst>
  </p:cSld>
  <p:clrMapOvr>
    <a:masterClrMapping/>
  </p:clrMapOvr>
  <mc:AlternateContent xmlns:mc="http://schemas.openxmlformats.org/markup-compatibility/2006" xmlns:p14="http://schemas.microsoft.com/office/powerpoint/2010/main">
    <mc:Choice Requires="p14">
      <p:transition spd="slow" p14:dur="2000" advTm="49356"/>
    </mc:Choice>
    <mc:Fallback xmlns="">
      <p:transition spd="slow" advTm="4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9BC1E-598F-2812-63FA-3770BAD4C892}"/>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Q1e</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 program&#10;&#10;AI-generated content may be incorrect.">
            <a:extLst>
              <a:ext uri="{FF2B5EF4-FFF2-40B4-BE49-F238E27FC236}">
                <a16:creationId xmlns:a16="http://schemas.microsoft.com/office/drawing/2014/main" id="{AF4F184B-AF34-067C-EA29-15CD145D3C49}"/>
              </a:ext>
            </a:extLst>
          </p:cNvPr>
          <p:cNvPicPr>
            <a:picLocks noChangeAspect="1"/>
          </p:cNvPicPr>
          <p:nvPr/>
        </p:nvPicPr>
        <p:blipFill>
          <a:blip r:embed="rId5"/>
          <a:stretch>
            <a:fillRect/>
          </a:stretch>
        </p:blipFill>
        <p:spPr>
          <a:xfrm>
            <a:off x="5071714" y="640080"/>
            <a:ext cx="6379779" cy="5550408"/>
          </a:xfrm>
          <a:prstGeom prst="rect">
            <a:avLst/>
          </a:prstGeom>
        </p:spPr>
      </p:pic>
      <p:pic>
        <p:nvPicPr>
          <p:cNvPr id="7" name="Audio 6">
            <a:hlinkClick r:id="" action="ppaction://media"/>
            <a:extLst>
              <a:ext uri="{FF2B5EF4-FFF2-40B4-BE49-F238E27FC236}">
                <a16:creationId xmlns:a16="http://schemas.microsoft.com/office/drawing/2014/main" id="{AEEAB97D-B9A9-E293-BC82-54ECCA0084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9596533"/>
      </p:ext>
    </p:extLst>
  </p:cSld>
  <p:clrMapOvr>
    <a:masterClrMapping/>
  </p:clrMapOvr>
  <mc:AlternateContent xmlns:mc="http://schemas.openxmlformats.org/markup-compatibility/2006" xmlns:p14="http://schemas.microsoft.com/office/powerpoint/2010/main">
    <mc:Choice Requires="p14">
      <p:transition spd="slow" p14:dur="2000" advTm="52281"/>
    </mc:Choice>
    <mc:Fallback xmlns="">
      <p:transition spd="slow" advTm="5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6CCFF-9682-8C92-B883-ED67073B5380}"/>
              </a:ext>
            </a:extLst>
          </p:cNvPr>
          <p:cNvSpPr>
            <a:spLocks noGrp="1"/>
          </p:cNvSpPr>
          <p:nvPr>
            <p:ph type="title"/>
          </p:nvPr>
        </p:nvSpPr>
        <p:spPr>
          <a:xfrm>
            <a:off x="630936" y="639520"/>
            <a:ext cx="3429000" cy="1719072"/>
          </a:xfrm>
        </p:spPr>
        <p:txBody>
          <a:bodyPr anchor="b">
            <a:normAutofit/>
          </a:bodyPr>
          <a:lstStyle/>
          <a:p>
            <a:r>
              <a:rPr lang="en-US" sz="5400"/>
              <a:t>Q1e </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FED4080-1E05-A0B2-010C-6E1AA795A268}"/>
              </a:ext>
            </a:extLst>
          </p:cNvPr>
          <p:cNvSpPr>
            <a:spLocks noGrp="1"/>
          </p:cNvSpPr>
          <p:nvPr>
            <p:ph idx="1"/>
          </p:nvPr>
        </p:nvSpPr>
        <p:spPr>
          <a:xfrm>
            <a:off x="630936" y="2807208"/>
            <a:ext cx="3429000" cy="3410712"/>
          </a:xfrm>
        </p:spPr>
        <p:txBody>
          <a:bodyPr anchor="t">
            <a:normAutofit/>
          </a:bodyPr>
          <a:lstStyle/>
          <a:p>
            <a:r>
              <a:rPr lang="en-US" sz="2200" b="1">
                <a:ea typeface="+mn-lt"/>
                <a:cs typeface="+mn-lt"/>
              </a:rPr>
              <a:t>Use the network to read parents in Markov Blanket of Fever</a:t>
            </a:r>
            <a:endParaRPr lang="en-US" sz="2200">
              <a:ea typeface="+mn-lt"/>
              <a:cs typeface="+mn-lt"/>
            </a:endParaRPr>
          </a:p>
        </p:txBody>
      </p:sp>
      <p:pic>
        <p:nvPicPr>
          <p:cNvPr id="6" name="Audio 5">
            <a:hlinkClick r:id="" action="ppaction://media"/>
            <a:extLst>
              <a:ext uri="{FF2B5EF4-FFF2-40B4-BE49-F238E27FC236}">
                <a16:creationId xmlns:a16="http://schemas.microsoft.com/office/drawing/2014/main" id="{8E653A1F-6669-80D6-A9CE-BEE45C0670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4" name="Picture 3">
            <a:extLst>
              <a:ext uri="{FF2B5EF4-FFF2-40B4-BE49-F238E27FC236}">
                <a16:creationId xmlns:a16="http://schemas.microsoft.com/office/drawing/2014/main" id="{79E61BDD-7C88-FAEE-926C-3C775157E4FF}"/>
              </a:ext>
            </a:extLst>
          </p:cNvPr>
          <p:cNvPicPr>
            <a:picLocks noChangeAspect="1"/>
          </p:cNvPicPr>
          <p:nvPr/>
        </p:nvPicPr>
        <p:blipFill>
          <a:blip r:embed="rId6"/>
          <a:stretch>
            <a:fillRect/>
          </a:stretch>
        </p:blipFill>
        <p:spPr>
          <a:xfrm>
            <a:off x="4065553" y="644771"/>
            <a:ext cx="7628059" cy="4638987"/>
          </a:xfrm>
          <a:prstGeom prst="rect">
            <a:avLst/>
          </a:prstGeom>
        </p:spPr>
      </p:pic>
    </p:spTree>
    <p:extLst>
      <p:ext uri="{BB962C8B-B14F-4D97-AF65-F5344CB8AC3E}">
        <p14:creationId xmlns:p14="http://schemas.microsoft.com/office/powerpoint/2010/main" val="523270272"/>
      </p:ext>
    </p:extLst>
  </p:cSld>
  <p:clrMapOvr>
    <a:masterClrMapping/>
  </p:clrMapOvr>
  <mc:AlternateContent xmlns:mc="http://schemas.openxmlformats.org/markup-compatibility/2006" xmlns:p14="http://schemas.microsoft.com/office/powerpoint/2010/main">
    <mc:Choice Requires="p14">
      <p:transition spd="slow" p14:dur="2000" advTm="50668"/>
    </mc:Choice>
    <mc:Fallback xmlns="">
      <p:transition spd="slow" advTm="5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5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F838F65-DD63-B598-422E-A106D45E6116}"/>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a:solidFill>
                  <a:schemeClr val="tx1"/>
                </a:solidFill>
                <a:latin typeface="+mj-lt"/>
                <a:ea typeface="+mj-ea"/>
                <a:cs typeface="+mj-cs"/>
              </a:rPr>
              <a:t>THANK YOU!</a:t>
            </a:r>
          </a:p>
        </p:txBody>
      </p:sp>
      <p:sp>
        <p:nvSpPr>
          <p:cNvPr id="53" name="Arc 52">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Oval 53">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01C83BAD-0E78-9367-235B-8489340BDB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5807014"/>
      </p:ext>
    </p:extLst>
  </p:cSld>
  <p:clrMapOvr>
    <a:masterClrMapping/>
  </p:clrMapOvr>
  <mc:AlternateContent xmlns:mc="http://schemas.openxmlformats.org/markup-compatibility/2006" xmlns:p14="http://schemas.microsoft.com/office/powerpoint/2010/main">
    <mc:Choice Requires="p14">
      <p:transition spd="slow" p14:dur="2000" advTm="24025"/>
    </mc:Choice>
    <mc:Fallback xmlns="">
      <p:transition spd="slow" advTm="2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6CB4EE-D3F0-C40A-B20E-098356E7CD54}"/>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Question 1a – 1e</a:t>
            </a:r>
          </a:p>
        </p:txBody>
      </p:sp>
      <p:sp>
        <p:nvSpPr>
          <p:cNvPr id="39"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83F887-2ECC-AC6C-616C-3CE433A1A55D}"/>
              </a:ext>
            </a:extLst>
          </p:cNvPr>
          <p:cNvPicPr>
            <a:picLocks noChangeAspect="1"/>
          </p:cNvPicPr>
          <p:nvPr/>
        </p:nvPicPr>
        <p:blipFill>
          <a:blip r:embed="rId4"/>
          <a:stretch>
            <a:fillRect/>
          </a:stretch>
        </p:blipFill>
        <p:spPr>
          <a:xfrm>
            <a:off x="1678822" y="2233422"/>
            <a:ext cx="8945608" cy="3948303"/>
          </a:xfrm>
          <a:prstGeom prst="rect">
            <a:avLst/>
          </a:prstGeom>
        </p:spPr>
      </p:pic>
      <p:pic>
        <p:nvPicPr>
          <p:cNvPr id="6" name="Recorded Sound">
            <a:hlinkClick r:id="" action="ppaction://media"/>
            <a:extLst>
              <a:ext uri="{FF2B5EF4-FFF2-40B4-BE49-F238E27FC236}">
                <a16:creationId xmlns:a16="http://schemas.microsoft.com/office/drawing/2014/main" id="{DF3C0ADE-479A-DBFE-1F6C-82C955B1A2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7170" y="5554099"/>
            <a:ext cx="487363" cy="487363"/>
          </a:xfrm>
          <a:prstGeom prst="rect">
            <a:avLst/>
          </a:prstGeom>
        </p:spPr>
      </p:pic>
    </p:spTree>
    <p:extLst>
      <p:ext uri="{BB962C8B-B14F-4D97-AF65-F5344CB8AC3E}">
        <p14:creationId xmlns:p14="http://schemas.microsoft.com/office/powerpoint/2010/main" val="724858213"/>
      </p:ext>
    </p:extLst>
  </p:cSld>
  <p:clrMapOvr>
    <a:masterClrMapping/>
  </p:clrMapOvr>
  <mc:AlternateContent xmlns:mc="http://schemas.openxmlformats.org/markup-compatibility/2006" xmlns:p14="http://schemas.microsoft.com/office/powerpoint/2010/main">
    <mc:Choice Requires="p14">
      <p:transition spd="slow" p14:dur="2000" advTm="28237"/>
    </mc:Choice>
    <mc:Fallback xmlns="">
      <p:transition spd="slow" advTm="28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FD6FB-81FF-75A0-E22D-5D84B86C988F}"/>
              </a:ext>
            </a:extLst>
          </p:cNvPr>
          <p:cNvSpPr>
            <a:spLocks noGrp="1"/>
          </p:cNvSpPr>
          <p:nvPr>
            <p:ph type="title"/>
          </p:nvPr>
        </p:nvSpPr>
        <p:spPr>
          <a:xfrm>
            <a:off x="630936" y="639520"/>
            <a:ext cx="3429000" cy="1719072"/>
          </a:xfrm>
        </p:spPr>
        <p:txBody>
          <a:bodyPr anchor="b">
            <a:normAutofit/>
          </a:bodyPr>
          <a:lstStyle/>
          <a:p>
            <a:r>
              <a:rPr lang="en-US" sz="5400"/>
              <a:t>Q1a</a:t>
            </a:r>
          </a:p>
        </p:txBody>
      </p:sp>
      <p:sp>
        <p:nvSpPr>
          <p:cNvPr id="2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4F8822-1DDF-B54B-1A41-A752345F355B}"/>
              </a:ext>
            </a:extLst>
          </p:cNvPr>
          <p:cNvSpPr>
            <a:spLocks noGrp="1"/>
          </p:cNvSpPr>
          <p:nvPr>
            <p:ph idx="1"/>
          </p:nvPr>
        </p:nvSpPr>
        <p:spPr>
          <a:xfrm>
            <a:off x="630936" y="2807208"/>
            <a:ext cx="3429000" cy="3410712"/>
          </a:xfrm>
        </p:spPr>
        <p:txBody>
          <a:bodyPr anchor="t">
            <a:normAutofit/>
          </a:bodyPr>
          <a:lstStyle/>
          <a:p>
            <a:pPr marL="0" indent="0">
              <a:buNone/>
            </a:pPr>
            <a:r>
              <a:rPr lang="en-US" sz="2200"/>
              <a:t>Temporal order of the variables</a:t>
            </a:r>
          </a:p>
          <a:p>
            <a:r>
              <a:rPr lang="en-US" sz="2200"/>
              <a:t>Demographics</a:t>
            </a:r>
          </a:p>
          <a:p>
            <a:r>
              <a:rPr lang="en-US" sz="2200"/>
              <a:t>Symptoms</a:t>
            </a:r>
          </a:p>
          <a:p>
            <a:r>
              <a:rPr lang="en-US" sz="2200"/>
              <a:t>Outcome</a:t>
            </a:r>
          </a:p>
        </p:txBody>
      </p:sp>
      <p:pic>
        <p:nvPicPr>
          <p:cNvPr id="4" name="Picture 3" descr="A diagram of a disease&#10;&#10;AI-generated content may be incorrect.">
            <a:extLst>
              <a:ext uri="{FF2B5EF4-FFF2-40B4-BE49-F238E27FC236}">
                <a16:creationId xmlns:a16="http://schemas.microsoft.com/office/drawing/2014/main" id="{2E15515A-EB88-3FB0-9EF3-1DA9667A34A9}"/>
              </a:ext>
            </a:extLst>
          </p:cNvPr>
          <p:cNvPicPr>
            <a:picLocks noChangeAspect="1"/>
          </p:cNvPicPr>
          <p:nvPr/>
        </p:nvPicPr>
        <p:blipFill>
          <a:blip r:embed="rId4"/>
          <a:stretch>
            <a:fillRect/>
          </a:stretch>
        </p:blipFill>
        <p:spPr>
          <a:xfrm>
            <a:off x="4654296" y="1444180"/>
            <a:ext cx="6903720" cy="3969639"/>
          </a:xfrm>
          <a:prstGeom prst="rect">
            <a:avLst/>
          </a:prstGeom>
        </p:spPr>
      </p:pic>
      <p:pic>
        <p:nvPicPr>
          <p:cNvPr id="8" name="Recorded Sound">
            <a:hlinkClick r:id="" action="ppaction://media"/>
            <a:extLst>
              <a:ext uri="{FF2B5EF4-FFF2-40B4-BE49-F238E27FC236}">
                <a16:creationId xmlns:a16="http://schemas.microsoft.com/office/drawing/2014/main" id="{9C05FFAF-8379-8D05-6F63-30342BC07B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1847" y="5480187"/>
            <a:ext cx="487363" cy="487363"/>
          </a:xfrm>
          <a:prstGeom prst="rect">
            <a:avLst/>
          </a:prstGeom>
        </p:spPr>
      </p:pic>
    </p:spTree>
    <p:extLst>
      <p:ext uri="{BB962C8B-B14F-4D97-AF65-F5344CB8AC3E}">
        <p14:creationId xmlns:p14="http://schemas.microsoft.com/office/powerpoint/2010/main" val="3104264095"/>
      </p:ext>
    </p:extLst>
  </p:cSld>
  <p:clrMapOvr>
    <a:masterClrMapping/>
  </p:clrMapOvr>
  <mc:AlternateContent xmlns:mc="http://schemas.openxmlformats.org/markup-compatibility/2006" xmlns:p14="http://schemas.microsoft.com/office/powerpoint/2010/main">
    <mc:Choice Requires="p14">
      <p:transition spd="slow" p14:dur="2000" advTm="46734"/>
    </mc:Choice>
    <mc:Fallback xmlns="">
      <p:transition spd="slow" advTm="4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46FBB4-2E5E-D77B-4302-B806A7E78030}"/>
              </a:ext>
            </a:extLst>
          </p:cNvPr>
          <p:cNvSpPr>
            <a:spLocks noGrp="1"/>
          </p:cNvSpPr>
          <p:nvPr>
            <p:ph type="title"/>
          </p:nvPr>
        </p:nvSpPr>
        <p:spPr>
          <a:xfrm>
            <a:off x="635000" y="640823"/>
            <a:ext cx="3418659" cy="5583148"/>
          </a:xfrm>
        </p:spPr>
        <p:txBody>
          <a:bodyPr anchor="ctr">
            <a:normAutofit/>
          </a:bodyPr>
          <a:lstStyle/>
          <a:p>
            <a:r>
              <a:rPr lang="en-US" sz="5400"/>
              <a:t>Q1b </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D7553C90-D24E-6698-B832-6374B67F2A82}"/>
              </a:ext>
            </a:extLst>
          </p:cNvPr>
          <p:cNvGraphicFramePr>
            <a:graphicFrameLocks noGrp="1"/>
          </p:cNvGraphicFramePr>
          <p:nvPr>
            <p:ph idx="1"/>
            <p:extLst>
              <p:ext uri="{D42A27DB-BD31-4B8C-83A1-F6EECF244321}">
                <p14:modId xmlns:p14="http://schemas.microsoft.com/office/powerpoint/2010/main" val="144389581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Audio 15">
            <a:hlinkClick r:id="" action="ppaction://media"/>
            <a:extLst>
              <a:ext uri="{FF2B5EF4-FFF2-40B4-BE49-F238E27FC236}">
                <a16:creationId xmlns:a16="http://schemas.microsoft.com/office/drawing/2014/main" id="{D0368DF4-4578-4E4C-7037-9F12ACE7CB8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6585696"/>
      </p:ext>
    </p:extLst>
  </p:cSld>
  <p:clrMapOvr>
    <a:masterClrMapping/>
  </p:clrMapOvr>
  <mc:AlternateContent xmlns:mc="http://schemas.openxmlformats.org/markup-compatibility/2006" xmlns:p14="http://schemas.microsoft.com/office/powerpoint/2010/main">
    <mc:Choice Requires="p14">
      <p:transition spd="slow" p14:dur="2000" advTm="41900"/>
    </mc:Choice>
    <mc:Fallback xmlns="">
      <p:transition spd="slow" advTm="4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C6811D-C005-F78E-95F1-46AC1A32519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a:solidFill>
                  <a:schemeClr val="tx1"/>
                </a:solidFill>
                <a:latin typeface="+mj-lt"/>
                <a:ea typeface="+mj-ea"/>
                <a:cs typeface="+mj-cs"/>
              </a:rPr>
              <a:t>Q1b: Preprocessing</a:t>
            </a:r>
          </a:p>
        </p:txBody>
      </p:sp>
      <p:sp>
        <p:nvSpPr>
          <p:cNvPr id="4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456FAC-52FD-F6EB-27A5-5A93B8592BD9}"/>
              </a:ext>
            </a:extLst>
          </p:cNvPr>
          <p:cNvPicPr>
            <a:picLocks noChangeAspect="1"/>
          </p:cNvPicPr>
          <p:nvPr/>
        </p:nvPicPr>
        <p:blipFill>
          <a:blip r:embed="rId5"/>
          <a:stretch>
            <a:fillRect/>
          </a:stretch>
        </p:blipFill>
        <p:spPr>
          <a:xfrm>
            <a:off x="5196453" y="640080"/>
            <a:ext cx="6130301" cy="5550408"/>
          </a:xfrm>
          <a:prstGeom prst="rect">
            <a:avLst/>
          </a:prstGeom>
        </p:spPr>
      </p:pic>
      <p:pic>
        <p:nvPicPr>
          <p:cNvPr id="6" name="Audio 5">
            <a:hlinkClick r:id="" action="ppaction://media"/>
            <a:extLst>
              <a:ext uri="{FF2B5EF4-FFF2-40B4-BE49-F238E27FC236}">
                <a16:creationId xmlns:a16="http://schemas.microsoft.com/office/drawing/2014/main" id="{49B49A8C-20DE-754C-55E8-7FB14D2CE21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6823146"/>
      </p:ext>
    </p:extLst>
  </p:cSld>
  <p:clrMapOvr>
    <a:masterClrMapping/>
  </p:clrMapOvr>
  <mc:AlternateContent xmlns:mc="http://schemas.openxmlformats.org/markup-compatibility/2006" xmlns:p14="http://schemas.microsoft.com/office/powerpoint/2010/main">
    <mc:Choice Requires="p14">
      <p:transition spd="slow" p14:dur="2000" advTm="39557"/>
    </mc:Choice>
    <mc:Fallback xmlns="">
      <p:transition spd="slow" advTm="39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FA149D-3371-2C64-0B26-E3862BE451C6}"/>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t>Q1b: LASSO regressions</a:t>
            </a:r>
          </a:p>
        </p:txBody>
      </p:sp>
      <p:pic>
        <p:nvPicPr>
          <p:cNvPr id="5" name="Picture 4">
            <a:extLst>
              <a:ext uri="{FF2B5EF4-FFF2-40B4-BE49-F238E27FC236}">
                <a16:creationId xmlns:a16="http://schemas.microsoft.com/office/drawing/2014/main" id="{FA0E8AA5-78A3-A509-CFC4-3813AD7FF891}"/>
              </a:ext>
            </a:extLst>
          </p:cNvPr>
          <p:cNvPicPr>
            <a:picLocks noChangeAspect="1"/>
          </p:cNvPicPr>
          <p:nvPr/>
        </p:nvPicPr>
        <p:blipFill>
          <a:blip r:embed="rId5"/>
          <a:stretch>
            <a:fillRect/>
          </a:stretch>
        </p:blipFill>
        <p:spPr>
          <a:xfrm>
            <a:off x="320040" y="407937"/>
            <a:ext cx="5614416" cy="3719549"/>
          </a:xfrm>
          <a:prstGeom prst="rect">
            <a:avLst/>
          </a:prstGeom>
        </p:spPr>
      </p:pic>
      <p:pic>
        <p:nvPicPr>
          <p:cNvPr id="7" name="Picture 6">
            <a:extLst>
              <a:ext uri="{FF2B5EF4-FFF2-40B4-BE49-F238E27FC236}">
                <a16:creationId xmlns:a16="http://schemas.microsoft.com/office/drawing/2014/main" id="{EBB15125-73C4-546F-B15C-69EF30D2482C}"/>
              </a:ext>
            </a:extLst>
          </p:cNvPr>
          <p:cNvPicPr>
            <a:picLocks noChangeAspect="1"/>
          </p:cNvPicPr>
          <p:nvPr/>
        </p:nvPicPr>
        <p:blipFill>
          <a:blip r:embed="rId6"/>
          <a:stretch>
            <a:fillRect/>
          </a:stretch>
        </p:blipFill>
        <p:spPr>
          <a:xfrm>
            <a:off x="6254496" y="827492"/>
            <a:ext cx="5614416" cy="2880439"/>
          </a:xfrm>
          <a:prstGeom prst="rect">
            <a:avLst/>
          </a:prstGeom>
        </p:spPr>
      </p:pic>
      <p:sp>
        <p:nvSpPr>
          <p:cNvPr id="3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EE4FA512-D2B6-1068-1668-40439C23D7D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5989394"/>
      </p:ext>
    </p:extLst>
  </p:cSld>
  <p:clrMapOvr>
    <a:masterClrMapping/>
  </p:clrMapOvr>
  <mc:AlternateContent xmlns:mc="http://schemas.openxmlformats.org/markup-compatibility/2006" xmlns:p14="http://schemas.microsoft.com/office/powerpoint/2010/main">
    <mc:Choice Requires="p14">
      <p:transition spd="slow" p14:dur="2000" advTm="64604"/>
    </mc:Choice>
    <mc:Fallback xmlns="">
      <p:transition spd="slow" advTm="64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E66F1-4DFD-53C9-0705-A9D9C51F0EB5}"/>
              </a:ext>
            </a:extLst>
          </p:cNvPr>
          <p:cNvSpPr>
            <a:spLocks noGrp="1"/>
          </p:cNvSpPr>
          <p:nvPr>
            <p:ph type="title"/>
          </p:nvPr>
        </p:nvSpPr>
        <p:spPr/>
        <p:txBody>
          <a:bodyPr/>
          <a:lstStyle/>
          <a:p>
            <a:r>
              <a:rPr lang="en-US"/>
              <a:t>Q1c</a:t>
            </a:r>
          </a:p>
        </p:txBody>
      </p:sp>
      <p:pic>
        <p:nvPicPr>
          <p:cNvPr id="7" name="Content Placeholder 6">
            <a:extLst>
              <a:ext uri="{FF2B5EF4-FFF2-40B4-BE49-F238E27FC236}">
                <a16:creationId xmlns:a16="http://schemas.microsoft.com/office/drawing/2014/main" id="{4A96C771-6D83-2D28-806D-64A462FA7071}"/>
              </a:ext>
            </a:extLst>
          </p:cNvPr>
          <p:cNvPicPr>
            <a:picLocks noGrp="1" noChangeAspect="1"/>
          </p:cNvPicPr>
          <p:nvPr>
            <p:ph idx="1"/>
          </p:nvPr>
        </p:nvPicPr>
        <p:blipFill>
          <a:blip r:embed="rId5"/>
          <a:stretch>
            <a:fillRect/>
          </a:stretch>
        </p:blipFill>
        <p:spPr>
          <a:xfrm>
            <a:off x="4874975" y="1876425"/>
            <a:ext cx="4205525" cy="4351338"/>
          </a:xfrm>
          <a:prstGeom prst="rect">
            <a:avLst/>
          </a:prstGeom>
        </p:spPr>
      </p:pic>
      <p:pic>
        <p:nvPicPr>
          <p:cNvPr id="5" name="Picture 4">
            <a:extLst>
              <a:ext uri="{FF2B5EF4-FFF2-40B4-BE49-F238E27FC236}">
                <a16:creationId xmlns:a16="http://schemas.microsoft.com/office/drawing/2014/main" id="{9514C862-1807-9649-21E3-921621CA077D}"/>
              </a:ext>
            </a:extLst>
          </p:cNvPr>
          <p:cNvPicPr>
            <a:picLocks noChangeAspect="1"/>
          </p:cNvPicPr>
          <p:nvPr/>
        </p:nvPicPr>
        <p:blipFill>
          <a:blip r:embed="rId6"/>
          <a:stretch>
            <a:fillRect/>
          </a:stretch>
        </p:blipFill>
        <p:spPr>
          <a:xfrm>
            <a:off x="9321800" y="5713413"/>
            <a:ext cx="2438400" cy="514350"/>
          </a:xfrm>
          <a:prstGeom prst="rect">
            <a:avLst/>
          </a:prstGeom>
        </p:spPr>
      </p:pic>
      <p:pic>
        <p:nvPicPr>
          <p:cNvPr id="8" name="Picture 7">
            <a:extLst>
              <a:ext uri="{FF2B5EF4-FFF2-40B4-BE49-F238E27FC236}">
                <a16:creationId xmlns:a16="http://schemas.microsoft.com/office/drawing/2014/main" id="{C5E69D5E-3850-3B4C-75F9-FB15901EE8B2}"/>
              </a:ext>
            </a:extLst>
          </p:cNvPr>
          <p:cNvPicPr>
            <a:picLocks noChangeAspect="1"/>
          </p:cNvPicPr>
          <p:nvPr/>
        </p:nvPicPr>
        <p:blipFill>
          <a:blip r:embed="rId7"/>
          <a:stretch>
            <a:fillRect/>
          </a:stretch>
        </p:blipFill>
        <p:spPr>
          <a:xfrm>
            <a:off x="3077925" y="1876425"/>
            <a:ext cx="1676400" cy="4400550"/>
          </a:xfrm>
          <a:prstGeom prst="rect">
            <a:avLst/>
          </a:prstGeom>
        </p:spPr>
      </p:pic>
      <p:pic>
        <p:nvPicPr>
          <p:cNvPr id="13" name="Audio 12">
            <a:hlinkClick r:id="" action="ppaction://media"/>
            <a:extLst>
              <a:ext uri="{FF2B5EF4-FFF2-40B4-BE49-F238E27FC236}">
                <a16:creationId xmlns:a16="http://schemas.microsoft.com/office/drawing/2014/main" id="{FB2C2B9E-8FE0-D03F-0659-D72EA0F45DA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6332076"/>
      </p:ext>
    </p:extLst>
  </p:cSld>
  <p:clrMapOvr>
    <a:masterClrMapping/>
  </p:clrMapOvr>
  <mc:AlternateContent xmlns:mc="http://schemas.openxmlformats.org/markup-compatibility/2006" xmlns:p14="http://schemas.microsoft.com/office/powerpoint/2010/main">
    <mc:Choice Requires="p14">
      <p:transition spd="slow" p14:dur="2000" advTm="94797"/>
    </mc:Choice>
    <mc:Fallback xmlns="">
      <p:transition spd="slow" advTm="94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46A192-1C1F-FEE6-F978-2541DF53296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Q1c</a:t>
            </a:r>
          </a:p>
        </p:txBody>
      </p:sp>
      <p:sp>
        <p:nvSpPr>
          <p:cNvPr id="1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894E7E-8F92-E9FB-6414-F3235621594C}"/>
              </a:ext>
            </a:extLst>
          </p:cNvPr>
          <p:cNvPicPr>
            <a:picLocks noChangeAspect="1"/>
          </p:cNvPicPr>
          <p:nvPr/>
        </p:nvPicPr>
        <p:blipFill>
          <a:blip r:embed="rId5"/>
          <a:stretch>
            <a:fillRect/>
          </a:stretch>
        </p:blipFill>
        <p:spPr>
          <a:xfrm>
            <a:off x="416132" y="2642616"/>
            <a:ext cx="5422231" cy="3605784"/>
          </a:xfrm>
          <a:prstGeom prst="rect">
            <a:avLst/>
          </a:prstGeom>
        </p:spPr>
      </p:pic>
      <p:pic>
        <p:nvPicPr>
          <p:cNvPr id="11" name="Picture 10">
            <a:extLst>
              <a:ext uri="{FF2B5EF4-FFF2-40B4-BE49-F238E27FC236}">
                <a16:creationId xmlns:a16="http://schemas.microsoft.com/office/drawing/2014/main" id="{CCC788A2-EF85-DBFC-DE60-D1E8F0B0C1B5}"/>
              </a:ext>
            </a:extLst>
          </p:cNvPr>
          <p:cNvPicPr>
            <a:picLocks noChangeAspect="1"/>
          </p:cNvPicPr>
          <p:nvPr/>
        </p:nvPicPr>
        <p:blipFill>
          <a:blip r:embed="rId6"/>
          <a:stretch>
            <a:fillRect/>
          </a:stretch>
        </p:blipFill>
        <p:spPr>
          <a:xfrm>
            <a:off x="6254496" y="3292406"/>
            <a:ext cx="5614416" cy="2306204"/>
          </a:xfrm>
          <a:prstGeom prst="rect">
            <a:avLst/>
          </a:prstGeom>
        </p:spPr>
      </p:pic>
      <p:pic>
        <p:nvPicPr>
          <p:cNvPr id="5" name="Audio 4">
            <a:hlinkClick r:id="" action="ppaction://media"/>
            <a:extLst>
              <a:ext uri="{FF2B5EF4-FFF2-40B4-BE49-F238E27FC236}">
                <a16:creationId xmlns:a16="http://schemas.microsoft.com/office/drawing/2014/main" id="{ABA1A30C-DFAE-7B9A-F052-1803CE0AA11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1265108"/>
      </p:ext>
    </p:extLst>
  </p:cSld>
  <p:clrMapOvr>
    <a:masterClrMapping/>
  </p:clrMapOvr>
  <mc:AlternateContent xmlns:mc="http://schemas.openxmlformats.org/markup-compatibility/2006" xmlns:p14="http://schemas.microsoft.com/office/powerpoint/2010/main">
    <mc:Choice Requires="p14">
      <p:transition spd="slow" p14:dur="2000" advTm="33220"/>
    </mc:Choice>
    <mc:Fallback xmlns="">
      <p:transition spd="slow" advTm="3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CC0848-386A-70FF-727B-EE5FC370DFB1}"/>
              </a:ext>
            </a:extLst>
          </p:cNvPr>
          <p:cNvSpPr>
            <a:spLocks noGrp="1"/>
          </p:cNvSpPr>
          <p:nvPr>
            <p:ph type="title"/>
          </p:nvPr>
        </p:nvSpPr>
        <p:spPr>
          <a:xfrm>
            <a:off x="638881" y="457201"/>
            <a:ext cx="10909640" cy="1832654"/>
          </a:xfrm>
        </p:spPr>
        <p:txBody>
          <a:bodyPr vert="horz" lIns="91440" tIns="45720" rIns="91440" bIns="45720" rtlCol="0" anchor="b">
            <a:normAutofit/>
          </a:bodyPr>
          <a:lstStyle/>
          <a:p>
            <a:pPr algn="ctr"/>
            <a:r>
              <a:rPr lang="en-US" sz="6600" kern="1200">
                <a:solidFill>
                  <a:schemeClr val="tx1"/>
                </a:solidFill>
                <a:latin typeface="+mj-lt"/>
                <a:ea typeface="+mj-ea"/>
                <a:cs typeface="+mj-cs"/>
              </a:rPr>
              <a:t>Q1c</a:t>
            </a:r>
          </a:p>
        </p:txBody>
      </p:sp>
      <p:sp>
        <p:nvSpPr>
          <p:cNvPr id="11"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with multiple lines&#10;&#10;AI-generated content may be incorrect.">
            <a:extLst>
              <a:ext uri="{FF2B5EF4-FFF2-40B4-BE49-F238E27FC236}">
                <a16:creationId xmlns:a16="http://schemas.microsoft.com/office/drawing/2014/main" id="{727EC5E1-0E56-6CA1-AE44-C9217CD34EAE}"/>
              </a:ext>
            </a:extLst>
          </p:cNvPr>
          <p:cNvPicPr>
            <a:picLocks noChangeAspect="1"/>
          </p:cNvPicPr>
          <p:nvPr/>
        </p:nvPicPr>
        <p:blipFill>
          <a:blip r:embed="rId5"/>
          <a:stretch>
            <a:fillRect/>
          </a:stretch>
        </p:blipFill>
        <p:spPr>
          <a:xfrm>
            <a:off x="570016" y="3124200"/>
            <a:ext cx="11048919" cy="3102864"/>
          </a:xfrm>
          <a:prstGeom prst="rect">
            <a:avLst/>
          </a:prstGeom>
        </p:spPr>
      </p:pic>
      <p:pic>
        <p:nvPicPr>
          <p:cNvPr id="6" name="Audio 5">
            <a:hlinkClick r:id="" action="ppaction://media"/>
            <a:extLst>
              <a:ext uri="{FF2B5EF4-FFF2-40B4-BE49-F238E27FC236}">
                <a16:creationId xmlns:a16="http://schemas.microsoft.com/office/drawing/2014/main" id="{2000AF7D-A7A6-F031-8B12-F4F1FA55BE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5978244"/>
      </p:ext>
    </p:extLst>
  </p:cSld>
  <p:clrMapOvr>
    <a:masterClrMapping/>
  </p:clrMapOvr>
  <mc:AlternateContent xmlns:mc="http://schemas.openxmlformats.org/markup-compatibility/2006" xmlns:p14="http://schemas.microsoft.com/office/powerpoint/2010/main">
    <mc:Choice Requires="p14">
      <p:transition spd="slow" p14:dur="2000" advTm="18177"/>
    </mc:Choice>
    <mc:Fallback xmlns="">
      <p:transition spd="slow" advTm="1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a262369-9a7a-4053-8e3b-266f5ce12b5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5BB3A95DAB204B8931C99A3EA77E77" ma:contentTypeVersion="13" ma:contentTypeDescription="Create a new document." ma:contentTypeScope="" ma:versionID="2a7a00647bf25a79565286503cbb9e52">
  <xsd:schema xmlns:xsd="http://www.w3.org/2001/XMLSchema" xmlns:xs="http://www.w3.org/2001/XMLSchema" xmlns:p="http://schemas.microsoft.com/office/2006/metadata/properties" xmlns:ns3="ca262369-9a7a-4053-8e3b-266f5ce12b55" xmlns:ns4="f7329a89-f889-4a4d-b3b1-4c524e533c49" targetNamespace="http://schemas.microsoft.com/office/2006/metadata/properties" ma:root="true" ma:fieldsID="6c7d926037278601b5e88fedea65b10a" ns3:_="" ns4:_="">
    <xsd:import namespace="ca262369-9a7a-4053-8e3b-266f5ce12b55"/>
    <xsd:import namespace="f7329a89-f889-4a4d-b3b1-4c524e533c49"/>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262369-9a7a-4053-8e3b-266f5ce12b55"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329a89-f889-4a4d-b3b1-4c524e533c49"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8238D8-3553-4C19-BB9D-AB684A77CA75}">
  <ds:schemaRefs>
    <ds:schemaRef ds:uri="ca262369-9a7a-4053-8e3b-266f5ce12b55"/>
    <ds:schemaRef ds:uri="f7329a89-f889-4a4d-b3b1-4c524e533c4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B82CB2-47F3-433A-A2A3-1236AE7C96C9}">
  <ds:schemaRefs>
    <ds:schemaRef ds:uri="http://schemas.microsoft.com/sharepoint/v3/contenttype/forms"/>
  </ds:schemaRefs>
</ds:datastoreItem>
</file>

<file path=customXml/itemProps3.xml><?xml version="1.0" encoding="utf-8"?>
<ds:datastoreItem xmlns:ds="http://schemas.openxmlformats.org/officeDocument/2006/customXml" ds:itemID="{19A5175E-E360-496C-863A-280FBC49C44A}">
  <ds:schemaRefs>
    <ds:schemaRef ds:uri="ca262369-9a7a-4053-8e3b-266f5ce12b55"/>
    <ds:schemaRef ds:uri="f7329a89-f889-4a4d-b3b1-4c524e533c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Mediation Analysis Teach One</vt:lpstr>
      <vt:lpstr>Question 1a – 1e</vt:lpstr>
      <vt:lpstr>Q1a</vt:lpstr>
      <vt:lpstr>Q1b </vt:lpstr>
      <vt:lpstr>Q1b: Preprocessing</vt:lpstr>
      <vt:lpstr>Q1b: LASSO regressions</vt:lpstr>
      <vt:lpstr>Q1c</vt:lpstr>
      <vt:lpstr>Q1c</vt:lpstr>
      <vt:lpstr>Q1c</vt:lpstr>
      <vt:lpstr>Q1d</vt:lpstr>
      <vt:lpstr>Q1e</vt:lpstr>
      <vt:lpstr>Q1e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Mediation Analysis Teach One</dc:title>
  <dc:creator>Jake Copenheaver</dc:creator>
  <cp:revision>18</cp:revision>
  <dcterms:created xsi:type="dcterms:W3CDTF">2025-03-02T21:15:40Z</dcterms:created>
  <dcterms:modified xsi:type="dcterms:W3CDTF">2025-03-06T01:28:43Z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0x010100CA5BB3A95DAB204B8931C99A3EA77E77</vt:lpwstr>
  </property>
</Properties>
</file>