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9" r:id="rId2"/>
    <p:sldId id="286" r:id="rId3"/>
    <p:sldId id="281" r:id="rId4"/>
    <p:sldId id="282" r:id="rId5"/>
    <p:sldId id="283" r:id="rId6"/>
    <p:sldId id="284" r:id="rId7"/>
    <p:sldId id="2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00"/>
    <a:srgbClr val="CDF19F"/>
    <a:srgbClr val="004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8435"/>
  </p:normalViewPr>
  <p:slideViewPr>
    <p:cSldViewPr snapToGrid="0" snapToObjects="1">
      <p:cViewPr varScale="1">
        <p:scale>
          <a:sx n="76" d="100"/>
          <a:sy n="76" d="100"/>
        </p:scale>
        <p:origin x="749"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D3E2E-D708-1147-8C70-772F09B4F5F6}"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0738-1439-8545-9258-F6D4ABE5D5BD}" type="slidenum">
              <a:rPr lang="en-US" smtClean="0"/>
              <a:t>‹#›</a:t>
            </a:fld>
            <a:endParaRPr lang="en-US"/>
          </a:p>
        </p:txBody>
      </p:sp>
    </p:spTree>
    <p:extLst>
      <p:ext uri="{BB962C8B-B14F-4D97-AF65-F5344CB8AC3E}">
        <p14:creationId xmlns:p14="http://schemas.microsoft.com/office/powerpoint/2010/main" val="225942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ECCBD-2529-4127-885E-E2BB1400D0AD}" type="slidenum">
              <a:rPr lang="en-US" smtClean="0"/>
              <a:t>1</a:t>
            </a:fld>
            <a:endParaRPr lang="en-US"/>
          </a:p>
        </p:txBody>
      </p:sp>
    </p:spTree>
    <p:extLst>
      <p:ext uri="{BB962C8B-B14F-4D97-AF65-F5344CB8AC3E}">
        <p14:creationId xmlns:p14="http://schemas.microsoft.com/office/powerpoint/2010/main" val="110820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98D4-05FC-7D41-9687-DA24C9F70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5215E2-AAEA-FA43-B022-862A4AFFC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62AFE9-87E4-FA4F-A698-D10C8B04A075}"/>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C49BB9CB-7822-C544-945F-378A0F649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E746-A334-C549-8B34-8A090A7B7C46}"/>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75875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13B5-8A64-5240-845B-7D9A9523A5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3CA4B-5FE4-BF4B-B5E0-37D7D63B1B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33538-F220-F047-879E-768704AAD136}"/>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13BAA939-D615-1A4F-B497-EC31E1536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3C18B-181F-E349-8041-98DBC56D0565}"/>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9070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02778-5F17-2C44-9457-684C9762C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04A63-339F-424A-B31C-022C018613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6CAD-B503-3848-8DAB-018DE52351C9}"/>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060C9450-15E9-6F41-B8B6-C35A2F367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686BF-6FC6-4045-949E-07B15E40E90E}"/>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11580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1"/>
            <a:ext cx="207568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hasCustomPrompt="1"/>
          </p:nvPr>
        </p:nvSpPr>
        <p:spPr>
          <a:xfrm>
            <a:off x="823331" y="536577"/>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86095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AB35-A98F-B648-B41D-AF2C9E686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A8DD2-EE20-C84C-A331-E8A860E952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04FD6-9D1A-6E44-BF7C-62968EF924B7}"/>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99D64906-F3DF-3C4C-846A-5B5B849BD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B2A3B-CF11-FC43-8827-AACDA0EBC7A9}"/>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7821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DBAF-C692-B14E-A4B5-D35C2AE73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30F57-C267-D345-AFE4-B05078C08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12F77-2BC2-0E47-8AF7-56B6BFF18AB9}"/>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5E314D4D-FA74-DA4E-AE9E-4234AE7B8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08ABA-9006-EC43-8FB4-867D858ABA50}"/>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8019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899A-67B6-FC4F-9039-3B4BFB86AA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920FC-2CD0-404A-9471-ADDC7F3F15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1AA24-63A0-FC41-B761-800A55676D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27852-CBCC-974E-BAC2-BA9161A9638C}"/>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71EE2685-BEE4-DE4B-809C-C99FAD090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B67EE-69C7-CE4A-9E50-7E8FF44A94CB}"/>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06274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E752-0573-954C-ACF7-43AF384A0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4B320-733D-C34E-AF1B-C7108027B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79A563-9E37-AA42-8547-55FC41CE1C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5084-0CDF-EC4E-84C8-EE081559E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78C75F-782C-6243-A5DF-2CE44B1C54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2F90A-781A-834B-9397-9EE138A219C6}"/>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8" name="Footer Placeholder 7">
            <a:extLst>
              <a:ext uri="{FF2B5EF4-FFF2-40B4-BE49-F238E27FC236}">
                <a16:creationId xmlns:a16="http://schemas.microsoft.com/office/drawing/2014/main" id="{3C3BDF94-124E-D640-8C5E-4E3736D20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4D3C6-019D-1740-A83D-7515D8827AB2}"/>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192721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C7B-7867-284A-80DF-D54B4720F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242DE-9914-564B-992D-942DE09DA697}"/>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4" name="Footer Placeholder 3">
            <a:extLst>
              <a:ext uri="{FF2B5EF4-FFF2-40B4-BE49-F238E27FC236}">
                <a16:creationId xmlns:a16="http://schemas.microsoft.com/office/drawing/2014/main" id="{C7AF82B2-726E-2F4E-A55A-9934EAC16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80B635-EACA-8E44-8269-92073B27E111}"/>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76023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AF553-B1E5-D04C-B493-6B6D98B8F845}"/>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3" name="Footer Placeholder 2">
            <a:extLst>
              <a:ext uri="{FF2B5EF4-FFF2-40B4-BE49-F238E27FC236}">
                <a16:creationId xmlns:a16="http://schemas.microsoft.com/office/drawing/2014/main" id="{61EFA8BA-7DEE-8947-B92C-48F1D7EA1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D953A-D9C9-F343-A1BB-32CD62FB6D6D}"/>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403656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673F-48AA-9046-83C7-8C3D8CCB9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8453E-70C5-BE4C-9D7B-13610FD75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32EB-73DC-EF46-A302-375B61156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D0E27D-806C-9345-B243-CC1CE4A247B8}"/>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A3FBD345-5CA4-5349-95EB-D7DD62FA2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EFA5E-BA29-D344-91E7-177861F4FF7D}"/>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387562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541D-4CDD-E74B-BB2D-CC37858E8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51680A-746D-A54D-B056-5764620B1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29AB21-836D-1446-962F-3C1389054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5169A2-F9B6-CA44-8C13-2FD326A9AB8F}"/>
              </a:ext>
            </a:extLst>
          </p:cNvPr>
          <p:cNvSpPr>
            <a:spLocks noGrp="1"/>
          </p:cNvSpPr>
          <p:nvPr>
            <p:ph type="dt" sz="half" idx="10"/>
          </p:nvPr>
        </p:nvSpPr>
        <p:spPr/>
        <p:txBody>
          <a:bodyPr/>
          <a:lstStyle/>
          <a:p>
            <a:fld id="{63E4C8C9-5615-D64B-9836-567E03BD8164}" type="datetimeFigureOut">
              <a:rPr lang="en-US" smtClean="0"/>
              <a:t>2/17/2022</a:t>
            </a:fld>
            <a:endParaRPr lang="en-US"/>
          </a:p>
        </p:txBody>
      </p:sp>
      <p:sp>
        <p:nvSpPr>
          <p:cNvPr id="6" name="Footer Placeholder 5">
            <a:extLst>
              <a:ext uri="{FF2B5EF4-FFF2-40B4-BE49-F238E27FC236}">
                <a16:creationId xmlns:a16="http://schemas.microsoft.com/office/drawing/2014/main" id="{62945637-8B0F-444F-8713-AE7B4DBF8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106D9-A263-EA4D-8D91-D86209DB31B6}"/>
              </a:ext>
            </a:extLst>
          </p:cNvPr>
          <p:cNvSpPr>
            <a:spLocks noGrp="1"/>
          </p:cNvSpPr>
          <p:nvPr>
            <p:ph type="sldNum" sz="quarter" idx="12"/>
          </p:nvPr>
        </p:nvSpPr>
        <p:spPr/>
        <p:txBody>
          <a:bodyPr/>
          <a:lstStyle/>
          <a:p>
            <a:fld id="{A1F413D1-3984-A747-9390-366B997038ED}" type="slidenum">
              <a:rPr lang="en-US" smtClean="0"/>
              <a:t>‹#›</a:t>
            </a:fld>
            <a:endParaRPr lang="en-US"/>
          </a:p>
        </p:txBody>
      </p:sp>
    </p:spTree>
    <p:extLst>
      <p:ext uri="{BB962C8B-B14F-4D97-AF65-F5344CB8AC3E}">
        <p14:creationId xmlns:p14="http://schemas.microsoft.com/office/powerpoint/2010/main" val="248772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EC7F4-C8B4-0D4C-8020-081F8A591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19446-540F-8540-ACD6-BF39C888F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6F046-CA20-274E-AC89-1B135E6FE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4C8C9-5615-D64B-9836-567E03BD8164}" type="datetimeFigureOut">
              <a:rPr lang="en-US" smtClean="0"/>
              <a:t>2/17/2022</a:t>
            </a:fld>
            <a:endParaRPr lang="en-US"/>
          </a:p>
        </p:txBody>
      </p:sp>
      <p:sp>
        <p:nvSpPr>
          <p:cNvPr id="5" name="Footer Placeholder 4">
            <a:extLst>
              <a:ext uri="{FF2B5EF4-FFF2-40B4-BE49-F238E27FC236}">
                <a16:creationId xmlns:a16="http://schemas.microsoft.com/office/drawing/2014/main" id="{F6AE2DBC-C4CE-3749-9EAF-E901E6975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1C651-A90D-2342-8553-B607330D2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413D1-3984-A747-9390-366B997038ED}" type="slidenum">
              <a:rPr lang="en-US" smtClean="0"/>
              <a:t>‹#›</a:t>
            </a:fld>
            <a:endParaRPr lang="en-US"/>
          </a:p>
        </p:txBody>
      </p:sp>
    </p:spTree>
    <p:extLst>
      <p:ext uri="{BB962C8B-B14F-4D97-AF65-F5344CB8AC3E}">
        <p14:creationId xmlns:p14="http://schemas.microsoft.com/office/powerpoint/2010/main" val="353884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ngimg.com/download/66675"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5729" y="102871"/>
            <a:ext cx="11627359" cy="1931670"/>
          </a:xfrm>
        </p:spPr>
        <p:txBody>
          <a:bodyPr>
            <a:normAutofit lnSpcReduction="10000"/>
          </a:bodyPr>
          <a:lstStyle/>
          <a:p>
            <a:pPr marL="0" indent="0">
              <a:buNone/>
            </a:pPr>
            <a:r>
              <a:rPr lang="en-US" sz="4400" dirty="0"/>
              <a:t>HAP-823 Teach One </a:t>
            </a:r>
          </a:p>
          <a:p>
            <a:pPr marL="0" indent="0" algn="ctr">
              <a:buNone/>
            </a:pPr>
            <a:br>
              <a:rPr lang="en-US" sz="4400" dirty="0"/>
            </a:br>
            <a:r>
              <a:rPr lang="en-US" sz="4400" dirty="0"/>
              <a:t>Multi-Level Modeling/Regression(Question 3)</a:t>
            </a:r>
            <a:endParaRPr lang="en-US" dirty="0"/>
          </a:p>
        </p:txBody>
      </p:sp>
      <p:sp>
        <p:nvSpPr>
          <p:cNvPr id="4" name="Text Placeholder 3"/>
          <p:cNvSpPr>
            <a:spLocks noGrp="1"/>
          </p:cNvSpPr>
          <p:nvPr>
            <p:ph type="body" sz="quarter" idx="11"/>
          </p:nvPr>
        </p:nvSpPr>
        <p:spPr>
          <a:xfrm>
            <a:off x="662940" y="2239964"/>
            <a:ext cx="9715500" cy="2583496"/>
          </a:xfrm>
        </p:spPr>
        <p:txBody>
          <a:bodyPr>
            <a:noAutofit/>
          </a:bodyPr>
          <a:lstStyle/>
          <a:p>
            <a:pPr marL="0" indent="0">
              <a:buNone/>
            </a:pPr>
            <a:r>
              <a:rPr lang="en-US" sz="1800" dirty="0">
                <a:solidFill>
                  <a:schemeClr val="accent4"/>
                </a:solidFill>
              </a:rPr>
              <a:t>Presentation Prepared by: </a:t>
            </a:r>
          </a:p>
          <a:p>
            <a:pPr>
              <a:lnSpc>
                <a:spcPct val="100000"/>
              </a:lnSpc>
            </a:pPr>
            <a:r>
              <a:rPr lang="en-US" sz="1800" dirty="0">
                <a:solidFill>
                  <a:schemeClr val="accent4"/>
                </a:solidFill>
              </a:rPr>
              <a:t>Ahmed </a:t>
            </a:r>
            <a:r>
              <a:rPr lang="en-US" sz="1800" dirty="0" err="1">
                <a:solidFill>
                  <a:schemeClr val="accent4"/>
                </a:solidFill>
              </a:rPr>
              <a:t>Aminalla</a:t>
            </a:r>
            <a:endParaRPr lang="en-US" sz="1800" dirty="0">
              <a:solidFill>
                <a:schemeClr val="accent4"/>
              </a:solidFill>
            </a:endParaRPr>
          </a:p>
          <a:p>
            <a:pPr>
              <a:lnSpc>
                <a:spcPct val="100000"/>
              </a:lnSpc>
            </a:pPr>
            <a:r>
              <a:rPr lang="en-US" sz="1800" dirty="0" err="1">
                <a:solidFill>
                  <a:schemeClr val="accent4"/>
                </a:solidFill>
              </a:rPr>
              <a:t>Renu</a:t>
            </a:r>
            <a:r>
              <a:rPr lang="en-US" sz="1800" dirty="0">
                <a:solidFill>
                  <a:schemeClr val="accent4"/>
                </a:solidFill>
              </a:rPr>
              <a:t> </a:t>
            </a:r>
            <a:r>
              <a:rPr lang="en-US" sz="1800" dirty="0" err="1">
                <a:solidFill>
                  <a:schemeClr val="accent4"/>
                </a:solidFill>
              </a:rPr>
              <a:t>Karmachary</a:t>
            </a:r>
            <a:endParaRPr lang="en-US" sz="1800" dirty="0">
              <a:solidFill>
                <a:schemeClr val="accent4"/>
              </a:solidFill>
            </a:endParaRPr>
          </a:p>
          <a:p>
            <a:pPr>
              <a:lnSpc>
                <a:spcPct val="100000"/>
              </a:lnSpc>
            </a:pPr>
            <a:r>
              <a:rPr lang="en-US" sz="1800" dirty="0" err="1">
                <a:solidFill>
                  <a:schemeClr val="accent4"/>
                </a:solidFill>
              </a:rPr>
              <a:t>Tejaswani</a:t>
            </a:r>
            <a:r>
              <a:rPr lang="en-US" sz="1800" dirty="0">
                <a:solidFill>
                  <a:schemeClr val="accent4"/>
                </a:solidFill>
              </a:rPr>
              <a:t> Dash  </a:t>
            </a:r>
          </a:p>
          <a:p>
            <a:pPr marL="0" indent="0">
              <a:buNone/>
            </a:pPr>
            <a:r>
              <a:rPr lang="en-US" sz="1800" dirty="0">
                <a:ea typeface="Arial"/>
                <a:cs typeface="Arial"/>
                <a:sym typeface="Arial"/>
              </a:rPr>
              <a:t>HAP 823-   </a:t>
            </a:r>
            <a:r>
              <a:rPr lang="en-US" sz="1800" dirty="0"/>
              <a:t>Comparative Effectiveness Analysis Using Observational Data (</a:t>
            </a:r>
            <a:r>
              <a:rPr lang="en-US" sz="1800" dirty="0">
                <a:ea typeface="Arial"/>
                <a:cs typeface="Arial"/>
                <a:sym typeface="Arial"/>
              </a:rPr>
              <a:t>Spring 2022)</a:t>
            </a:r>
          </a:p>
          <a:p>
            <a:pPr marL="0" indent="0">
              <a:lnSpc>
                <a:spcPct val="80000"/>
              </a:lnSpc>
              <a:buSzPts val="605"/>
              <a:buNone/>
            </a:pPr>
            <a:r>
              <a:rPr lang="en-US" sz="1800" dirty="0"/>
              <a:t>Instructor:    Dr. </a:t>
            </a:r>
            <a:r>
              <a:rPr lang="en-US" sz="1800" dirty="0" err="1"/>
              <a:t>Jee</a:t>
            </a:r>
            <a:r>
              <a:rPr lang="en-US" sz="1800" dirty="0"/>
              <a:t> Vang  &amp; Dr. Farrokh Alemi</a:t>
            </a:r>
          </a:p>
          <a:p>
            <a:pPr marL="0" indent="0">
              <a:lnSpc>
                <a:spcPct val="80000"/>
              </a:lnSpc>
              <a:buSzPts val="605"/>
              <a:buNone/>
            </a:pPr>
            <a:r>
              <a:rPr lang="en-US" sz="1800" dirty="0"/>
              <a:t>George Mason University</a:t>
            </a:r>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xmlns:p14="http://schemas.microsoft.com/office/powerpoint/2010/main">
    <mc:Choice Requires="p14">
      <p:transition spd="slow" p14:dur="2000" advTm="29107"/>
    </mc:Choice>
    <mc:Fallback xmlns="">
      <p:transition spd="slow" advTm="291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7689"/>
            <a:ext cx="12192000" cy="729049"/>
          </a:xfrm>
          <a:solidFill>
            <a:srgbClr val="007600"/>
          </a:solidFill>
        </p:spPr>
        <p:txBody>
          <a:bodyPr>
            <a:normAutofit/>
          </a:bodyPr>
          <a:lstStyle/>
          <a:p>
            <a:r>
              <a:rPr lang="en-US" dirty="0">
                <a:solidFill>
                  <a:schemeClr val="bg1"/>
                </a:solidFill>
              </a:rPr>
              <a:t>Problem Statement:</a:t>
            </a:r>
          </a:p>
        </p:txBody>
      </p:sp>
      <p:sp>
        <p:nvSpPr>
          <p:cNvPr id="4" name="Content Placeholder 3">
            <a:extLst>
              <a:ext uri="{FF2B5EF4-FFF2-40B4-BE49-F238E27FC236}">
                <a16:creationId xmlns:a16="http://schemas.microsoft.com/office/drawing/2014/main" id="{574352AF-2B51-2B47-AC41-7DB9FB26F3AD}"/>
              </a:ext>
            </a:extLst>
          </p:cNvPr>
          <p:cNvSpPr>
            <a:spLocks noGrp="1"/>
          </p:cNvSpPr>
          <p:nvPr>
            <p:ph idx="1"/>
          </p:nvPr>
        </p:nvSpPr>
        <p:spPr>
          <a:xfrm>
            <a:off x="525966" y="947853"/>
            <a:ext cx="5205761" cy="5173353"/>
          </a:xfrm>
        </p:spPr>
        <p:txBody>
          <a:bodyPr/>
          <a:lstStyle/>
          <a:p>
            <a:r>
              <a:rPr lang="en-US" dirty="0"/>
              <a:t>Using multi-level modeling, calculate the expected length of stay for the clinician and peer group, after removing the effects of previous Myocardial Infarction (MI) and Congestive Heart Failure (CHF).  Compare the performance of the clinician to the peer provider using the intercepts estimated for each group.</a:t>
            </a:r>
          </a:p>
        </p:txBody>
      </p:sp>
      <p:graphicFrame>
        <p:nvGraphicFramePr>
          <p:cNvPr id="3" name="Table 2">
            <a:extLst>
              <a:ext uri="{FF2B5EF4-FFF2-40B4-BE49-F238E27FC236}">
                <a16:creationId xmlns:a16="http://schemas.microsoft.com/office/drawing/2014/main" id="{FEC5C93C-C434-2643-ACDE-B2FCFB256F18}"/>
              </a:ext>
            </a:extLst>
          </p:cNvPr>
          <p:cNvGraphicFramePr>
            <a:graphicFrameLocks noGrp="1"/>
          </p:cNvGraphicFramePr>
          <p:nvPr/>
        </p:nvGraphicFramePr>
        <p:xfrm>
          <a:off x="6096000" y="947930"/>
          <a:ext cx="5711280" cy="5173332"/>
        </p:xfrm>
        <a:graphic>
          <a:graphicData uri="http://schemas.openxmlformats.org/drawingml/2006/table">
            <a:tbl>
              <a:tblPr/>
              <a:tblGrid>
                <a:gridCol w="713910">
                  <a:extLst>
                    <a:ext uri="{9D8B030D-6E8A-4147-A177-3AD203B41FA5}">
                      <a16:colId xmlns:a16="http://schemas.microsoft.com/office/drawing/2014/main" val="1303263822"/>
                    </a:ext>
                  </a:extLst>
                </a:gridCol>
                <a:gridCol w="713910">
                  <a:extLst>
                    <a:ext uri="{9D8B030D-6E8A-4147-A177-3AD203B41FA5}">
                      <a16:colId xmlns:a16="http://schemas.microsoft.com/office/drawing/2014/main" val="653581573"/>
                    </a:ext>
                  </a:extLst>
                </a:gridCol>
                <a:gridCol w="713910">
                  <a:extLst>
                    <a:ext uri="{9D8B030D-6E8A-4147-A177-3AD203B41FA5}">
                      <a16:colId xmlns:a16="http://schemas.microsoft.com/office/drawing/2014/main" val="1306560326"/>
                    </a:ext>
                  </a:extLst>
                </a:gridCol>
                <a:gridCol w="713910">
                  <a:extLst>
                    <a:ext uri="{9D8B030D-6E8A-4147-A177-3AD203B41FA5}">
                      <a16:colId xmlns:a16="http://schemas.microsoft.com/office/drawing/2014/main" val="3168019914"/>
                    </a:ext>
                  </a:extLst>
                </a:gridCol>
                <a:gridCol w="713910">
                  <a:extLst>
                    <a:ext uri="{9D8B030D-6E8A-4147-A177-3AD203B41FA5}">
                      <a16:colId xmlns:a16="http://schemas.microsoft.com/office/drawing/2014/main" val="2737955727"/>
                    </a:ext>
                  </a:extLst>
                </a:gridCol>
                <a:gridCol w="713910">
                  <a:extLst>
                    <a:ext uri="{9D8B030D-6E8A-4147-A177-3AD203B41FA5}">
                      <a16:colId xmlns:a16="http://schemas.microsoft.com/office/drawing/2014/main" val="833401979"/>
                    </a:ext>
                  </a:extLst>
                </a:gridCol>
                <a:gridCol w="713910">
                  <a:extLst>
                    <a:ext uri="{9D8B030D-6E8A-4147-A177-3AD203B41FA5}">
                      <a16:colId xmlns:a16="http://schemas.microsoft.com/office/drawing/2014/main" val="3696340546"/>
                    </a:ext>
                  </a:extLst>
                </a:gridCol>
                <a:gridCol w="713910">
                  <a:extLst>
                    <a:ext uri="{9D8B030D-6E8A-4147-A177-3AD203B41FA5}">
                      <a16:colId xmlns:a16="http://schemas.microsoft.com/office/drawing/2014/main" val="222093411"/>
                    </a:ext>
                  </a:extLst>
                </a:gridCol>
              </a:tblGrid>
              <a:tr h="172577">
                <a:tc gridSpan="4">
                  <a:txBody>
                    <a:bodyPr/>
                    <a:lstStyle/>
                    <a:p>
                      <a:pPr algn="ctr"/>
                      <a:r>
                        <a:rPr lang="en-US" sz="900" b="1">
                          <a:effectLst/>
                          <a:latin typeface="Arial" panose="020B0604020202020204" pitchFamily="34" charset="0"/>
                        </a:rPr>
                        <a:t>Clinician's Patients</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900" b="1">
                          <a:effectLst/>
                          <a:latin typeface="Arial" panose="020B0604020202020204" pitchFamily="34" charset="0"/>
                        </a:rPr>
                        <a:t>Peer Provider's Patients</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4618843"/>
                  </a:ext>
                </a:extLst>
              </a:tr>
              <a:tr h="343282">
                <a:tc>
                  <a:txBody>
                    <a:bodyPr/>
                    <a:lstStyle/>
                    <a:p>
                      <a:pPr algn="ctr"/>
                      <a:r>
                        <a:rPr lang="en-US" sz="900">
                          <a:effectLst/>
                          <a:latin typeface="Arial" panose="020B0604020202020204" pitchFamily="34" charset="0"/>
                        </a:rPr>
                        <a:t>Case</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Previous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Length of stay</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Case</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Previous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effectLst/>
                          <a:latin typeface="Arial" panose="020B0604020202020204" pitchFamily="34" charset="0"/>
                        </a:rPr>
                        <a:t>Length of stay</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extLst>
                  <a:ext uri="{0D108BD9-81ED-4DB2-BD59-A6C34878D82A}">
                    <a16:rowId xmlns:a16="http://schemas.microsoft.com/office/drawing/2014/main" val="2683078315"/>
                  </a:ext>
                </a:extLst>
              </a:tr>
              <a:tr h="172577">
                <a:tc>
                  <a:txBody>
                    <a:bodyPr/>
                    <a:lstStyle/>
                    <a:p>
                      <a:pPr algn="ctr"/>
                      <a:r>
                        <a:rPr lang="en-US" sz="900">
                          <a:effectLst/>
                          <a:latin typeface="Arial" panose="020B0604020202020204" pitchFamily="34" charset="0"/>
                        </a:rPr>
                        <a:t>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481026454"/>
                  </a:ext>
                </a:extLst>
              </a:tr>
              <a:tr h="175006">
                <a:tc>
                  <a:txBody>
                    <a:bodyPr/>
                    <a:lstStyle/>
                    <a:p>
                      <a:pPr algn="ctr"/>
                      <a:r>
                        <a:rPr lang="en-US" sz="900">
                          <a:effectLst/>
                          <a:latin typeface="Arial" panose="020B0604020202020204" pitchFamily="34" charset="0"/>
                        </a:rPr>
                        <a:t>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004701098"/>
                  </a:ext>
                </a:extLst>
              </a:tr>
              <a:tr h="172577">
                <a:tc>
                  <a:txBody>
                    <a:bodyPr/>
                    <a:lstStyle/>
                    <a:p>
                      <a:pPr algn="ctr"/>
                      <a:r>
                        <a:rPr lang="en-US" sz="900">
                          <a:effectLst/>
                          <a:latin typeface="Arial" panose="020B0604020202020204" pitchFamily="34" charset="0"/>
                        </a:rPr>
                        <a:t>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6768432"/>
                  </a:ext>
                </a:extLst>
              </a:tr>
              <a:tr h="172577">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834661606"/>
                  </a:ext>
                </a:extLst>
              </a:tr>
              <a:tr h="172577">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978973256"/>
                  </a:ext>
                </a:extLst>
              </a:tr>
              <a:tr h="172577">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42211265"/>
                  </a:ext>
                </a:extLst>
              </a:tr>
              <a:tr h="172577">
                <a:tc>
                  <a:txBody>
                    <a:bodyPr/>
                    <a:lstStyle/>
                    <a:p>
                      <a:pPr algn="ctr"/>
                      <a:r>
                        <a:rPr lang="en-US" sz="900">
                          <a:effectLst/>
                          <a:latin typeface="Arial" panose="020B0604020202020204" pitchFamily="34" charset="0"/>
                        </a:rPr>
                        <a:t>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956154424"/>
                  </a:ext>
                </a:extLst>
              </a:tr>
              <a:tr h="172577">
                <a:tc>
                  <a:txBody>
                    <a:bodyPr/>
                    <a:lstStyle/>
                    <a:p>
                      <a:pPr algn="ctr"/>
                      <a:r>
                        <a:rPr lang="en-US" sz="900">
                          <a:effectLst/>
                          <a:latin typeface="Arial" panose="020B0604020202020204" pitchFamily="34" charset="0"/>
                        </a:rPr>
                        <a:t>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dirty="0">
                          <a:effectLst/>
                          <a:latin typeface="Arial" panose="020B0604020202020204" pitchFamily="34" charset="0"/>
                        </a:rPr>
                        <a:t>No CHF</a:t>
                      </a:r>
                      <a:endParaRPr lang="en-US" sz="800" dirty="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735769030"/>
                  </a:ext>
                </a:extLst>
              </a:tr>
              <a:tr h="172577">
                <a:tc>
                  <a:txBody>
                    <a:bodyPr/>
                    <a:lstStyle/>
                    <a:p>
                      <a:pPr algn="ctr"/>
                      <a:r>
                        <a:rPr lang="en-US" sz="900">
                          <a:effectLst/>
                          <a:latin typeface="Arial" panose="020B0604020202020204" pitchFamily="34" charset="0"/>
                        </a:rPr>
                        <a:t>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266999057"/>
                  </a:ext>
                </a:extLst>
              </a:tr>
              <a:tr h="172577">
                <a:tc>
                  <a:txBody>
                    <a:bodyPr/>
                    <a:lstStyle/>
                    <a:p>
                      <a:pPr algn="ctr"/>
                      <a:r>
                        <a:rPr lang="en-US" sz="900">
                          <a:effectLst/>
                          <a:latin typeface="Arial" panose="020B0604020202020204" pitchFamily="34" charset="0"/>
                        </a:rPr>
                        <a:t>10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99815221"/>
                  </a:ext>
                </a:extLst>
              </a:tr>
              <a:tr h="172577">
                <a:tc>
                  <a:txBody>
                    <a:bodyPr/>
                    <a:lstStyle/>
                    <a:p>
                      <a:pPr algn="ctr"/>
                      <a:r>
                        <a:rPr lang="en-US" sz="900">
                          <a:effectLst/>
                          <a:latin typeface="Arial" panose="020B0604020202020204" pitchFamily="34" charset="0"/>
                        </a:rPr>
                        <a:t>11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868579562"/>
                  </a:ext>
                </a:extLst>
              </a:tr>
              <a:tr h="172577">
                <a:tc>
                  <a:txBody>
                    <a:bodyPr/>
                    <a:lstStyle/>
                    <a:p>
                      <a:pPr algn="ctr"/>
                      <a:r>
                        <a:rPr lang="en-US" sz="900">
                          <a:effectLst/>
                          <a:latin typeface="Arial" panose="020B0604020202020204" pitchFamily="34" charset="0"/>
                        </a:rPr>
                        <a:t>12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915566644"/>
                  </a:ext>
                </a:extLst>
              </a:tr>
              <a:tr h="172577">
                <a:tc>
                  <a:txBody>
                    <a:bodyPr/>
                    <a:lstStyle/>
                    <a:p>
                      <a:pPr algn="ctr"/>
                      <a:r>
                        <a:rPr lang="en-US" sz="900">
                          <a:effectLst/>
                          <a:latin typeface="Arial" panose="020B0604020202020204" pitchFamily="34" charset="0"/>
                        </a:rPr>
                        <a:t>13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61448715"/>
                  </a:ext>
                </a:extLst>
              </a:tr>
              <a:tr h="172577">
                <a:tc>
                  <a:txBody>
                    <a:bodyPr/>
                    <a:lstStyle/>
                    <a:p>
                      <a:pPr algn="ctr"/>
                      <a:r>
                        <a:rPr lang="en-US" sz="900">
                          <a:effectLst/>
                          <a:latin typeface="Arial" panose="020B0604020202020204" pitchFamily="34" charset="0"/>
                        </a:rPr>
                        <a:t>14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MI</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318911239"/>
                  </a:ext>
                </a:extLst>
              </a:tr>
              <a:tr h="172577">
                <a:tc>
                  <a:txBody>
                    <a:bodyPr/>
                    <a:lstStyle/>
                    <a:p>
                      <a:pPr algn="ctr"/>
                      <a:r>
                        <a:rPr lang="en-US" sz="900">
                          <a:effectLst/>
                          <a:latin typeface="Arial" panose="020B0604020202020204" pitchFamily="34" charset="0"/>
                        </a:rPr>
                        <a:t>15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2207056668"/>
                  </a:ext>
                </a:extLst>
              </a:tr>
              <a:tr h="172577">
                <a:tc>
                  <a:txBody>
                    <a:bodyPr/>
                    <a:lstStyle/>
                    <a:p>
                      <a:pPr algn="ctr"/>
                      <a:r>
                        <a:rPr lang="en-US" sz="900">
                          <a:effectLst/>
                          <a:latin typeface="Arial" panose="020B0604020202020204" pitchFamily="34" charset="0"/>
                        </a:rPr>
                        <a:t>16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903543049"/>
                  </a:ext>
                </a:extLst>
              </a:tr>
              <a:tr h="172577">
                <a:tc>
                  <a:txBody>
                    <a:bodyPr/>
                    <a:lstStyle/>
                    <a:p>
                      <a:pPr algn="ctr"/>
                      <a:r>
                        <a:rPr lang="en-US" sz="900">
                          <a:effectLst/>
                          <a:latin typeface="Arial" panose="020B0604020202020204" pitchFamily="34" charset="0"/>
                        </a:rPr>
                        <a:t>17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17</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68796579"/>
                  </a:ext>
                </a:extLst>
              </a:tr>
              <a:tr h="172577">
                <a:tc>
                  <a:txBody>
                    <a:bodyPr/>
                    <a:lstStyle/>
                    <a:p>
                      <a:pPr algn="ctr"/>
                      <a:r>
                        <a:rPr lang="en-US" sz="900">
                          <a:effectLst/>
                          <a:latin typeface="Arial" panose="020B0604020202020204" pitchFamily="34" charset="0"/>
                        </a:rPr>
                        <a:t>18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18</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3</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0933379"/>
                  </a:ext>
                </a:extLst>
              </a:tr>
              <a:tr h="172577">
                <a:tc>
                  <a:txBody>
                    <a:bodyPr/>
                    <a:lstStyle/>
                    <a:p>
                      <a:pPr algn="ctr"/>
                      <a:r>
                        <a:rPr lang="en-US" sz="900">
                          <a:effectLst/>
                          <a:latin typeface="Arial" panose="020B0604020202020204" pitchFamily="34" charset="0"/>
                        </a:rPr>
                        <a:t>19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No CHF</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5</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19</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555478323"/>
                  </a:ext>
                </a:extLst>
              </a:tr>
              <a:tr h="172577">
                <a:tc>
                  <a:txBody>
                    <a:bodyPr/>
                    <a:lstStyle/>
                    <a:p>
                      <a:pPr algn="ctr"/>
                      <a:r>
                        <a:rPr lang="en-US" sz="900">
                          <a:effectLst/>
                          <a:latin typeface="Arial" panose="020B0604020202020204" pitchFamily="34" charset="0"/>
                        </a:rPr>
                        <a:t>20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MI</a:t>
                      </a:r>
                    </a:p>
                  </a:txBody>
                  <a:tcPr marL="8523" marR="8523" marT="8523" marB="0" anchor="b">
                    <a:lnL>
                      <a:noFill/>
                    </a:lnL>
                    <a:lnR>
                      <a:noFill/>
                    </a:lnR>
                    <a:lnT>
                      <a:noFill/>
                    </a:lnT>
                    <a:lnB>
                      <a:noFill/>
                    </a:lnB>
                    <a:solidFill>
                      <a:srgbClr val="FFFFCC"/>
                    </a:solidFill>
                  </a:tcPr>
                </a:tc>
                <a:tc>
                  <a:txBody>
                    <a:bodyPr/>
                    <a:lstStyle/>
                    <a:p>
                      <a:pPr algn="ctr"/>
                      <a:r>
                        <a:rPr lang="en-US" sz="800">
                          <a:effectLst/>
                          <a:latin typeface="Arial" panose="020B0604020202020204" pitchFamily="34" charset="0"/>
                        </a:rPr>
                        <a:t>CHF</a:t>
                      </a: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6</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CC"/>
                    </a:solidFill>
                  </a:tcPr>
                </a:tc>
                <a:tc>
                  <a:txBody>
                    <a:bodyPr/>
                    <a:lstStyle/>
                    <a:p>
                      <a:pPr algn="ctr"/>
                      <a:r>
                        <a:rPr lang="en-US" sz="900">
                          <a:effectLst/>
                          <a:latin typeface="Arial" panose="020B0604020202020204" pitchFamily="34" charset="0"/>
                        </a:rPr>
                        <a:t>20</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823438887"/>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21</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741280466"/>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22</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5</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1552452999"/>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23</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dirty="0">
                          <a:solidFill>
                            <a:srgbClr val="000000"/>
                          </a:solidFill>
                          <a:effectLst/>
                          <a:latin typeface="Arial" panose="020B0604020202020204" pitchFamily="34" charset="0"/>
                        </a:rPr>
                        <a:t>MI</a:t>
                      </a:r>
                      <a:endParaRPr lang="en-US" sz="800" dirty="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4</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745160600"/>
                  </a:ext>
                </a:extLst>
              </a:tr>
              <a:tr h="300876">
                <a:tc>
                  <a:txBody>
                    <a:bodyPr/>
                    <a:lstStyle/>
                    <a:p>
                      <a:endParaRPr lang="en-US" sz="1600">
                        <a:effectLst/>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 </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FFFFFF"/>
                    </a:solidFill>
                  </a:tcPr>
                </a:tc>
                <a:tc>
                  <a:txBody>
                    <a:bodyPr/>
                    <a:lstStyle/>
                    <a:p>
                      <a:pPr algn="ctr"/>
                      <a:r>
                        <a:rPr lang="en-US" sz="900">
                          <a:effectLst/>
                          <a:latin typeface="Arial" panose="020B0604020202020204" pitchFamily="34" charset="0"/>
                        </a:rPr>
                        <a:t>24</a:t>
                      </a:r>
                      <a:endParaRPr lang="en-US" sz="800">
                        <a:effectLst/>
                        <a:latin typeface="Arial" panose="020B0604020202020204" pitchFamily="34" charset="0"/>
                      </a:endParaRPr>
                    </a:p>
                  </a:txBody>
                  <a:tcPr marL="8523" marR="8523" marT="8523" marB="0" anchor="b">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No MI</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a:solidFill>
                            <a:srgbClr val="000000"/>
                          </a:solidFill>
                          <a:effectLst/>
                          <a:latin typeface="Arial" panose="020B0604020202020204" pitchFamily="34" charset="0"/>
                        </a:rPr>
                        <a:t>CHF</a:t>
                      </a:r>
                      <a:endParaRPr lang="en-US" sz="80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tc>
                  <a:txBody>
                    <a:bodyPr/>
                    <a:lstStyle/>
                    <a:p>
                      <a:pPr algn="ctr"/>
                      <a:r>
                        <a:rPr lang="en-US" sz="900" dirty="0">
                          <a:solidFill>
                            <a:srgbClr val="000000"/>
                          </a:solidFill>
                          <a:effectLst/>
                          <a:latin typeface="Arial" panose="020B0604020202020204" pitchFamily="34" charset="0"/>
                        </a:rPr>
                        <a:t>4</a:t>
                      </a:r>
                      <a:endParaRPr lang="en-US" sz="800" dirty="0">
                        <a:effectLst/>
                        <a:latin typeface="Arial" panose="020B0604020202020204" pitchFamily="34" charset="0"/>
                      </a:endParaRPr>
                    </a:p>
                  </a:txBody>
                  <a:tcPr marL="8523" marR="8523" marT="8523" marB="0" anchor="ctr">
                    <a:lnL>
                      <a:noFill/>
                    </a:lnL>
                    <a:lnR>
                      <a:noFill/>
                    </a:lnR>
                    <a:lnT>
                      <a:noFill/>
                    </a:lnT>
                    <a:lnB>
                      <a:noFill/>
                    </a:lnB>
                    <a:solidFill>
                      <a:srgbClr val="CCFFCC"/>
                    </a:solidFill>
                  </a:tcPr>
                </a:tc>
                <a:extLst>
                  <a:ext uri="{0D108BD9-81ED-4DB2-BD59-A6C34878D82A}">
                    <a16:rowId xmlns:a16="http://schemas.microsoft.com/office/drawing/2014/main" val="3105024604"/>
                  </a:ext>
                </a:extLst>
              </a:tr>
            </a:tbl>
          </a:graphicData>
        </a:graphic>
      </p:graphicFrame>
      <p:sp>
        <p:nvSpPr>
          <p:cNvPr id="5" name="Rectangle 1">
            <a:extLst>
              <a:ext uri="{FF2B5EF4-FFF2-40B4-BE49-F238E27FC236}">
                <a16:creationId xmlns:a16="http://schemas.microsoft.com/office/drawing/2014/main" id="{7C315BFC-69CB-9947-9660-B2BF3E7B232F}"/>
              </a:ext>
            </a:extLst>
          </p:cNvPr>
          <p:cNvSpPr>
            <a:spLocks noChangeArrowheads="1"/>
          </p:cNvSpPr>
          <p:nvPr/>
        </p:nvSpPr>
        <p:spPr bwMode="auto">
          <a:xfrm>
            <a:off x="3914775" y="181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5464444"/>
      </p:ext>
    </p:extLst>
  </p:cSld>
  <p:clrMapOvr>
    <a:masterClrMapping/>
  </p:clrMapOvr>
  <mc:AlternateContent xmlns:mc="http://schemas.openxmlformats.org/markup-compatibility/2006" xmlns:p14="http://schemas.microsoft.com/office/powerpoint/2010/main">
    <mc:Choice Requires="p14">
      <p:transition spd="slow" p14:dur="2000" advTm="45400"/>
    </mc:Choice>
    <mc:Fallback xmlns="">
      <p:transition spd="slow" advTm="454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Step(1):</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5307980" cy="1704355"/>
          </a:xfrm>
        </p:spPr>
        <p:txBody>
          <a:bodyPr/>
          <a:lstStyle/>
          <a:p>
            <a:r>
              <a:rPr lang="en-US" dirty="0"/>
              <a:t>Load required libraries</a:t>
            </a:r>
            <a:br>
              <a:rPr lang="en-US" dirty="0"/>
            </a:br>
            <a:endParaRPr lang="en-US" dirty="0"/>
          </a:p>
        </p:txBody>
      </p:sp>
      <p:sp>
        <p:nvSpPr>
          <p:cNvPr id="4" name="Content Placeholder 5">
            <a:extLst>
              <a:ext uri="{FF2B5EF4-FFF2-40B4-BE49-F238E27FC236}">
                <a16:creationId xmlns:a16="http://schemas.microsoft.com/office/drawing/2014/main" id="{E8287981-91A4-5F43-9F4F-6A9578448334}"/>
              </a:ext>
            </a:extLst>
          </p:cNvPr>
          <p:cNvSpPr txBox="1">
            <a:spLocks/>
          </p:cNvSpPr>
          <p:nvPr/>
        </p:nvSpPr>
        <p:spPr>
          <a:xfrm>
            <a:off x="301083" y="2798956"/>
            <a:ext cx="10158761" cy="338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Construct the dataset following the input from the question</a:t>
            </a:r>
          </a:p>
          <a:p>
            <a:endParaRPr lang="en-US" dirty="0"/>
          </a:p>
        </p:txBody>
      </p:sp>
      <p:pic>
        <p:nvPicPr>
          <p:cNvPr id="5" name="Picture 4">
            <a:extLst>
              <a:ext uri="{FF2B5EF4-FFF2-40B4-BE49-F238E27FC236}">
                <a16:creationId xmlns:a16="http://schemas.microsoft.com/office/drawing/2014/main" id="{0D74EF86-64AC-E14B-8B6B-C6A33306C63F}"/>
              </a:ext>
            </a:extLst>
          </p:cNvPr>
          <p:cNvPicPr>
            <a:picLocks noChangeAspect="1"/>
          </p:cNvPicPr>
          <p:nvPr/>
        </p:nvPicPr>
        <p:blipFill rotWithShape="1">
          <a:blip r:embed="rId3"/>
          <a:srcRect l="14550" t="25529" r="57592" b="65304"/>
          <a:stretch/>
        </p:blipFill>
        <p:spPr>
          <a:xfrm>
            <a:off x="520415" y="1639229"/>
            <a:ext cx="4389813" cy="903250"/>
          </a:xfrm>
          <a:prstGeom prst="rect">
            <a:avLst/>
          </a:prstGeom>
        </p:spPr>
      </p:pic>
      <p:pic>
        <p:nvPicPr>
          <p:cNvPr id="13" name="Picture 12">
            <a:extLst>
              <a:ext uri="{FF2B5EF4-FFF2-40B4-BE49-F238E27FC236}">
                <a16:creationId xmlns:a16="http://schemas.microsoft.com/office/drawing/2014/main" id="{1987B694-60C9-FC4A-B372-B122F46D7150}"/>
              </a:ext>
            </a:extLst>
          </p:cNvPr>
          <p:cNvPicPr>
            <a:picLocks noChangeAspect="1"/>
          </p:cNvPicPr>
          <p:nvPr/>
        </p:nvPicPr>
        <p:blipFill rotWithShape="1">
          <a:blip r:embed="rId4"/>
          <a:srcRect l="14755" t="35482" r="36849" b="40514"/>
          <a:stretch/>
        </p:blipFill>
        <p:spPr>
          <a:xfrm>
            <a:off x="520415" y="3343584"/>
            <a:ext cx="9462348" cy="2934553"/>
          </a:xfrm>
          <a:prstGeom prst="rect">
            <a:avLst/>
          </a:prstGeom>
        </p:spPr>
      </p:pic>
    </p:spTree>
    <p:extLst>
      <p:ext uri="{BB962C8B-B14F-4D97-AF65-F5344CB8AC3E}">
        <p14:creationId xmlns:p14="http://schemas.microsoft.com/office/powerpoint/2010/main" val="1668323632"/>
      </p:ext>
    </p:extLst>
  </p:cSld>
  <p:clrMapOvr>
    <a:masterClrMapping/>
  </p:clrMapOvr>
  <mc:AlternateContent xmlns:mc="http://schemas.openxmlformats.org/markup-compatibility/2006" xmlns:p14="http://schemas.microsoft.com/office/powerpoint/2010/main">
    <mc:Choice Requires="p14">
      <p:transition spd="slow" p14:dur="2000" advTm="69531"/>
    </mc:Choice>
    <mc:Fallback xmlns="">
      <p:transition spd="slow" advTm="695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Step(2):</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024946" cy="4798199"/>
          </a:xfrm>
        </p:spPr>
        <p:txBody>
          <a:bodyPr/>
          <a:lstStyle/>
          <a:p>
            <a:r>
              <a:rPr lang="en-US" dirty="0"/>
              <a:t>Conduct regression for clinician dataset</a:t>
            </a:r>
          </a:p>
          <a:p>
            <a:endParaRPr lang="en-US" dirty="0"/>
          </a:p>
        </p:txBody>
      </p:sp>
      <p:pic>
        <p:nvPicPr>
          <p:cNvPr id="4" name="Picture 3">
            <a:extLst>
              <a:ext uri="{FF2B5EF4-FFF2-40B4-BE49-F238E27FC236}">
                <a16:creationId xmlns:a16="http://schemas.microsoft.com/office/drawing/2014/main" id="{13CBACC7-BC03-4847-8E52-D4999E485E72}"/>
              </a:ext>
            </a:extLst>
          </p:cNvPr>
          <p:cNvPicPr>
            <a:picLocks noChangeAspect="1"/>
          </p:cNvPicPr>
          <p:nvPr/>
        </p:nvPicPr>
        <p:blipFill rotWithShape="1">
          <a:blip r:embed="rId3"/>
          <a:srcRect l="14144" t="51220" r="51084" b="30894"/>
          <a:stretch/>
        </p:blipFill>
        <p:spPr>
          <a:xfrm>
            <a:off x="457200" y="1918009"/>
            <a:ext cx="8147491" cy="2620537"/>
          </a:xfrm>
          <a:prstGeom prst="rect">
            <a:avLst/>
          </a:prstGeom>
        </p:spPr>
      </p:pic>
    </p:spTree>
    <p:extLst>
      <p:ext uri="{BB962C8B-B14F-4D97-AF65-F5344CB8AC3E}">
        <p14:creationId xmlns:p14="http://schemas.microsoft.com/office/powerpoint/2010/main" val="4082074302"/>
      </p:ext>
    </p:extLst>
  </p:cSld>
  <p:clrMapOvr>
    <a:masterClrMapping/>
  </p:clrMapOvr>
  <mc:AlternateContent xmlns:mc="http://schemas.openxmlformats.org/markup-compatibility/2006" xmlns:p14="http://schemas.microsoft.com/office/powerpoint/2010/main">
    <mc:Choice Requires="p14">
      <p:transition spd="slow" p14:dur="2000" advTm="42097"/>
    </mc:Choice>
    <mc:Fallback xmlns="">
      <p:transition spd="slow" advTm="420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Step(3):</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917044" cy="4798199"/>
          </a:xfrm>
        </p:spPr>
        <p:txBody>
          <a:bodyPr/>
          <a:lstStyle/>
          <a:p>
            <a:r>
              <a:rPr lang="en-US" dirty="0"/>
              <a:t>Conduct regression for peer provider data frame:</a:t>
            </a:r>
          </a:p>
          <a:p>
            <a:endParaRPr lang="en-US" dirty="0"/>
          </a:p>
        </p:txBody>
      </p:sp>
      <p:pic>
        <p:nvPicPr>
          <p:cNvPr id="4" name="Picture 3">
            <a:extLst>
              <a:ext uri="{FF2B5EF4-FFF2-40B4-BE49-F238E27FC236}">
                <a16:creationId xmlns:a16="http://schemas.microsoft.com/office/drawing/2014/main" id="{F6AC1EE8-5CAB-974C-9A6A-9C7C9FB12172}"/>
              </a:ext>
            </a:extLst>
          </p:cNvPr>
          <p:cNvPicPr>
            <a:picLocks noChangeAspect="1"/>
          </p:cNvPicPr>
          <p:nvPr/>
        </p:nvPicPr>
        <p:blipFill rotWithShape="1">
          <a:blip r:embed="rId3"/>
          <a:srcRect l="14550" t="69594" r="56473" b="14074"/>
          <a:stretch/>
        </p:blipFill>
        <p:spPr>
          <a:xfrm>
            <a:off x="490652" y="1806498"/>
            <a:ext cx="8321415" cy="2932770"/>
          </a:xfrm>
          <a:prstGeom prst="rect">
            <a:avLst/>
          </a:prstGeom>
        </p:spPr>
      </p:pic>
    </p:spTree>
    <p:extLst>
      <p:ext uri="{BB962C8B-B14F-4D97-AF65-F5344CB8AC3E}">
        <p14:creationId xmlns:p14="http://schemas.microsoft.com/office/powerpoint/2010/main" val="3535864683"/>
      </p:ext>
    </p:extLst>
  </p:cSld>
  <p:clrMapOvr>
    <a:masterClrMapping/>
  </p:clrMapOvr>
  <mc:AlternateContent xmlns:mc="http://schemas.openxmlformats.org/markup-compatibility/2006" xmlns:p14="http://schemas.microsoft.com/office/powerpoint/2010/main">
    <mc:Choice Requires="p14">
      <p:transition spd="slow" p14:dur="2000" advTm="47548"/>
    </mc:Choice>
    <mc:Fallback xmlns="">
      <p:transition spd="slow" advTm="47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2F1-92AF-1749-9DB6-DD2544108690}"/>
              </a:ext>
            </a:extLst>
          </p:cNvPr>
          <p:cNvSpPr>
            <a:spLocks noGrp="1"/>
          </p:cNvSpPr>
          <p:nvPr>
            <p:ph type="title"/>
          </p:nvPr>
        </p:nvSpPr>
        <p:spPr>
          <a:xfrm>
            <a:off x="0" y="0"/>
            <a:ext cx="12192000" cy="729049"/>
          </a:xfrm>
          <a:solidFill>
            <a:srgbClr val="007600"/>
          </a:solidFill>
        </p:spPr>
        <p:txBody>
          <a:bodyPr>
            <a:normAutofit/>
          </a:bodyPr>
          <a:lstStyle/>
          <a:p>
            <a:r>
              <a:rPr lang="en-US" dirty="0">
                <a:solidFill>
                  <a:schemeClr val="bg1"/>
                </a:solidFill>
              </a:rPr>
              <a:t>Result:</a:t>
            </a:r>
          </a:p>
        </p:txBody>
      </p:sp>
      <p:sp>
        <p:nvSpPr>
          <p:cNvPr id="6" name="Content Placeholder 5">
            <a:extLst>
              <a:ext uri="{FF2B5EF4-FFF2-40B4-BE49-F238E27FC236}">
                <a16:creationId xmlns:a16="http://schemas.microsoft.com/office/drawing/2014/main" id="{A7FAF9A3-47A8-E74D-98BF-3554FB1ADED2}"/>
              </a:ext>
            </a:extLst>
          </p:cNvPr>
          <p:cNvSpPr>
            <a:spLocks noGrp="1"/>
          </p:cNvSpPr>
          <p:nvPr>
            <p:ph idx="1"/>
          </p:nvPr>
        </p:nvSpPr>
        <p:spPr>
          <a:xfrm>
            <a:off x="301083" y="1094601"/>
            <a:ext cx="10749776" cy="4798199"/>
          </a:xfrm>
        </p:spPr>
        <p:txBody>
          <a:bodyPr/>
          <a:lstStyle/>
          <a:p>
            <a:r>
              <a:rPr lang="en-US" dirty="0"/>
              <a:t>From the results of the regression tests, the two datasets have the same intercepts points, which means there is no difference between the two groups.</a:t>
            </a:r>
          </a:p>
        </p:txBody>
      </p:sp>
    </p:spTree>
    <p:extLst>
      <p:ext uri="{BB962C8B-B14F-4D97-AF65-F5344CB8AC3E}">
        <p14:creationId xmlns:p14="http://schemas.microsoft.com/office/powerpoint/2010/main" val="2787734723"/>
      </p:ext>
    </p:extLst>
  </p:cSld>
  <p:clrMapOvr>
    <a:masterClrMapping/>
  </p:clrMapOvr>
  <mc:AlternateContent xmlns:mc="http://schemas.openxmlformats.org/markup-compatibility/2006" xmlns:p14="http://schemas.microsoft.com/office/powerpoint/2010/main">
    <mc:Choice Requires="p14">
      <p:transition spd="slow" p14:dur="2000" advTm="17647"/>
    </mc:Choice>
    <mc:Fallback xmlns="">
      <p:transition spd="slow" advTm="176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AF8BEAC0-EA21-47C3-962B-FA96C13E3BF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803" r="4789"/>
          <a:stretch/>
        </p:blipFill>
        <p:spPr>
          <a:xfrm>
            <a:off x="-2745" y="128335"/>
            <a:ext cx="11727891" cy="4041514"/>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65109553"/>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418</Words>
  <Application>Microsoft Office PowerPoint</Application>
  <PresentationFormat>Widescreen</PresentationFormat>
  <Paragraphs>220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Problem Statement:</vt:lpstr>
      <vt:lpstr>Step(1):</vt:lpstr>
      <vt:lpstr>Step(2):</vt:lpstr>
      <vt:lpstr>Step(3):</vt:lpstr>
      <vt:lpstr>Result: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 HAP 725</dc:title>
  <dc:subject/>
  <dc:creator>Ahmed Aminalla Diab</dc:creator>
  <cp:keywords/>
  <dc:description/>
  <cp:lastModifiedBy>Farrokh Alemi</cp:lastModifiedBy>
  <cp:revision>30</cp:revision>
  <dcterms:created xsi:type="dcterms:W3CDTF">2020-12-01T20:24:52Z</dcterms:created>
  <dcterms:modified xsi:type="dcterms:W3CDTF">2022-02-17T18:00:23Z</dcterms:modified>
  <cp:category/>
</cp:coreProperties>
</file>