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2"/>
  </p:notesMasterIdLst>
  <p:sldIdLst>
    <p:sldId id="268" r:id="rId2"/>
    <p:sldId id="414" r:id="rId3"/>
    <p:sldId id="415" r:id="rId4"/>
    <p:sldId id="426" r:id="rId5"/>
    <p:sldId id="436" r:id="rId6"/>
    <p:sldId id="404" r:id="rId7"/>
    <p:sldId id="437" r:id="rId8"/>
    <p:sldId id="438" r:id="rId9"/>
    <p:sldId id="439" r:id="rId10"/>
    <p:sldId id="440" r:id="rId11"/>
    <p:sldId id="441" r:id="rId12"/>
    <p:sldId id="416" r:id="rId13"/>
    <p:sldId id="427" r:id="rId14"/>
    <p:sldId id="418" r:id="rId15"/>
    <p:sldId id="419" r:id="rId16"/>
    <p:sldId id="420" r:id="rId17"/>
    <p:sldId id="421" r:id="rId18"/>
    <p:sldId id="422" r:id="rId19"/>
    <p:sldId id="424" r:id="rId20"/>
    <p:sldId id="425" r:id="rId21"/>
    <p:sldId id="423" r:id="rId22"/>
    <p:sldId id="428" r:id="rId23"/>
    <p:sldId id="429" r:id="rId24"/>
    <p:sldId id="430" r:id="rId25"/>
    <p:sldId id="431" r:id="rId26"/>
    <p:sldId id="432" r:id="rId27"/>
    <p:sldId id="433" r:id="rId28"/>
    <p:sldId id="434" r:id="rId29"/>
    <p:sldId id="435" r:id="rId30"/>
    <p:sldId id="4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1219"/>
    <a:srgbClr val="FFFF00"/>
    <a:srgbClr val="FFFF99"/>
    <a:srgbClr val="00FFCC"/>
    <a:srgbClr val="66FFCC"/>
    <a:srgbClr val="006873"/>
    <a:srgbClr val="00FF00"/>
    <a:srgbClr val="FFFF66"/>
    <a:srgbClr val="FFCC33"/>
    <a:srgbClr val="00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85"/>
    <p:restoredTop sz="71098" autoAdjust="0"/>
  </p:normalViewPr>
  <p:slideViewPr>
    <p:cSldViewPr snapToGrid="0" snapToObjects="1">
      <p:cViewPr varScale="1">
        <p:scale>
          <a:sx n="61" d="100"/>
          <a:sy n="61" d="100"/>
        </p:scale>
        <p:origin x="1238" y="5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6/8/2020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show you how to create a causal network through LASSO regressions</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latin typeface="+mn-lt"/>
                <a:ea typeface="+mn-ea"/>
                <a:cs typeface="+mn-cs"/>
              </a:rPr>
              <a:t>Markov blanket also includes children of X6, in this case X8 and X9.</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10</a:t>
            </a:fld>
            <a:endParaRPr lang="en-US"/>
          </a:p>
        </p:txBody>
      </p:sp>
    </p:spTree>
    <p:extLst>
      <p:ext uri="{BB962C8B-B14F-4D97-AF65-F5344CB8AC3E}">
        <p14:creationId xmlns:p14="http://schemas.microsoft.com/office/powerpoint/2010/main" val="2030384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latin typeface="+mn-lt"/>
                <a:ea typeface="+mn-ea"/>
                <a:cs typeface="+mn-cs"/>
              </a:rPr>
              <a:t>Finally Markov blanket includes co-parents.  These are other parents of children of X6.  In this network these are X5 and X7.</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11</a:t>
            </a:fld>
            <a:endParaRPr lang="en-US"/>
          </a:p>
        </p:txBody>
      </p:sp>
    </p:spTree>
    <p:extLst>
      <p:ext uri="{BB962C8B-B14F-4D97-AF65-F5344CB8AC3E}">
        <p14:creationId xmlns:p14="http://schemas.microsoft.com/office/powerpoint/2010/main" val="683716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order and timing of occurrence of a variable identifies the parents in Markov blanket of a network. So doing a LASSO regression of a response variable on variables that precede it not only identifies the Markov blanket of the response variable but also a subset of variables within the Markov blanket, notably the parents within the Markov blanket.   This is a crucial subset for construction of a network as if you know the parents in the Markov blanket of every variable in the network, then you have the entire network structure.</a:t>
            </a:r>
            <a:endParaRPr lang="en-US" dirty="0">
              <a:effectLst/>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12</a:t>
            </a:fld>
            <a:endParaRPr lang="en-US"/>
          </a:p>
        </p:txBody>
      </p:sp>
    </p:spTree>
    <p:extLst>
      <p:ext uri="{BB962C8B-B14F-4D97-AF65-F5344CB8AC3E}">
        <p14:creationId xmlns:p14="http://schemas.microsoft.com/office/powerpoint/2010/main" val="915234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order and timing of variables can be set by definition, e.g. date of birth occurs before any other event in the person’s life.  It can be set by average time of occurrence, for example older people tend to have Alzheimer and younger people tend to have drug abuse.  It can be done by when the variable was measured.  For example, a diagnosis prior to treatment is comorbidity and a diagnosis after treatment is a complication.  Comorbidities occur prior to complications.  </a:t>
            </a:r>
            <a:endParaRPr lang="en-US" dirty="0">
              <a:effectLst/>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13</a:t>
            </a:fld>
            <a:endParaRPr lang="en-US"/>
          </a:p>
        </p:txBody>
      </p:sp>
    </p:spTree>
    <p:extLst>
      <p:ext uri="{BB962C8B-B14F-4D97-AF65-F5344CB8AC3E}">
        <p14:creationId xmlns:p14="http://schemas.microsoft.com/office/powerpoint/2010/main" val="373372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 us go through an example</a:t>
            </a:r>
            <a:endParaRPr lang="en-US" dirty="0">
              <a:effectLst/>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14</a:t>
            </a:fld>
            <a:endParaRPr lang="en-US"/>
          </a:p>
        </p:txBody>
      </p:sp>
    </p:spTree>
    <p:extLst>
      <p:ext uri="{BB962C8B-B14F-4D97-AF65-F5344CB8AC3E}">
        <p14:creationId xmlns:p14="http://schemas.microsoft.com/office/powerpoint/2010/main" val="2353155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 network.  Let us first familiarize ourselves with the concept of parents in the network.  For each node, these are the nodes that precede it and are connected to it with a directed arc.  So what are the parents in Markov blanket of RF?</a:t>
            </a:r>
            <a:endParaRPr lang="en-US" dirty="0">
              <a:effectLst/>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15</a:t>
            </a:fld>
            <a:endParaRPr lang="en-US"/>
          </a:p>
        </p:txBody>
      </p:sp>
    </p:spTree>
    <p:extLst>
      <p:ext uri="{BB962C8B-B14F-4D97-AF65-F5344CB8AC3E}">
        <p14:creationId xmlns:p14="http://schemas.microsoft.com/office/powerpoint/2010/main" val="3654139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 and P are parents in the Markov blanket of RF.  They are significantly related to RF, they occur prior to RF.  If one controls these variables, then de facto one controls the effect of any other preceding covariate on RF.</a:t>
            </a:r>
            <a:endParaRPr lang="en-US" dirty="0">
              <a:effectLst/>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16</a:t>
            </a:fld>
            <a:endParaRPr lang="en-US"/>
          </a:p>
        </p:txBody>
      </p:sp>
    </p:spTree>
    <p:extLst>
      <p:ext uri="{BB962C8B-B14F-4D97-AF65-F5344CB8AC3E}">
        <p14:creationId xmlns:p14="http://schemas.microsoft.com/office/powerpoint/2010/main" val="1168266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LASSO regression can be used to detect the parents.  This</a:t>
            </a:r>
            <a:r>
              <a:rPr lang="en-US" sz="1200" kern="1200" baseline="0" dirty="0">
                <a:solidFill>
                  <a:schemeClr val="tx1"/>
                </a:solidFill>
                <a:effectLst/>
                <a:latin typeface="+mn-lt"/>
                <a:ea typeface="+mn-ea"/>
                <a:cs typeface="+mn-cs"/>
              </a:rPr>
              <a:t> provides the equation of a LASSO regression of RF on all variables that occur prior to it. The parameter lambda in red is multiplied by some of the other parameters, so when lambda is large it drives the parameters to zero so that the product of lambda and the parameters becomes smaller.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17</a:t>
            </a:fld>
            <a:endParaRPr lang="en-US"/>
          </a:p>
        </p:txBody>
      </p:sp>
    </p:spTree>
    <p:extLst>
      <p:ext uri="{BB962C8B-B14F-4D97-AF65-F5344CB8AC3E}">
        <p14:creationId xmlns:p14="http://schemas.microsoft.com/office/powerpoint/2010/main" val="1656396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latin typeface="+mn-lt"/>
                <a:ea typeface="+mn-ea"/>
                <a:cs typeface="+mn-cs"/>
              </a:rPr>
              <a:t>Only H and P will have a significant relationship with RF.  DME and CL are correlated with RF but LASSO drops these variables, in part because of intercorrelation among the variables.  H blocks the effect of these two variables on RF.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18</a:t>
            </a:fld>
            <a:endParaRPr lang="en-US"/>
          </a:p>
        </p:txBody>
      </p:sp>
    </p:spTree>
    <p:extLst>
      <p:ext uri="{BB962C8B-B14F-4D97-AF65-F5344CB8AC3E}">
        <p14:creationId xmlns:p14="http://schemas.microsoft.com/office/powerpoint/2010/main" val="3685625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 us try another example.  What is the equation that will identify parents to LTH?</a:t>
            </a:r>
            <a:endParaRPr lang="en-US" dirty="0">
              <a:effectLst/>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19</a:t>
            </a:fld>
            <a:endParaRPr lang="en-US"/>
          </a:p>
        </p:txBody>
      </p:sp>
    </p:spTree>
    <p:extLst>
      <p:ext uri="{BB962C8B-B14F-4D97-AF65-F5344CB8AC3E}">
        <p14:creationId xmlns:p14="http://schemas.microsoft.com/office/powerpoint/2010/main" val="970223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LASSO regression is a statistical technique that identifies a subset of variables that make other variables irrelevant in a prediction task.</a:t>
            </a:r>
            <a:endParaRPr lang="en-US" dirty="0">
              <a:effectLst/>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a:t>
            </a:fld>
            <a:endParaRPr lang="en-US"/>
          </a:p>
        </p:txBody>
      </p:sp>
    </p:spTree>
    <p:extLst>
      <p:ext uri="{BB962C8B-B14F-4D97-AF65-F5344CB8AC3E}">
        <p14:creationId xmlns:p14="http://schemas.microsoft.com/office/powerpoint/2010/main" val="1933618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response variable is LTH.  The independent variables are all the variables that occur before LTH, which is the same set of variables that occur before RF.  We now expect that LASSO will identify P and H are significant. CL and DME are not significant.</a:t>
            </a:r>
            <a:endParaRPr lang="en-US" dirty="0">
              <a:effectLst/>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20</a:t>
            </a:fld>
            <a:endParaRPr lang="en-US"/>
          </a:p>
        </p:txBody>
      </p:sp>
    </p:spTree>
    <p:extLst>
      <p:ext uri="{BB962C8B-B14F-4D97-AF65-F5344CB8AC3E}">
        <p14:creationId xmlns:p14="http://schemas.microsoft.com/office/powerpoint/2010/main" val="29166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general process can now be described. Each node is selected as a response variable. Each node is LASSO regressed on all variables that precede it in time. The variables that remain statistically significant are the parents in Markov blanket of the response variable. This process identifies parents for all nodes in the network, de facto identifying the entire network.</a:t>
            </a:r>
            <a:endParaRPr lang="en-US" dirty="0">
              <a:effectLst/>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21</a:t>
            </a:fld>
            <a:endParaRPr lang="en-US"/>
          </a:p>
        </p:txBody>
      </p:sp>
    </p:spTree>
    <p:extLst>
      <p:ext uri="{BB962C8B-B14F-4D97-AF65-F5344CB8AC3E}">
        <p14:creationId xmlns:p14="http://schemas.microsoft.com/office/powerpoint/2010/main" val="3017899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 code for doing LASSO regression using the package </a:t>
            </a:r>
            <a:r>
              <a:rPr lang="en-US" sz="1200" kern="1200" dirty="0" err="1">
                <a:solidFill>
                  <a:schemeClr val="tx1"/>
                </a:solidFill>
                <a:effectLst/>
                <a:latin typeface="+mn-lt"/>
                <a:ea typeface="+mn-ea"/>
                <a:cs typeface="+mn-cs"/>
              </a:rPr>
              <a:t>glmnet</a:t>
            </a:r>
            <a:endParaRPr lang="en-US" dirty="0">
              <a:effectLst/>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22</a:t>
            </a:fld>
            <a:endParaRPr lang="en-US"/>
          </a:p>
        </p:txBody>
      </p:sp>
    </p:spTree>
    <p:extLst>
      <p:ext uri="{BB962C8B-B14F-4D97-AF65-F5344CB8AC3E}">
        <p14:creationId xmlns:p14="http://schemas.microsoft.com/office/powerpoint/2010/main" val="351129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latin typeface="+mn-lt"/>
                <a:ea typeface="+mn-ea"/>
                <a:cs typeface="+mn-cs"/>
              </a:rPr>
              <a:t>First you read the data and drop variables that are not relevant to the analysis.</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23</a:t>
            </a:fld>
            <a:endParaRPr lang="en-US"/>
          </a:p>
        </p:txBody>
      </p:sp>
    </p:spTree>
    <p:extLst>
      <p:ext uri="{BB962C8B-B14F-4D97-AF65-F5344CB8AC3E}">
        <p14:creationId xmlns:p14="http://schemas.microsoft.com/office/powerpoint/2010/main" val="1832760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24</a:t>
            </a:fld>
            <a:endParaRPr lang="en-US"/>
          </a:p>
        </p:txBody>
      </p:sp>
    </p:spTree>
    <p:extLst>
      <p:ext uri="{BB962C8B-B14F-4D97-AF65-F5344CB8AC3E}">
        <p14:creationId xmlns:p14="http://schemas.microsoft.com/office/powerpoint/2010/main" val="2815153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25</a:t>
            </a:fld>
            <a:endParaRPr lang="en-US"/>
          </a:p>
        </p:txBody>
      </p:sp>
    </p:spTree>
    <p:extLst>
      <p:ext uri="{BB962C8B-B14F-4D97-AF65-F5344CB8AC3E}">
        <p14:creationId xmlns:p14="http://schemas.microsoft.com/office/powerpoint/2010/main" val="840936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26</a:t>
            </a:fld>
            <a:endParaRPr lang="en-US"/>
          </a:p>
        </p:txBody>
      </p:sp>
    </p:spTree>
    <p:extLst>
      <p:ext uri="{BB962C8B-B14F-4D97-AF65-F5344CB8AC3E}">
        <p14:creationId xmlns:p14="http://schemas.microsoft.com/office/powerpoint/2010/main" val="1423998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27</a:t>
            </a:fld>
            <a:endParaRPr lang="en-US"/>
          </a:p>
        </p:txBody>
      </p:sp>
    </p:spTree>
    <p:extLst>
      <p:ext uri="{BB962C8B-B14F-4D97-AF65-F5344CB8AC3E}">
        <p14:creationId xmlns:p14="http://schemas.microsoft.com/office/powerpoint/2010/main" val="2837291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28</a:t>
            </a:fld>
            <a:endParaRPr lang="en-US"/>
          </a:p>
        </p:txBody>
      </p:sp>
    </p:spTree>
    <p:extLst>
      <p:ext uri="{BB962C8B-B14F-4D97-AF65-F5344CB8AC3E}">
        <p14:creationId xmlns:p14="http://schemas.microsoft.com/office/powerpoint/2010/main" val="375810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latin typeface="+mn-lt"/>
                <a:ea typeface="+mn-ea"/>
                <a:cs typeface="+mn-cs"/>
              </a:rPr>
              <a:t>Here we see how two regressions were combined to create a single network model.  The first regression had citalopram as response and baseline diseases as independent variables.  The second regression had remission of symptoms as response, and citalopram and baseline comorbidities as independent variables.  Once the structure of the network has been determined then parameters for the combined network are assessed by fitting the network to data using a software such </a:t>
            </a:r>
            <a:r>
              <a:rPr lang="en-US" sz="1200" kern="1200">
                <a:solidFill>
                  <a:schemeClr val="tx1"/>
                </a:solidFill>
                <a:latin typeface="+mn-lt"/>
                <a:ea typeface="+mn-ea"/>
                <a:cs typeface="+mn-cs"/>
              </a:rPr>
              <a:t>as Netica.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29</a:t>
            </a:fld>
            <a:endParaRPr lang="en-US"/>
          </a:p>
        </p:txBody>
      </p:sp>
    </p:spTree>
    <p:extLst>
      <p:ext uri="{BB962C8B-B14F-4D97-AF65-F5344CB8AC3E}">
        <p14:creationId xmlns:p14="http://schemas.microsoft.com/office/powerpoint/2010/main" val="3773602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network terminology, LASSO regression identifies Markov blanket of the response variable. </a:t>
            </a:r>
            <a:endParaRPr lang="en-US" dirty="0">
              <a:effectLst/>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a:t>
            </a:fld>
            <a:endParaRPr lang="en-US"/>
          </a:p>
        </p:txBody>
      </p:sp>
    </p:spTree>
    <p:extLst>
      <p:ext uri="{BB962C8B-B14F-4D97-AF65-F5344CB8AC3E}">
        <p14:creationId xmlns:p14="http://schemas.microsoft.com/office/powerpoint/2010/main" val="866138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30</a:t>
            </a:fld>
            <a:endParaRPr lang="en-US"/>
          </a:p>
        </p:txBody>
      </p:sp>
    </p:spTree>
    <p:extLst>
      <p:ext uri="{BB962C8B-B14F-4D97-AF65-F5344CB8AC3E}">
        <p14:creationId xmlns:p14="http://schemas.microsoft.com/office/powerpoint/2010/main" val="137288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shows a regression equation with </a:t>
            </a:r>
            <a:r>
              <a:rPr lang="en-US" sz="1200" kern="1200" dirty="0" err="1">
                <a:solidFill>
                  <a:schemeClr val="tx1"/>
                </a:solidFill>
                <a:effectLst/>
                <a:latin typeface="+mn-lt"/>
                <a:ea typeface="+mn-ea"/>
                <a:cs typeface="+mn-cs"/>
              </a:rPr>
              <a:t>Xs</a:t>
            </a:r>
            <a:r>
              <a:rPr lang="en-US" sz="1200" kern="1200" dirty="0">
                <a:solidFill>
                  <a:schemeClr val="tx1"/>
                </a:solidFill>
                <a:effectLst/>
                <a:latin typeface="+mn-lt"/>
                <a:ea typeface="+mn-ea"/>
                <a:cs typeface="+mn-cs"/>
              </a:rPr>
              <a:t> indicating the independent variables and Y indicating the response variable. In LASSO, the parameter lambda is called the penalty variable.  It is multiplied by the sum of the absolute value of the parameters.  When the value of lambda is large then more variables are forced to drop out of regression.  The larger lambda the smaller the subset of features that will have a statistically significant relation to the response variable. </a:t>
            </a:r>
            <a:endParaRPr lang="en-US" dirty="0">
              <a:effectLst/>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4</a:t>
            </a:fld>
            <a:endParaRPr lang="en-US"/>
          </a:p>
        </p:txBody>
      </p:sp>
    </p:spTree>
    <p:extLst>
      <p:ext uri="{BB962C8B-B14F-4D97-AF65-F5344CB8AC3E}">
        <p14:creationId xmlns:p14="http://schemas.microsoft.com/office/powerpoint/2010/main" val="2498639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see an example of how changes in lambda affects the cross validated accuracy of predictions, shown as AUC on the Y axis.  The X axis shows minus log of lambda. Log of lambda is negative so minus log of lambda makes it a positive number. As lambda gets higher, we will have more accurate models and with fewer predictors in them.  More accurate and more parsimonious. Early on, with minus log of lambda values less than 4, we see rapid improvements in accuracy.  Around 5.8 improvements in accuracy get to be negligible. So we could choose this level as we will not lose much accuracy by choosing minus log of lambda of 5.8.  </a:t>
            </a:r>
            <a:endParaRPr lang="en-US" dirty="0">
              <a:effectLst/>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5</a:t>
            </a:fld>
            <a:endParaRPr lang="en-US"/>
          </a:p>
        </p:txBody>
      </p:sp>
    </p:spTree>
    <p:extLst>
      <p:ext uri="{BB962C8B-B14F-4D97-AF65-F5344CB8AC3E}">
        <p14:creationId xmlns:p14="http://schemas.microsoft.com/office/powerpoint/2010/main" val="3983731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causal network is a collection of nodes, where parents in Markov blanket of the node point to and are connected to the node.   </a:t>
            </a:r>
            <a:endParaRPr lang="en-US" dirty="0">
              <a:effectLst/>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6</a:t>
            </a:fld>
            <a:endParaRPr lang="en-US"/>
          </a:p>
        </p:txBody>
      </p:sp>
    </p:spTree>
    <p:extLst>
      <p:ext uri="{BB962C8B-B14F-4D97-AF65-F5344CB8AC3E}">
        <p14:creationId xmlns:p14="http://schemas.microsoft.com/office/powerpoint/2010/main" val="1151709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latin typeface="+mn-lt"/>
                <a:ea typeface="+mn-ea"/>
                <a:cs typeface="+mn-cs"/>
              </a:rPr>
              <a:t>This graph shows a causal network.  Variables are related by arcs.  There are no cycles in the network.  You can start from causes and see its effects.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7</a:t>
            </a:fld>
            <a:endParaRPr lang="en-US"/>
          </a:p>
        </p:txBody>
      </p:sp>
    </p:spTree>
    <p:extLst>
      <p:ext uri="{BB962C8B-B14F-4D97-AF65-F5344CB8AC3E}">
        <p14:creationId xmlns:p14="http://schemas.microsoft.com/office/powerpoint/2010/main" val="176503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latin typeface="+mn-lt"/>
                <a:ea typeface="+mn-ea"/>
                <a:cs typeface="+mn-cs"/>
              </a:rPr>
              <a:t>The Markov blanket of variable X6 is shown here inside the dashed line.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8</a:t>
            </a:fld>
            <a:endParaRPr lang="en-US"/>
          </a:p>
        </p:txBody>
      </p:sp>
    </p:spTree>
    <p:extLst>
      <p:ext uri="{BB962C8B-B14F-4D97-AF65-F5344CB8AC3E}">
        <p14:creationId xmlns:p14="http://schemas.microsoft.com/office/powerpoint/2010/main" val="3759432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latin typeface="+mn-lt"/>
                <a:ea typeface="+mn-ea"/>
                <a:cs typeface="+mn-cs"/>
              </a:rPr>
              <a:t>This includes parents of X6 which are X2 and X3, the variables that immediately precede X6 and are connected to it.</a:t>
            </a:r>
          </a:p>
        </p:txBody>
      </p:sp>
      <p:sp>
        <p:nvSpPr>
          <p:cNvPr id="4" name="Slide Number Placeholder 3"/>
          <p:cNvSpPr>
            <a:spLocks noGrp="1"/>
          </p:cNvSpPr>
          <p:nvPr>
            <p:ph type="sldNum" sz="quarter" idx="10"/>
          </p:nvPr>
        </p:nvSpPr>
        <p:spPr/>
        <p:txBody>
          <a:bodyPr/>
          <a:lstStyle/>
          <a:p>
            <a:fld id="{BC9CA3DE-F054-4279-AD1E-75CF0FCB9BEE}" type="slidenum">
              <a:rPr lang="en-US" smtClean="0"/>
              <a:pPr/>
              <a:t>9</a:t>
            </a:fld>
            <a:endParaRPr lang="en-US"/>
          </a:p>
        </p:txBody>
      </p:sp>
    </p:spTree>
    <p:extLst>
      <p:ext uri="{BB962C8B-B14F-4D97-AF65-F5344CB8AC3E}">
        <p14:creationId xmlns:p14="http://schemas.microsoft.com/office/powerpoint/2010/main" val="1185529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4">
            <a:extLst>
              <a:ext uri="{FF2B5EF4-FFF2-40B4-BE49-F238E27FC236}">
                <a16:creationId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a16="http://schemas.microsoft.com/office/drawing/2014/main"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Drag picture to placeholder or click icon to add</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t>
            </a:r>
            <a:r>
              <a:rPr lang="en-US"/>
              <a:t>add chart</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a16="http://schemas.microsoft.com/office/drawing/2014/main"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dirty="0"/>
              <a:t>Network Modeling through LASSO Regression</a:t>
            </a:r>
          </a:p>
        </p:txBody>
      </p:sp>
      <p:sp>
        <p:nvSpPr>
          <p:cNvPr id="4" name="Text Placeholder 3"/>
          <p:cNvSpPr>
            <a:spLocks noGrp="1"/>
          </p:cNvSpPr>
          <p:nvPr>
            <p:ph type="body" sz="quarter" idx="11"/>
          </p:nvPr>
        </p:nvSpPr>
        <p:spPr>
          <a:xfrm>
            <a:off x="823912" y="3287713"/>
            <a:ext cx="6246589" cy="1362075"/>
          </a:xfrm>
        </p:spPr>
        <p:txBody>
          <a:bodyPr/>
          <a:lstStyle/>
          <a:p>
            <a:r>
              <a:rPr lang="en-US" sz="2800" dirty="0"/>
              <a:t>Farrokh Alemi, Ph.D.</a:t>
            </a:r>
          </a:p>
        </p:txBody>
      </p:sp>
    </p:spTree>
    <p:extLst>
      <p:ext uri="{BB962C8B-B14F-4D97-AF65-F5344CB8AC3E}">
        <p14:creationId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332034" y="161836"/>
            <a:ext cx="6430478" cy="1200329"/>
          </a:xfrm>
          <a:prstGeom prst="rect">
            <a:avLst/>
          </a:prstGeom>
        </p:spPr>
        <p:txBody>
          <a:bodyPr wrap="none">
            <a:spAutoFit/>
          </a:bodyPr>
          <a:lstStyle/>
          <a:p>
            <a:r>
              <a:rPr lang="en-US" sz="7200" b="1" dirty="0">
                <a:solidFill>
                  <a:srgbClr val="C00000"/>
                </a:solidFill>
              </a:rPr>
              <a:t>Markov Blanket</a:t>
            </a:r>
          </a:p>
        </p:txBody>
      </p:sp>
      <p:pic>
        <p:nvPicPr>
          <p:cNvPr id="24" name="Picture 23">
            <a:extLst>
              <a:ext uri="{FF2B5EF4-FFF2-40B4-BE49-F238E27FC236}">
                <a16:creationId xmlns:a16="http://schemas.microsoft.com/office/drawing/2014/main" id="{0E408EC7-186C-4EC4-81A1-71739FE81440}"/>
              </a:ext>
            </a:extLst>
          </p:cNvPr>
          <p:cNvPicPr>
            <a:picLocks noChangeAspect="1"/>
          </p:cNvPicPr>
          <p:nvPr/>
        </p:nvPicPr>
        <p:blipFill rotWithShape="1">
          <a:blip r:embed="rId3"/>
          <a:srcRect l="2979" t="11527" r="57979" b="34064"/>
          <a:stretch/>
        </p:blipFill>
        <p:spPr>
          <a:xfrm>
            <a:off x="3716055" y="1752600"/>
            <a:ext cx="4759890" cy="3731322"/>
          </a:xfrm>
          <a:prstGeom prst="rect">
            <a:avLst/>
          </a:prstGeom>
        </p:spPr>
      </p:pic>
      <p:sp>
        <p:nvSpPr>
          <p:cNvPr id="3" name="Oval 2">
            <a:extLst>
              <a:ext uri="{FF2B5EF4-FFF2-40B4-BE49-F238E27FC236}">
                <a16:creationId xmlns:a16="http://schemas.microsoft.com/office/drawing/2014/main" id="{5DD4ED59-345A-449A-A81D-AAB7F4865B22}"/>
              </a:ext>
            </a:extLst>
          </p:cNvPr>
          <p:cNvSpPr/>
          <p:nvPr/>
        </p:nvSpPr>
        <p:spPr>
          <a:xfrm>
            <a:off x="4133589" y="1676490"/>
            <a:ext cx="3820438" cy="2983192"/>
          </a:xfrm>
          <a:prstGeom prst="ellipse">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Right 3">
            <a:extLst>
              <a:ext uri="{FF2B5EF4-FFF2-40B4-BE49-F238E27FC236}">
                <a16:creationId xmlns:a16="http://schemas.microsoft.com/office/drawing/2014/main" id="{D04BB41F-3DFF-4F79-87AD-796EC9182345}"/>
              </a:ext>
            </a:extLst>
          </p:cNvPr>
          <p:cNvSpPr/>
          <p:nvPr/>
        </p:nvSpPr>
        <p:spPr>
          <a:xfrm>
            <a:off x="3593768" y="3530009"/>
            <a:ext cx="1703539" cy="1200327"/>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Child</a:t>
            </a:r>
          </a:p>
        </p:txBody>
      </p:sp>
      <p:sp>
        <p:nvSpPr>
          <p:cNvPr id="25" name="Arrow: Right 24">
            <a:extLst>
              <a:ext uri="{FF2B5EF4-FFF2-40B4-BE49-F238E27FC236}">
                <a16:creationId xmlns:a16="http://schemas.microsoft.com/office/drawing/2014/main" id="{56E929D9-26A1-4477-B7F1-D19C2621069E}"/>
              </a:ext>
            </a:extLst>
          </p:cNvPr>
          <p:cNvSpPr/>
          <p:nvPr/>
        </p:nvSpPr>
        <p:spPr>
          <a:xfrm rot="19396938">
            <a:off x="5192039" y="4276637"/>
            <a:ext cx="1703539" cy="1200327"/>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Child</a:t>
            </a:r>
          </a:p>
        </p:txBody>
      </p:sp>
    </p:spTree>
    <p:extLst>
      <p:ext uri="{BB962C8B-B14F-4D97-AF65-F5344CB8AC3E}">
        <p14:creationId xmlns:p14="http://schemas.microsoft.com/office/powerpoint/2010/main" val="271618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332034" y="161836"/>
            <a:ext cx="6430478" cy="1200329"/>
          </a:xfrm>
          <a:prstGeom prst="rect">
            <a:avLst/>
          </a:prstGeom>
        </p:spPr>
        <p:txBody>
          <a:bodyPr wrap="none">
            <a:spAutoFit/>
          </a:bodyPr>
          <a:lstStyle/>
          <a:p>
            <a:r>
              <a:rPr lang="en-US" sz="7200" b="1" dirty="0">
                <a:solidFill>
                  <a:srgbClr val="C00000"/>
                </a:solidFill>
              </a:rPr>
              <a:t>Markov Blanket</a:t>
            </a:r>
          </a:p>
        </p:txBody>
      </p:sp>
      <p:pic>
        <p:nvPicPr>
          <p:cNvPr id="24" name="Picture 23">
            <a:extLst>
              <a:ext uri="{FF2B5EF4-FFF2-40B4-BE49-F238E27FC236}">
                <a16:creationId xmlns:a16="http://schemas.microsoft.com/office/drawing/2014/main" id="{0E408EC7-186C-4EC4-81A1-71739FE81440}"/>
              </a:ext>
            </a:extLst>
          </p:cNvPr>
          <p:cNvPicPr>
            <a:picLocks noChangeAspect="1"/>
          </p:cNvPicPr>
          <p:nvPr/>
        </p:nvPicPr>
        <p:blipFill rotWithShape="1">
          <a:blip r:embed="rId3"/>
          <a:srcRect l="2979" t="11527" r="57979" b="34064"/>
          <a:stretch/>
        </p:blipFill>
        <p:spPr>
          <a:xfrm>
            <a:off x="3716055" y="1752600"/>
            <a:ext cx="4759890" cy="3731322"/>
          </a:xfrm>
          <a:prstGeom prst="rect">
            <a:avLst/>
          </a:prstGeom>
        </p:spPr>
      </p:pic>
      <p:sp>
        <p:nvSpPr>
          <p:cNvPr id="3" name="Oval 2">
            <a:extLst>
              <a:ext uri="{FF2B5EF4-FFF2-40B4-BE49-F238E27FC236}">
                <a16:creationId xmlns:a16="http://schemas.microsoft.com/office/drawing/2014/main" id="{5DD4ED59-345A-449A-A81D-AAB7F4865B22}"/>
              </a:ext>
            </a:extLst>
          </p:cNvPr>
          <p:cNvSpPr/>
          <p:nvPr/>
        </p:nvSpPr>
        <p:spPr>
          <a:xfrm>
            <a:off x="4133589" y="1676490"/>
            <a:ext cx="3820438" cy="2983192"/>
          </a:xfrm>
          <a:prstGeom prst="ellipse">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Right 3">
            <a:extLst>
              <a:ext uri="{FF2B5EF4-FFF2-40B4-BE49-F238E27FC236}">
                <a16:creationId xmlns:a16="http://schemas.microsoft.com/office/drawing/2014/main" id="{D04BB41F-3DFF-4F79-87AD-796EC9182345}"/>
              </a:ext>
            </a:extLst>
          </p:cNvPr>
          <p:cNvSpPr/>
          <p:nvPr/>
        </p:nvSpPr>
        <p:spPr>
          <a:xfrm>
            <a:off x="2741998" y="2532233"/>
            <a:ext cx="1703539" cy="1200327"/>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Co-parents</a:t>
            </a:r>
          </a:p>
        </p:txBody>
      </p:sp>
      <p:sp>
        <p:nvSpPr>
          <p:cNvPr id="25" name="Arrow: Right 24">
            <a:extLst>
              <a:ext uri="{FF2B5EF4-FFF2-40B4-BE49-F238E27FC236}">
                <a16:creationId xmlns:a16="http://schemas.microsoft.com/office/drawing/2014/main" id="{56E929D9-26A1-4477-B7F1-D19C2621069E}"/>
              </a:ext>
            </a:extLst>
          </p:cNvPr>
          <p:cNvSpPr/>
          <p:nvPr/>
        </p:nvSpPr>
        <p:spPr>
          <a:xfrm rot="19597375">
            <a:off x="5680396" y="3018097"/>
            <a:ext cx="1703539" cy="1200327"/>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Co-parents</a:t>
            </a:r>
          </a:p>
        </p:txBody>
      </p:sp>
    </p:spTree>
    <p:extLst>
      <p:ext uri="{BB962C8B-B14F-4D97-AF65-F5344CB8AC3E}">
        <p14:creationId xmlns:p14="http://schemas.microsoft.com/office/powerpoint/2010/main" val="1047288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94873" y="1600021"/>
            <a:ext cx="10255858" cy="4524315"/>
          </a:xfrm>
          <a:prstGeom prst="rect">
            <a:avLst/>
          </a:prstGeom>
        </p:spPr>
        <p:txBody>
          <a:bodyPr wrap="square">
            <a:spAutoFit/>
          </a:bodyPr>
          <a:lstStyle/>
          <a:p>
            <a:r>
              <a:rPr lang="en-US" sz="7200" b="1" dirty="0">
                <a:solidFill>
                  <a:srgbClr val="C00000"/>
                </a:solidFill>
              </a:rPr>
              <a:t>LASSO Regression</a:t>
            </a:r>
            <a:r>
              <a:rPr lang="en-US" sz="7200" b="1" dirty="0"/>
              <a:t> on preceding variables identifies parents in Markov blanket</a:t>
            </a:r>
          </a:p>
        </p:txBody>
      </p:sp>
    </p:spTree>
    <p:extLst>
      <p:ext uri="{BB962C8B-B14F-4D97-AF65-F5344CB8AC3E}">
        <p14:creationId xmlns:p14="http://schemas.microsoft.com/office/powerpoint/2010/main" val="3966901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94873" y="1600021"/>
            <a:ext cx="10255858" cy="2862322"/>
          </a:xfrm>
          <a:prstGeom prst="rect">
            <a:avLst/>
          </a:prstGeom>
        </p:spPr>
        <p:txBody>
          <a:bodyPr wrap="square">
            <a:spAutoFit/>
          </a:bodyPr>
          <a:lstStyle/>
          <a:p>
            <a:r>
              <a:rPr lang="en-US" sz="7200" b="1" dirty="0">
                <a:solidFill>
                  <a:srgbClr val="C00000"/>
                </a:solidFill>
              </a:rPr>
              <a:t>Order of Occurrence: </a:t>
            </a:r>
          </a:p>
          <a:p>
            <a:pPr marL="1143000" indent="-1143000">
              <a:buFont typeface="+mj-lt"/>
              <a:buAutoNum type="arabicPeriod"/>
            </a:pPr>
            <a:r>
              <a:rPr lang="en-US" sz="3600" b="1" dirty="0"/>
              <a:t>By Definition</a:t>
            </a:r>
          </a:p>
          <a:p>
            <a:pPr marL="1143000" indent="-1143000">
              <a:buFont typeface="+mj-lt"/>
              <a:buAutoNum type="arabicPeriod"/>
            </a:pPr>
            <a:r>
              <a:rPr lang="en-US" sz="3600" b="1" dirty="0"/>
              <a:t>By average time of occurrence</a:t>
            </a:r>
          </a:p>
          <a:p>
            <a:pPr marL="1143000" indent="-1143000">
              <a:buFont typeface="+mj-lt"/>
              <a:buAutoNum type="arabicPeriod"/>
            </a:pPr>
            <a:r>
              <a:rPr lang="en-US" sz="3600" b="1" dirty="0"/>
              <a:t>By time of measurement</a:t>
            </a:r>
          </a:p>
        </p:txBody>
      </p:sp>
    </p:spTree>
    <p:extLst>
      <p:ext uri="{BB962C8B-B14F-4D97-AF65-F5344CB8AC3E}">
        <p14:creationId xmlns:p14="http://schemas.microsoft.com/office/powerpoint/2010/main" val="3125972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94873" y="1600021"/>
            <a:ext cx="10277511" cy="1200329"/>
          </a:xfrm>
          <a:prstGeom prst="rect">
            <a:avLst/>
          </a:prstGeom>
        </p:spPr>
        <p:txBody>
          <a:bodyPr wrap="square">
            <a:spAutoFit/>
          </a:bodyPr>
          <a:lstStyle/>
          <a:p>
            <a:r>
              <a:rPr lang="en-US" sz="7200" b="1" dirty="0"/>
              <a:t>An Example</a:t>
            </a:r>
          </a:p>
        </p:txBody>
      </p:sp>
    </p:spTree>
    <p:extLst>
      <p:ext uri="{BB962C8B-B14F-4D97-AF65-F5344CB8AC3E}">
        <p14:creationId xmlns:p14="http://schemas.microsoft.com/office/powerpoint/2010/main" val="2379476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descr="Bundled payments for total hip fracture ">
            <a:extLst>
              <a:ext uri="{FF2B5EF4-FFF2-40B4-BE49-F238E27FC236}">
                <a16:creationId xmlns:a16="http://schemas.microsoft.com/office/drawing/2014/main" id="{74ED1E24-BF3A-4AB7-9A91-387F00231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581" y="457200"/>
            <a:ext cx="7695323" cy="6011971"/>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p:cNvSpPr>
            <a:spLocks noChangeArrowheads="1"/>
          </p:cNvSpPr>
          <p:nvPr/>
        </p:nvSpPr>
        <p:spPr bwMode="auto">
          <a:xfrm>
            <a:off x="1202496" y="5643"/>
            <a:ext cx="905619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defRPr/>
            </a:pPr>
            <a:r>
              <a:rPr lang="en-US" sz="3600" b="1" dirty="0"/>
              <a:t>What are the parents in Markov blanket of RF?</a:t>
            </a:r>
          </a:p>
        </p:txBody>
      </p:sp>
    </p:spTree>
    <p:extLst>
      <p:ext uri="{BB962C8B-B14F-4D97-AF65-F5344CB8AC3E}">
        <p14:creationId xmlns:p14="http://schemas.microsoft.com/office/powerpoint/2010/main" val="2373180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descr="Bundled payments for total hip fracture ">
            <a:extLst>
              <a:ext uri="{FF2B5EF4-FFF2-40B4-BE49-F238E27FC236}">
                <a16:creationId xmlns:a16="http://schemas.microsoft.com/office/drawing/2014/main" id="{74ED1E24-BF3A-4AB7-9A91-387F00231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581" y="457200"/>
            <a:ext cx="7695323" cy="6011971"/>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0B265111-9707-4517-AD7D-AB623D3134FB}"/>
              </a:ext>
            </a:extLst>
          </p:cNvPr>
          <p:cNvSpPr/>
          <p:nvPr/>
        </p:nvSpPr>
        <p:spPr>
          <a:xfrm rot="1855165">
            <a:off x="4728264" y="2720077"/>
            <a:ext cx="1825570" cy="605560"/>
          </a:xfrm>
          <a:prstGeom prst="rightArrow">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Right 23">
            <a:extLst>
              <a:ext uri="{FF2B5EF4-FFF2-40B4-BE49-F238E27FC236}">
                <a16:creationId xmlns:a16="http://schemas.microsoft.com/office/drawing/2014/main" id="{38528953-FFB6-482D-B60E-9F9511667B73}"/>
              </a:ext>
            </a:extLst>
          </p:cNvPr>
          <p:cNvSpPr/>
          <p:nvPr/>
        </p:nvSpPr>
        <p:spPr>
          <a:xfrm rot="5400000">
            <a:off x="5708279" y="2079122"/>
            <a:ext cx="2094194" cy="605560"/>
          </a:xfrm>
          <a:prstGeom prst="rightArrow">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7CDCEF38-A6E7-4E27-82D5-C84FF161CF03}"/>
              </a:ext>
            </a:extLst>
          </p:cNvPr>
          <p:cNvSpPr/>
          <p:nvPr/>
        </p:nvSpPr>
        <p:spPr>
          <a:xfrm>
            <a:off x="3947994" y="2082189"/>
            <a:ext cx="1064712" cy="599426"/>
          </a:xfrm>
          <a:prstGeom prst="ellipse">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1A318C6-C285-40B7-B9D9-EF3F5EEE78C5}"/>
              </a:ext>
            </a:extLst>
          </p:cNvPr>
          <p:cNvSpPr/>
          <p:nvPr/>
        </p:nvSpPr>
        <p:spPr>
          <a:xfrm>
            <a:off x="6223020" y="669097"/>
            <a:ext cx="1064712" cy="599426"/>
          </a:xfrm>
          <a:prstGeom prst="ellipse">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599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descr="Bundled payments for total hip fracture ">
            <a:extLst>
              <a:ext uri="{FF2B5EF4-FFF2-40B4-BE49-F238E27FC236}">
                <a16:creationId xmlns:a16="http://schemas.microsoft.com/office/drawing/2014/main" id="{74ED1E24-BF3A-4AB7-9A91-387F00231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581" y="457200"/>
            <a:ext cx="7695323" cy="6011971"/>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0B265111-9707-4517-AD7D-AB623D3134FB}"/>
              </a:ext>
            </a:extLst>
          </p:cNvPr>
          <p:cNvSpPr/>
          <p:nvPr/>
        </p:nvSpPr>
        <p:spPr>
          <a:xfrm rot="1855165">
            <a:off x="4728264" y="2720077"/>
            <a:ext cx="1825570" cy="605560"/>
          </a:xfrm>
          <a:prstGeom prst="rightArrow">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Right 23">
            <a:extLst>
              <a:ext uri="{FF2B5EF4-FFF2-40B4-BE49-F238E27FC236}">
                <a16:creationId xmlns:a16="http://schemas.microsoft.com/office/drawing/2014/main" id="{38528953-FFB6-482D-B60E-9F9511667B73}"/>
              </a:ext>
            </a:extLst>
          </p:cNvPr>
          <p:cNvSpPr/>
          <p:nvPr/>
        </p:nvSpPr>
        <p:spPr>
          <a:xfrm rot="5400000">
            <a:off x="5708279" y="2079122"/>
            <a:ext cx="2094194" cy="605560"/>
          </a:xfrm>
          <a:prstGeom prst="rightArrow">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7CDCEF38-A6E7-4E27-82D5-C84FF161CF03}"/>
              </a:ext>
            </a:extLst>
          </p:cNvPr>
          <p:cNvSpPr/>
          <p:nvPr/>
        </p:nvSpPr>
        <p:spPr>
          <a:xfrm>
            <a:off x="3947994" y="2082189"/>
            <a:ext cx="1064712" cy="599426"/>
          </a:xfrm>
          <a:prstGeom prst="ellipse">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1A318C6-C285-40B7-B9D9-EF3F5EEE78C5}"/>
              </a:ext>
            </a:extLst>
          </p:cNvPr>
          <p:cNvSpPr/>
          <p:nvPr/>
        </p:nvSpPr>
        <p:spPr>
          <a:xfrm>
            <a:off x="6223020" y="669097"/>
            <a:ext cx="1064712" cy="599426"/>
          </a:xfrm>
          <a:prstGeom prst="ellipse">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EFBA26E2-117E-471B-A6B7-6CA449E6CE78}"/>
                  </a:ext>
                </a:extLst>
              </p:cNvPr>
              <p:cNvSpPr/>
              <p:nvPr/>
            </p:nvSpPr>
            <p:spPr>
              <a:xfrm>
                <a:off x="2362508" y="4187081"/>
                <a:ext cx="8992462" cy="2428357"/>
              </a:xfrm>
              <a:prstGeom prst="rect">
                <a:avLst/>
              </a:prstGeom>
              <a:solidFill>
                <a:srgbClr val="FFFF00"/>
              </a:solidFill>
              <a:ln>
                <a:solidFill>
                  <a:schemeClr val="accent1">
                    <a:shade val="50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tx2"/>
                          </a:solidFill>
                          <a:latin typeface="Cambria Math" panose="02040503050406030204" pitchFamily="18" charset="0"/>
                        </a:rPr>
                        <m:t>𝑹𝑭</m:t>
                      </m:r>
                      <m:r>
                        <a:rPr lang="en-US" sz="2800" b="1" i="0">
                          <a:latin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𝜷</m:t>
                          </m:r>
                        </m:e>
                        <m:sub>
                          <m:r>
                            <a:rPr lang="en-US" sz="2800" b="1" i="0">
                              <a:latin typeface="Cambria Math" panose="02040503050406030204" pitchFamily="18" charset="0"/>
                            </a:rPr>
                            <m:t>𝟎</m:t>
                          </m:r>
                        </m:sub>
                      </m:sSub>
                      <m:r>
                        <a:rPr lang="en-US" sz="2800" b="1" i="0">
                          <a:latin typeface="Cambria Math" panose="02040503050406030204" pitchFamily="18" charset="0"/>
                        </a:rPr>
                        <m:t>+</m:t>
                      </m:r>
                      <m:sSubSup>
                        <m:sSubSupPr>
                          <m:ctrlPr>
                            <a:rPr lang="en-US" sz="2800" b="1" i="1" smtClean="0">
                              <a:latin typeface="Cambria Math" panose="02040503050406030204" pitchFamily="18" charset="0"/>
                            </a:rPr>
                          </m:ctrlPr>
                        </m:sSubSupPr>
                        <m:e>
                          <m:r>
                            <a:rPr lang="en-US" sz="2800" b="1" i="1">
                              <a:latin typeface="Cambria Math" panose="02040503050406030204" pitchFamily="18" charset="0"/>
                            </a:rPr>
                            <m:t>𝜷</m:t>
                          </m:r>
                        </m:e>
                        <m:sub>
                          <m:r>
                            <a:rPr lang="en-US" sz="2800" b="1" i="1" smtClean="0">
                              <a:latin typeface="Cambria Math" panose="02040503050406030204" pitchFamily="18" charset="0"/>
                            </a:rPr>
                            <m:t>𝟏</m:t>
                          </m:r>
                        </m:sub>
                        <m:sup>
                          <m:r>
                            <a:rPr lang="en-US" sz="2800" b="1" i="1" smtClean="0">
                              <a:latin typeface="Cambria Math" panose="02040503050406030204" pitchFamily="18" charset="0"/>
                            </a:rPr>
                            <m:t>∗</m:t>
                          </m:r>
                        </m:sup>
                      </m:sSubSup>
                      <m:r>
                        <a:rPr lang="en-US" sz="2800" b="1" i="1" smtClean="0">
                          <a:solidFill>
                            <a:schemeClr val="tx2"/>
                          </a:solidFill>
                          <a:latin typeface="Cambria Math" panose="02040503050406030204" pitchFamily="18" charset="0"/>
                        </a:rPr>
                        <m:t>𝑷</m:t>
                      </m:r>
                      <m:r>
                        <a:rPr lang="en-US" sz="2800" b="1" i="0" smtClean="0">
                          <a:latin typeface="Cambria Math" panose="02040503050406030204" pitchFamily="18" charset="0"/>
                        </a:rPr>
                        <m:t>+</m:t>
                      </m:r>
                      <m:sSubSup>
                        <m:sSubSupPr>
                          <m:ctrlPr>
                            <a:rPr lang="en-US" sz="2800" b="1" i="1">
                              <a:latin typeface="Cambria Math" panose="02040503050406030204" pitchFamily="18" charset="0"/>
                            </a:rPr>
                          </m:ctrlPr>
                        </m:sSubSupPr>
                        <m:e>
                          <m:r>
                            <a:rPr lang="en-US" sz="2800" b="1" i="1">
                              <a:latin typeface="Cambria Math" panose="02040503050406030204" pitchFamily="18" charset="0"/>
                            </a:rPr>
                            <m:t>𝜷</m:t>
                          </m:r>
                        </m:e>
                        <m:sub>
                          <m:r>
                            <a:rPr lang="en-US" sz="2800" b="1" i="1" smtClean="0">
                              <a:latin typeface="Cambria Math" panose="02040503050406030204" pitchFamily="18" charset="0"/>
                            </a:rPr>
                            <m:t>𝟐</m:t>
                          </m:r>
                        </m:sub>
                        <m:sup>
                          <m:r>
                            <a:rPr lang="en-US" sz="2800" b="1" i="1">
                              <a:latin typeface="Cambria Math" panose="02040503050406030204" pitchFamily="18" charset="0"/>
                            </a:rPr>
                            <m:t>∗</m:t>
                          </m:r>
                        </m:sup>
                      </m:sSubSup>
                      <m:r>
                        <a:rPr lang="en-US" sz="2800" b="1" i="1" smtClean="0">
                          <a:solidFill>
                            <a:schemeClr val="tx2"/>
                          </a:solidFill>
                          <a:latin typeface="Cambria Math" panose="02040503050406030204" pitchFamily="18" charset="0"/>
                        </a:rPr>
                        <m:t>𝑯</m:t>
                      </m:r>
                      <m:r>
                        <a:rPr lang="en-US" sz="2800" b="1" i="0">
                          <a:latin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𝜷</m:t>
                          </m:r>
                        </m:e>
                        <m:sub>
                          <m:r>
                            <a:rPr lang="en-US" sz="2800" b="1" i="0">
                              <a:latin typeface="Cambria Math" panose="02040503050406030204" pitchFamily="18" charset="0"/>
                            </a:rPr>
                            <m:t>𝟑</m:t>
                          </m:r>
                        </m:sub>
                      </m:sSub>
                      <m:r>
                        <a:rPr lang="en-US" sz="2800" b="1" i="1" smtClean="0">
                          <a:solidFill>
                            <a:schemeClr val="tx2"/>
                          </a:solidFill>
                          <a:latin typeface="Cambria Math" panose="02040503050406030204" pitchFamily="18" charset="0"/>
                        </a:rPr>
                        <m:t>𝑪𝑳</m:t>
                      </m:r>
                      <m:r>
                        <a:rPr lang="en-US" sz="2800" b="1" i="0">
                          <a:latin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𝜷</m:t>
                          </m:r>
                        </m:e>
                        <m:sub>
                          <m:r>
                            <a:rPr lang="en-US" sz="2800" b="1" i="0">
                              <a:latin typeface="Cambria Math" panose="02040503050406030204" pitchFamily="18" charset="0"/>
                            </a:rPr>
                            <m:t>𝟒</m:t>
                          </m:r>
                        </m:sub>
                      </m:sSub>
                      <m:r>
                        <a:rPr lang="en-US" sz="2800" b="1" i="1" smtClean="0">
                          <a:solidFill>
                            <a:schemeClr val="tx2"/>
                          </a:solidFill>
                          <a:latin typeface="Cambria Math" panose="02040503050406030204" pitchFamily="18" charset="0"/>
                        </a:rPr>
                        <m:t>𝑫𝑴𝑬</m:t>
                      </m:r>
                      <m:r>
                        <a:rPr lang="en-US" sz="2800" b="1" i="0">
                          <a:latin typeface="Cambria Math" panose="02040503050406030204" pitchFamily="18" charset="0"/>
                        </a:rPr>
                        <m:t>+</m:t>
                      </m:r>
                      <m:r>
                        <a:rPr lang="en-US" sz="2800" b="1" i="1" smtClean="0">
                          <a:solidFill>
                            <a:srgbClr val="FF0000"/>
                          </a:solidFill>
                          <a:latin typeface="Cambria Math" panose="02040503050406030204" pitchFamily="18" charset="0"/>
                        </a:rPr>
                        <m:t>𝝀</m:t>
                      </m:r>
                      <m:nary>
                        <m:naryPr>
                          <m:chr m:val="∑"/>
                          <m:subHide m:val="on"/>
                          <m:supHide m:val="on"/>
                          <m:ctrlPr>
                            <a:rPr lang="en-US" sz="2800" b="1" i="1">
                              <a:latin typeface="Cambria Math" panose="02040503050406030204" pitchFamily="18" charset="0"/>
                            </a:rPr>
                          </m:ctrlPr>
                        </m:naryPr>
                        <m:sub/>
                        <m:sup/>
                        <m:e>
                          <m:sSub>
                            <m:sSubPr>
                              <m:ctrlPr>
                                <a:rPr lang="en-US" sz="2800" b="1" i="1">
                                  <a:latin typeface="Cambria Math" panose="02040503050406030204" pitchFamily="18" charset="0"/>
                                </a:rPr>
                              </m:ctrlPr>
                            </m:sSubPr>
                            <m:e>
                              <m:r>
                                <a:rPr lang="en-US" sz="2800" b="1" i="1">
                                  <a:latin typeface="Cambria Math" panose="02040503050406030204" pitchFamily="18" charset="0"/>
                                </a:rPr>
                                <m:t>𝜷</m:t>
                              </m:r>
                            </m:e>
                            <m:sub>
                              <m:r>
                                <a:rPr lang="en-US" sz="2800" b="1" i="1">
                                  <a:latin typeface="Cambria Math" panose="02040503050406030204" pitchFamily="18" charset="0"/>
                                </a:rPr>
                                <m:t>𝒊</m:t>
                              </m:r>
                            </m:sub>
                          </m:sSub>
                        </m:e>
                      </m:nary>
                    </m:oMath>
                  </m:oMathPara>
                </a14:m>
                <a:endParaRPr lang="en-US" sz="2800" b="1" dirty="0"/>
              </a:p>
              <a:p>
                <a:endParaRPr lang="en-US" sz="2800" b="1" dirty="0"/>
              </a:p>
              <a:p>
                <a:pPr algn="ctr"/>
                <a:r>
                  <a:rPr lang="en-US" sz="2800" b="1" dirty="0">
                    <a:solidFill>
                      <a:srgbClr val="7D1219"/>
                    </a:solidFill>
                  </a:rPr>
                  <a:t>All Variables that Precede RF</a:t>
                </a:r>
              </a:p>
              <a:p>
                <a:endParaRPr lang="en-US" sz="2800" b="1" dirty="0"/>
              </a:p>
            </p:txBody>
          </p:sp>
        </mc:Choice>
        <mc:Fallback>
          <p:sp>
            <p:nvSpPr>
              <p:cNvPr id="4" name="Rectangle 3">
                <a:extLst>
                  <a:ext uri="{FF2B5EF4-FFF2-40B4-BE49-F238E27FC236}">
                    <a16:creationId xmlns:a16="http://schemas.microsoft.com/office/drawing/2014/main" id="{EFBA26E2-117E-471B-A6B7-6CA449E6CE78}"/>
                  </a:ext>
                </a:extLst>
              </p:cNvPr>
              <p:cNvSpPr>
                <a:spLocks noRot="1" noChangeAspect="1" noMove="1" noResize="1" noEditPoints="1" noAdjustHandles="1" noChangeArrowheads="1" noChangeShapeType="1" noTextEdit="1"/>
              </p:cNvSpPr>
              <p:nvPr/>
            </p:nvSpPr>
            <p:spPr>
              <a:xfrm>
                <a:off x="2362508" y="4187081"/>
                <a:ext cx="8992462" cy="2428357"/>
              </a:xfrm>
              <a:prstGeom prst="rect">
                <a:avLst/>
              </a:prstGeom>
              <a:blipFill>
                <a:blip r:embed="rId4"/>
                <a:stretch>
                  <a:fillRect/>
                </a:stretch>
              </a:blipFill>
              <a:ln>
                <a:solidFill>
                  <a:schemeClr val="accent1">
                    <a:shade val="50000"/>
                  </a:schemeClr>
                </a:solidFill>
              </a:ln>
            </p:spPr>
            <p:txBody>
              <a:bodyPr/>
              <a:lstStyle/>
              <a:p>
                <a:r>
                  <a:rPr lang="en-US">
                    <a:noFill/>
                  </a:rPr>
                  <a:t> </a:t>
                </a:r>
              </a:p>
            </p:txBody>
          </p:sp>
        </mc:Fallback>
      </mc:AlternateContent>
      <p:sp>
        <p:nvSpPr>
          <p:cNvPr id="5" name="Right Brace 4">
            <a:extLst>
              <a:ext uri="{FF2B5EF4-FFF2-40B4-BE49-F238E27FC236}">
                <a16:creationId xmlns:a16="http://schemas.microsoft.com/office/drawing/2014/main" id="{7BE81F1E-C87C-407F-9156-D5D707FDE308}"/>
              </a:ext>
            </a:extLst>
          </p:cNvPr>
          <p:cNvSpPr/>
          <p:nvPr/>
        </p:nvSpPr>
        <p:spPr>
          <a:xfrm rot="5400000">
            <a:off x="6097162" y="2710148"/>
            <a:ext cx="663879" cy="4962216"/>
          </a:xfrm>
          <a:prstGeom prst="rightBrace">
            <a:avLst>
              <a:gd name="adj1" fmla="val 0"/>
              <a:gd name="adj2" fmla="val 50000"/>
            </a:avLst>
          </a:prstGeom>
          <a:ln w="4762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22966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descr="Bundled payments for total hip fracture ">
            <a:extLst>
              <a:ext uri="{FF2B5EF4-FFF2-40B4-BE49-F238E27FC236}">
                <a16:creationId xmlns:a16="http://schemas.microsoft.com/office/drawing/2014/main" id="{74ED1E24-BF3A-4AB7-9A91-387F00231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581" y="457200"/>
            <a:ext cx="7695323" cy="6011971"/>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0B265111-9707-4517-AD7D-AB623D3134FB}"/>
              </a:ext>
            </a:extLst>
          </p:cNvPr>
          <p:cNvSpPr/>
          <p:nvPr/>
        </p:nvSpPr>
        <p:spPr>
          <a:xfrm rot="1855165">
            <a:off x="4728264" y="2720077"/>
            <a:ext cx="1825570" cy="605560"/>
          </a:xfrm>
          <a:prstGeom prst="rightArrow">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Right 23">
            <a:extLst>
              <a:ext uri="{FF2B5EF4-FFF2-40B4-BE49-F238E27FC236}">
                <a16:creationId xmlns:a16="http://schemas.microsoft.com/office/drawing/2014/main" id="{38528953-FFB6-482D-B60E-9F9511667B73}"/>
              </a:ext>
            </a:extLst>
          </p:cNvPr>
          <p:cNvSpPr/>
          <p:nvPr/>
        </p:nvSpPr>
        <p:spPr>
          <a:xfrm rot="5400000">
            <a:off x="5708279" y="2079122"/>
            <a:ext cx="2094194" cy="605560"/>
          </a:xfrm>
          <a:prstGeom prst="rightArrow">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7CDCEF38-A6E7-4E27-82D5-C84FF161CF03}"/>
              </a:ext>
            </a:extLst>
          </p:cNvPr>
          <p:cNvSpPr/>
          <p:nvPr/>
        </p:nvSpPr>
        <p:spPr>
          <a:xfrm>
            <a:off x="3947994" y="2082189"/>
            <a:ext cx="1064712" cy="599426"/>
          </a:xfrm>
          <a:prstGeom prst="ellipse">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1A318C6-C285-40B7-B9D9-EF3F5EEE78C5}"/>
              </a:ext>
            </a:extLst>
          </p:cNvPr>
          <p:cNvSpPr/>
          <p:nvPr/>
        </p:nvSpPr>
        <p:spPr>
          <a:xfrm>
            <a:off x="6223020" y="669097"/>
            <a:ext cx="1064712" cy="599426"/>
          </a:xfrm>
          <a:prstGeom prst="ellipse">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EFBA26E2-117E-471B-A6B7-6CA449E6CE78}"/>
                  </a:ext>
                </a:extLst>
              </p:cNvPr>
              <p:cNvSpPr/>
              <p:nvPr/>
            </p:nvSpPr>
            <p:spPr>
              <a:xfrm>
                <a:off x="2362508" y="4187081"/>
                <a:ext cx="8548942" cy="1135696"/>
              </a:xfrm>
              <a:prstGeom prst="rect">
                <a:avLst/>
              </a:prstGeom>
              <a:solidFill>
                <a:srgbClr val="FFFF00"/>
              </a:solidFill>
              <a:ln>
                <a:solidFill>
                  <a:schemeClr val="accent1">
                    <a:shade val="50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tx2"/>
                          </a:solidFill>
                          <a:latin typeface="Cambria Math" panose="02040503050406030204" pitchFamily="18" charset="0"/>
                        </a:rPr>
                        <m:t>𝑹𝑭</m:t>
                      </m:r>
                      <m:r>
                        <a:rPr lang="en-US" sz="2800" b="1" i="0">
                          <a:latin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𝜷</m:t>
                          </m:r>
                        </m:e>
                        <m:sub>
                          <m:r>
                            <a:rPr lang="en-US" sz="2800" b="1" i="0">
                              <a:latin typeface="Cambria Math" panose="02040503050406030204" pitchFamily="18" charset="0"/>
                            </a:rPr>
                            <m:t>𝟎</m:t>
                          </m:r>
                        </m:sub>
                      </m:sSub>
                      <m:r>
                        <a:rPr lang="en-US" sz="2800" b="1" i="0">
                          <a:latin typeface="Cambria Math" panose="02040503050406030204" pitchFamily="18" charset="0"/>
                        </a:rPr>
                        <m:t>+</m:t>
                      </m:r>
                      <m:sSubSup>
                        <m:sSubSupPr>
                          <m:ctrlPr>
                            <a:rPr lang="en-US" sz="2800" b="1" i="1">
                              <a:latin typeface="Cambria Math" panose="02040503050406030204" pitchFamily="18" charset="0"/>
                            </a:rPr>
                          </m:ctrlPr>
                        </m:sSubSupPr>
                        <m:e>
                          <m:r>
                            <a:rPr lang="en-US" sz="2800" b="1" i="1">
                              <a:latin typeface="Cambria Math" panose="02040503050406030204" pitchFamily="18" charset="0"/>
                            </a:rPr>
                            <m:t>𝜷</m:t>
                          </m:r>
                        </m:e>
                        <m:sub>
                          <m:r>
                            <a:rPr lang="en-US" sz="2800" b="1" i="1">
                              <a:latin typeface="Cambria Math" panose="02040503050406030204" pitchFamily="18" charset="0"/>
                            </a:rPr>
                            <m:t>𝟏</m:t>
                          </m:r>
                        </m:sub>
                        <m:sup>
                          <m:r>
                            <a:rPr lang="en-US" sz="2800" b="1" i="1">
                              <a:latin typeface="Cambria Math" panose="02040503050406030204" pitchFamily="18" charset="0"/>
                            </a:rPr>
                            <m:t>∗</m:t>
                          </m:r>
                        </m:sup>
                      </m:sSubSup>
                      <m:r>
                        <a:rPr lang="en-US" sz="2800" b="1" i="1" smtClean="0">
                          <a:solidFill>
                            <a:srgbClr val="FF0000"/>
                          </a:solidFill>
                          <a:latin typeface="Cambria Math" panose="02040503050406030204" pitchFamily="18" charset="0"/>
                        </a:rPr>
                        <m:t>𝑷</m:t>
                      </m:r>
                      <m:r>
                        <a:rPr lang="en-US" sz="2800" b="1" i="0">
                          <a:latin typeface="Cambria Math" panose="02040503050406030204" pitchFamily="18" charset="0"/>
                        </a:rPr>
                        <m:t>+</m:t>
                      </m:r>
                      <m:sSubSup>
                        <m:sSubSupPr>
                          <m:ctrlPr>
                            <a:rPr lang="en-US" sz="2800" b="1" i="1">
                              <a:latin typeface="Cambria Math" panose="02040503050406030204" pitchFamily="18" charset="0"/>
                            </a:rPr>
                          </m:ctrlPr>
                        </m:sSubSupPr>
                        <m:e>
                          <m:r>
                            <a:rPr lang="en-US" sz="2800" b="1" i="1">
                              <a:latin typeface="Cambria Math" panose="02040503050406030204" pitchFamily="18" charset="0"/>
                            </a:rPr>
                            <m:t>𝜷</m:t>
                          </m:r>
                        </m:e>
                        <m:sub>
                          <m:r>
                            <a:rPr lang="en-US" sz="2800" b="1" i="1" smtClean="0">
                              <a:latin typeface="Cambria Math" panose="02040503050406030204" pitchFamily="18" charset="0"/>
                            </a:rPr>
                            <m:t>𝟐</m:t>
                          </m:r>
                        </m:sub>
                        <m:sup>
                          <m:r>
                            <a:rPr lang="en-US" sz="2800" b="1" i="1">
                              <a:latin typeface="Cambria Math" panose="02040503050406030204" pitchFamily="18" charset="0"/>
                            </a:rPr>
                            <m:t>∗</m:t>
                          </m:r>
                        </m:sup>
                      </m:sSubSup>
                      <m:r>
                        <a:rPr lang="en-US" sz="2800" b="1" i="1" smtClean="0">
                          <a:solidFill>
                            <a:srgbClr val="FF0000"/>
                          </a:solidFill>
                          <a:latin typeface="Cambria Math" panose="02040503050406030204" pitchFamily="18" charset="0"/>
                        </a:rPr>
                        <m:t>𝑯</m:t>
                      </m:r>
                      <m:r>
                        <a:rPr lang="en-US" sz="2800" b="1" i="0">
                          <a:latin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𝜷</m:t>
                          </m:r>
                        </m:e>
                        <m:sub>
                          <m:r>
                            <a:rPr lang="en-US" sz="2800" b="1" i="0">
                              <a:latin typeface="Cambria Math" panose="02040503050406030204" pitchFamily="18" charset="0"/>
                            </a:rPr>
                            <m:t>𝟑</m:t>
                          </m:r>
                        </m:sub>
                      </m:sSub>
                      <m:r>
                        <a:rPr lang="en-US" sz="2800" b="1" i="1" smtClean="0">
                          <a:solidFill>
                            <a:schemeClr val="tx2"/>
                          </a:solidFill>
                          <a:latin typeface="Cambria Math" panose="02040503050406030204" pitchFamily="18" charset="0"/>
                        </a:rPr>
                        <m:t>𝑪𝑳</m:t>
                      </m:r>
                      <m:r>
                        <a:rPr lang="en-US" sz="2800" b="1" i="0">
                          <a:latin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𝜷</m:t>
                          </m:r>
                        </m:e>
                        <m:sub>
                          <m:r>
                            <a:rPr lang="en-US" sz="2800" b="1" i="0">
                              <a:latin typeface="Cambria Math" panose="02040503050406030204" pitchFamily="18" charset="0"/>
                            </a:rPr>
                            <m:t>𝟒</m:t>
                          </m:r>
                        </m:sub>
                      </m:sSub>
                      <m:r>
                        <a:rPr lang="en-US" sz="2800" b="1" i="1" smtClean="0">
                          <a:solidFill>
                            <a:schemeClr val="tx2"/>
                          </a:solidFill>
                          <a:latin typeface="Cambria Math" panose="02040503050406030204" pitchFamily="18" charset="0"/>
                        </a:rPr>
                        <m:t>𝑫𝑴𝑬</m:t>
                      </m:r>
                      <m:r>
                        <a:rPr lang="en-US" sz="2800" b="1" i="0">
                          <a:latin typeface="Cambria Math" panose="02040503050406030204" pitchFamily="18" charset="0"/>
                        </a:rPr>
                        <m:t>+</m:t>
                      </m:r>
                      <m:r>
                        <a:rPr lang="en-US" sz="2800" b="1" i="1" smtClean="0">
                          <a:solidFill>
                            <a:schemeClr val="tx2"/>
                          </a:solidFill>
                          <a:latin typeface="Cambria Math" panose="02040503050406030204" pitchFamily="18" charset="0"/>
                        </a:rPr>
                        <m:t>𝝀</m:t>
                      </m:r>
                      <m:nary>
                        <m:naryPr>
                          <m:chr m:val="∑"/>
                          <m:subHide m:val="on"/>
                          <m:supHide m:val="on"/>
                          <m:ctrlPr>
                            <a:rPr lang="en-US" sz="2800" b="1" i="1">
                              <a:latin typeface="Cambria Math" panose="02040503050406030204" pitchFamily="18" charset="0"/>
                            </a:rPr>
                          </m:ctrlPr>
                        </m:naryPr>
                        <m:sub/>
                        <m:sup/>
                        <m:e>
                          <m:r>
                            <a:rPr lang="en-US" sz="2800" b="1" i="1" smtClean="0">
                              <a:latin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𝜷</m:t>
                              </m:r>
                            </m:e>
                            <m:sub>
                              <m:r>
                                <a:rPr lang="en-US" sz="2800" b="1" i="1">
                                  <a:latin typeface="Cambria Math" panose="02040503050406030204" pitchFamily="18" charset="0"/>
                                </a:rPr>
                                <m:t>𝒊</m:t>
                              </m:r>
                            </m:sub>
                          </m:sSub>
                          <m:r>
                            <a:rPr lang="en-US" sz="2800" b="1" i="1" smtClean="0">
                              <a:latin typeface="Cambria Math" panose="02040503050406030204" pitchFamily="18" charset="0"/>
                            </a:rPr>
                            <m:t>|</m:t>
                          </m:r>
                        </m:e>
                      </m:nary>
                    </m:oMath>
                  </m:oMathPara>
                </a14:m>
                <a:endParaRPr lang="en-US" sz="2800" b="1" dirty="0"/>
              </a:p>
            </p:txBody>
          </p:sp>
        </mc:Choice>
        <mc:Fallback>
          <p:sp>
            <p:nvSpPr>
              <p:cNvPr id="4" name="Rectangle 3">
                <a:extLst>
                  <a:ext uri="{FF2B5EF4-FFF2-40B4-BE49-F238E27FC236}">
                    <a16:creationId xmlns:a16="http://schemas.microsoft.com/office/drawing/2014/main" id="{EFBA26E2-117E-471B-A6B7-6CA449E6CE78}"/>
                  </a:ext>
                </a:extLst>
              </p:cNvPr>
              <p:cNvSpPr>
                <a:spLocks noRot="1" noChangeAspect="1" noMove="1" noResize="1" noEditPoints="1" noAdjustHandles="1" noChangeArrowheads="1" noChangeShapeType="1" noTextEdit="1"/>
              </p:cNvSpPr>
              <p:nvPr/>
            </p:nvSpPr>
            <p:spPr>
              <a:xfrm>
                <a:off x="2362508" y="4187081"/>
                <a:ext cx="8548942" cy="1135696"/>
              </a:xfrm>
              <a:prstGeom prst="rect">
                <a:avLst/>
              </a:prstGeom>
              <a:blipFill>
                <a:blip r:embed="rId4"/>
                <a:stretch>
                  <a:fillRect/>
                </a:stretch>
              </a:blipFill>
              <a:ln>
                <a:solidFill>
                  <a:schemeClr val="accent1">
                    <a:shade val="50000"/>
                  </a:schemeClr>
                </a:solidFill>
              </a:ln>
            </p:spPr>
            <p:txBody>
              <a:bodyPr/>
              <a:lstStyle/>
              <a:p>
                <a:r>
                  <a:rPr lang="en-US">
                    <a:noFill/>
                  </a:rPr>
                  <a:t> </a:t>
                </a:r>
              </a:p>
            </p:txBody>
          </p:sp>
        </mc:Fallback>
      </mc:AlternateContent>
      <p:sp>
        <p:nvSpPr>
          <p:cNvPr id="5" name="Arrow: Right 4">
            <a:extLst>
              <a:ext uri="{FF2B5EF4-FFF2-40B4-BE49-F238E27FC236}">
                <a16:creationId xmlns:a16="http://schemas.microsoft.com/office/drawing/2014/main" id="{7C28BC9A-1727-4343-A799-E9257FF3B1F2}"/>
              </a:ext>
            </a:extLst>
          </p:cNvPr>
          <p:cNvSpPr/>
          <p:nvPr/>
        </p:nvSpPr>
        <p:spPr>
          <a:xfrm rot="18372362">
            <a:off x="2911407" y="4980449"/>
            <a:ext cx="1585486" cy="1234204"/>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D1219"/>
                </a:solidFill>
              </a:rPr>
              <a:t>Significant</a:t>
            </a:r>
          </a:p>
        </p:txBody>
      </p:sp>
      <p:sp>
        <p:nvSpPr>
          <p:cNvPr id="27" name="Arrow: Right 26">
            <a:extLst>
              <a:ext uri="{FF2B5EF4-FFF2-40B4-BE49-F238E27FC236}">
                <a16:creationId xmlns:a16="http://schemas.microsoft.com/office/drawing/2014/main" id="{6EA0D497-F6B7-4207-9E87-439339755A2E}"/>
              </a:ext>
            </a:extLst>
          </p:cNvPr>
          <p:cNvSpPr/>
          <p:nvPr/>
        </p:nvSpPr>
        <p:spPr>
          <a:xfrm rot="18372362">
            <a:off x="4053361" y="4970011"/>
            <a:ext cx="1585486" cy="1234204"/>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D1219"/>
                </a:solidFill>
              </a:rPr>
              <a:t>Significant</a:t>
            </a:r>
          </a:p>
        </p:txBody>
      </p:sp>
    </p:spTree>
    <p:extLst>
      <p:ext uri="{BB962C8B-B14F-4D97-AF65-F5344CB8AC3E}">
        <p14:creationId xmlns:p14="http://schemas.microsoft.com/office/powerpoint/2010/main" val="1063668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descr="Bundled payments for total hip fracture ">
            <a:extLst>
              <a:ext uri="{FF2B5EF4-FFF2-40B4-BE49-F238E27FC236}">
                <a16:creationId xmlns:a16="http://schemas.microsoft.com/office/drawing/2014/main" id="{74ED1E24-BF3A-4AB7-9A91-387F00231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338" y="474807"/>
            <a:ext cx="7695323" cy="6011971"/>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0B265111-9707-4517-AD7D-AB623D3134FB}"/>
              </a:ext>
            </a:extLst>
          </p:cNvPr>
          <p:cNvSpPr/>
          <p:nvPr/>
        </p:nvSpPr>
        <p:spPr>
          <a:xfrm rot="5628597">
            <a:off x="4136871" y="2644656"/>
            <a:ext cx="593358" cy="605560"/>
          </a:xfrm>
          <a:prstGeom prst="rightArrow">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Right 23">
            <a:extLst>
              <a:ext uri="{FF2B5EF4-FFF2-40B4-BE49-F238E27FC236}">
                <a16:creationId xmlns:a16="http://schemas.microsoft.com/office/drawing/2014/main" id="{38528953-FFB6-482D-B60E-9F9511667B73}"/>
              </a:ext>
            </a:extLst>
          </p:cNvPr>
          <p:cNvSpPr/>
          <p:nvPr/>
        </p:nvSpPr>
        <p:spPr>
          <a:xfrm rot="8158281">
            <a:off x="4090977" y="1985529"/>
            <a:ext cx="2805071" cy="605560"/>
          </a:xfrm>
          <a:prstGeom prst="rightArrow">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7CDCEF38-A6E7-4E27-82D5-C84FF161CF03}"/>
              </a:ext>
            </a:extLst>
          </p:cNvPr>
          <p:cNvSpPr/>
          <p:nvPr/>
        </p:nvSpPr>
        <p:spPr>
          <a:xfrm>
            <a:off x="3985572" y="2082189"/>
            <a:ext cx="1064712" cy="599426"/>
          </a:xfrm>
          <a:prstGeom prst="ellipse">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1A318C6-C285-40B7-B9D9-EF3F5EEE78C5}"/>
              </a:ext>
            </a:extLst>
          </p:cNvPr>
          <p:cNvSpPr/>
          <p:nvPr/>
        </p:nvSpPr>
        <p:spPr>
          <a:xfrm>
            <a:off x="6223020" y="669097"/>
            <a:ext cx="1064712" cy="599426"/>
          </a:xfrm>
          <a:prstGeom prst="ellipse">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BE0E607-3ABA-4465-8CD9-9604670E9534}"/>
              </a:ext>
            </a:extLst>
          </p:cNvPr>
          <p:cNvSpPr/>
          <p:nvPr/>
        </p:nvSpPr>
        <p:spPr>
          <a:xfrm>
            <a:off x="215533" y="76201"/>
            <a:ext cx="10549491" cy="646331"/>
          </a:xfrm>
          <a:prstGeom prst="rect">
            <a:avLst/>
          </a:prstGeom>
        </p:spPr>
        <p:txBody>
          <a:bodyPr wrap="none">
            <a:spAutoFit/>
          </a:bodyPr>
          <a:lstStyle/>
          <a:p>
            <a:pPr lvl="0">
              <a:defRPr/>
            </a:pPr>
            <a:r>
              <a:rPr lang="en-US" sz="3600" b="1" dirty="0"/>
              <a:t>What is the equation that will identify parents to LTH?</a:t>
            </a:r>
          </a:p>
        </p:txBody>
      </p:sp>
    </p:spTree>
    <p:extLst>
      <p:ext uri="{BB962C8B-B14F-4D97-AF65-F5344CB8AC3E}">
        <p14:creationId xmlns:p14="http://schemas.microsoft.com/office/powerpoint/2010/main" val="2691213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94873" y="1600021"/>
            <a:ext cx="10255858" cy="3416320"/>
          </a:xfrm>
          <a:prstGeom prst="rect">
            <a:avLst/>
          </a:prstGeom>
        </p:spPr>
        <p:txBody>
          <a:bodyPr wrap="square">
            <a:spAutoFit/>
          </a:bodyPr>
          <a:lstStyle/>
          <a:p>
            <a:r>
              <a:rPr lang="en-US" sz="7200" b="1" dirty="0">
                <a:solidFill>
                  <a:srgbClr val="C00000"/>
                </a:solidFill>
              </a:rPr>
              <a:t>LASSO Regression: </a:t>
            </a:r>
          </a:p>
          <a:p>
            <a:r>
              <a:rPr lang="en-US" sz="7200" b="1" dirty="0"/>
              <a:t>Variables that make other variables irrelevant</a:t>
            </a:r>
          </a:p>
        </p:txBody>
      </p:sp>
    </p:spTree>
    <p:extLst>
      <p:ext uri="{BB962C8B-B14F-4D97-AF65-F5344CB8AC3E}">
        <p14:creationId xmlns:p14="http://schemas.microsoft.com/office/powerpoint/2010/main" val="899382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descr="Bundled payments for total hip fracture ">
            <a:extLst>
              <a:ext uri="{FF2B5EF4-FFF2-40B4-BE49-F238E27FC236}">
                <a16:creationId xmlns:a16="http://schemas.microsoft.com/office/drawing/2014/main" id="{74ED1E24-BF3A-4AB7-9A91-387F00231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338" y="474807"/>
            <a:ext cx="7695323" cy="6011971"/>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0B265111-9707-4517-AD7D-AB623D3134FB}"/>
              </a:ext>
            </a:extLst>
          </p:cNvPr>
          <p:cNvSpPr/>
          <p:nvPr/>
        </p:nvSpPr>
        <p:spPr>
          <a:xfrm rot="5628597">
            <a:off x="4136871" y="2644656"/>
            <a:ext cx="593358" cy="605560"/>
          </a:xfrm>
          <a:prstGeom prst="rightArrow">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Right 23">
            <a:extLst>
              <a:ext uri="{FF2B5EF4-FFF2-40B4-BE49-F238E27FC236}">
                <a16:creationId xmlns:a16="http://schemas.microsoft.com/office/drawing/2014/main" id="{38528953-FFB6-482D-B60E-9F9511667B73}"/>
              </a:ext>
            </a:extLst>
          </p:cNvPr>
          <p:cNvSpPr/>
          <p:nvPr/>
        </p:nvSpPr>
        <p:spPr>
          <a:xfrm rot="8158281">
            <a:off x="4090977" y="1985529"/>
            <a:ext cx="2805071" cy="605560"/>
          </a:xfrm>
          <a:prstGeom prst="rightArrow">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7CDCEF38-A6E7-4E27-82D5-C84FF161CF03}"/>
              </a:ext>
            </a:extLst>
          </p:cNvPr>
          <p:cNvSpPr/>
          <p:nvPr/>
        </p:nvSpPr>
        <p:spPr>
          <a:xfrm>
            <a:off x="3985572" y="2082189"/>
            <a:ext cx="1064712" cy="599426"/>
          </a:xfrm>
          <a:prstGeom prst="ellipse">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1A318C6-C285-40B7-B9D9-EF3F5EEE78C5}"/>
              </a:ext>
            </a:extLst>
          </p:cNvPr>
          <p:cNvSpPr/>
          <p:nvPr/>
        </p:nvSpPr>
        <p:spPr>
          <a:xfrm>
            <a:off x="6223020" y="669097"/>
            <a:ext cx="1064712" cy="599426"/>
          </a:xfrm>
          <a:prstGeom prst="ellipse">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BE0E607-3ABA-4465-8CD9-9604670E9534}"/>
              </a:ext>
            </a:extLst>
          </p:cNvPr>
          <p:cNvSpPr/>
          <p:nvPr/>
        </p:nvSpPr>
        <p:spPr>
          <a:xfrm>
            <a:off x="215533" y="76201"/>
            <a:ext cx="10549491" cy="646331"/>
          </a:xfrm>
          <a:prstGeom prst="rect">
            <a:avLst/>
          </a:prstGeom>
        </p:spPr>
        <p:txBody>
          <a:bodyPr wrap="none">
            <a:spAutoFit/>
          </a:bodyPr>
          <a:lstStyle/>
          <a:p>
            <a:pPr lvl="0">
              <a:defRPr/>
            </a:pPr>
            <a:r>
              <a:rPr lang="en-US" sz="3600" b="1" dirty="0"/>
              <a:t>What is the equation that will identify parents to LTH?</a:t>
            </a:r>
          </a:p>
        </p:txBody>
      </p:sp>
      <mc:AlternateContent xmlns:mc="http://schemas.openxmlformats.org/markup-compatibility/2006">
        <mc:Choice xmlns:a14="http://schemas.microsoft.com/office/drawing/2010/main" Requires="a14">
          <p:sp>
            <p:nvSpPr>
              <p:cNvPr id="23" name="Rectangle 22">
                <a:extLst>
                  <a:ext uri="{FF2B5EF4-FFF2-40B4-BE49-F238E27FC236}">
                    <a16:creationId xmlns:a16="http://schemas.microsoft.com/office/drawing/2014/main" id="{C06F3B96-4458-4E89-BDC3-450335E3BDA3}"/>
                  </a:ext>
                </a:extLst>
              </p:cNvPr>
              <p:cNvSpPr/>
              <p:nvPr/>
            </p:nvSpPr>
            <p:spPr>
              <a:xfrm>
                <a:off x="1783857" y="4176386"/>
                <a:ext cx="8781378" cy="1135696"/>
              </a:xfrm>
              <a:prstGeom prst="rect">
                <a:avLst/>
              </a:prstGeom>
              <a:solidFill>
                <a:srgbClr val="FFFF00"/>
              </a:solidFill>
              <a:ln>
                <a:solidFill>
                  <a:schemeClr val="accent1">
                    <a:shade val="50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tx2"/>
                          </a:solidFill>
                          <a:latin typeface="Cambria Math" panose="02040503050406030204" pitchFamily="18" charset="0"/>
                        </a:rPr>
                        <m:t>𝑳𝑻𝑯</m:t>
                      </m:r>
                      <m:r>
                        <a:rPr lang="en-US" sz="2800" b="1" i="0">
                          <a:latin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𝜷</m:t>
                          </m:r>
                        </m:e>
                        <m:sub>
                          <m:r>
                            <a:rPr lang="en-US" sz="2800" b="1" i="0">
                              <a:latin typeface="Cambria Math" panose="02040503050406030204" pitchFamily="18" charset="0"/>
                            </a:rPr>
                            <m:t>𝟎</m:t>
                          </m:r>
                        </m:sub>
                      </m:sSub>
                      <m:r>
                        <a:rPr lang="en-US" sz="2800" b="1" i="0">
                          <a:latin typeface="Cambria Math" panose="02040503050406030204" pitchFamily="18" charset="0"/>
                        </a:rPr>
                        <m:t>+</m:t>
                      </m:r>
                      <m:sSubSup>
                        <m:sSubSupPr>
                          <m:ctrlPr>
                            <a:rPr lang="en-US" sz="2800" b="1" i="1">
                              <a:latin typeface="Cambria Math" panose="02040503050406030204" pitchFamily="18" charset="0"/>
                            </a:rPr>
                          </m:ctrlPr>
                        </m:sSubSupPr>
                        <m:e>
                          <m:r>
                            <a:rPr lang="en-US" sz="2800" b="1" i="1">
                              <a:latin typeface="Cambria Math" panose="02040503050406030204" pitchFamily="18" charset="0"/>
                            </a:rPr>
                            <m:t>𝜷</m:t>
                          </m:r>
                        </m:e>
                        <m:sub>
                          <m:r>
                            <a:rPr lang="en-US" sz="2800" b="1" i="1">
                              <a:latin typeface="Cambria Math" panose="02040503050406030204" pitchFamily="18" charset="0"/>
                            </a:rPr>
                            <m:t>𝟏</m:t>
                          </m:r>
                        </m:sub>
                        <m:sup>
                          <m:r>
                            <a:rPr lang="en-US" sz="2800" b="1" i="1">
                              <a:latin typeface="Cambria Math" panose="02040503050406030204" pitchFamily="18" charset="0"/>
                            </a:rPr>
                            <m:t>∗</m:t>
                          </m:r>
                        </m:sup>
                      </m:sSubSup>
                      <m:r>
                        <a:rPr lang="en-US" sz="2800" b="1" i="1" smtClean="0">
                          <a:solidFill>
                            <a:srgbClr val="FF0000"/>
                          </a:solidFill>
                          <a:latin typeface="Cambria Math" panose="02040503050406030204" pitchFamily="18" charset="0"/>
                        </a:rPr>
                        <m:t>𝑷</m:t>
                      </m:r>
                      <m:r>
                        <a:rPr lang="en-US" sz="2800" b="1" i="0">
                          <a:latin typeface="Cambria Math" panose="02040503050406030204" pitchFamily="18" charset="0"/>
                        </a:rPr>
                        <m:t>+</m:t>
                      </m:r>
                      <m:sSubSup>
                        <m:sSubSupPr>
                          <m:ctrlPr>
                            <a:rPr lang="en-US" sz="2800" b="1" i="1">
                              <a:latin typeface="Cambria Math" panose="02040503050406030204" pitchFamily="18" charset="0"/>
                            </a:rPr>
                          </m:ctrlPr>
                        </m:sSubSupPr>
                        <m:e>
                          <m:r>
                            <a:rPr lang="en-US" sz="2800" b="1" i="1">
                              <a:latin typeface="Cambria Math" panose="02040503050406030204" pitchFamily="18" charset="0"/>
                            </a:rPr>
                            <m:t>𝜷</m:t>
                          </m:r>
                        </m:e>
                        <m:sub>
                          <m:r>
                            <a:rPr lang="en-US" sz="2800" b="1" i="1" smtClean="0">
                              <a:latin typeface="Cambria Math" panose="02040503050406030204" pitchFamily="18" charset="0"/>
                            </a:rPr>
                            <m:t>𝟐</m:t>
                          </m:r>
                        </m:sub>
                        <m:sup>
                          <m:r>
                            <a:rPr lang="en-US" sz="2800" b="1" i="1">
                              <a:latin typeface="Cambria Math" panose="02040503050406030204" pitchFamily="18" charset="0"/>
                            </a:rPr>
                            <m:t>∗</m:t>
                          </m:r>
                        </m:sup>
                      </m:sSubSup>
                      <m:r>
                        <a:rPr lang="en-US" sz="2800" b="1" i="1" smtClean="0">
                          <a:solidFill>
                            <a:srgbClr val="FF0000"/>
                          </a:solidFill>
                          <a:latin typeface="Cambria Math" panose="02040503050406030204" pitchFamily="18" charset="0"/>
                        </a:rPr>
                        <m:t>𝑯</m:t>
                      </m:r>
                      <m:r>
                        <a:rPr lang="en-US" sz="2800" b="1" i="0">
                          <a:latin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𝜷</m:t>
                          </m:r>
                        </m:e>
                        <m:sub>
                          <m:r>
                            <a:rPr lang="en-US" sz="2800" b="1" i="0">
                              <a:latin typeface="Cambria Math" panose="02040503050406030204" pitchFamily="18" charset="0"/>
                            </a:rPr>
                            <m:t>𝟑</m:t>
                          </m:r>
                        </m:sub>
                      </m:sSub>
                      <m:r>
                        <a:rPr lang="en-US" sz="2800" b="1" i="1" smtClean="0">
                          <a:solidFill>
                            <a:schemeClr val="tx2"/>
                          </a:solidFill>
                          <a:latin typeface="Cambria Math" panose="02040503050406030204" pitchFamily="18" charset="0"/>
                        </a:rPr>
                        <m:t>𝑪𝑳</m:t>
                      </m:r>
                      <m:r>
                        <a:rPr lang="en-US" sz="2800" b="1" i="0">
                          <a:latin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𝜷</m:t>
                          </m:r>
                        </m:e>
                        <m:sub>
                          <m:r>
                            <a:rPr lang="en-US" sz="2800" b="1" i="0">
                              <a:latin typeface="Cambria Math" panose="02040503050406030204" pitchFamily="18" charset="0"/>
                            </a:rPr>
                            <m:t>𝟒</m:t>
                          </m:r>
                        </m:sub>
                      </m:sSub>
                      <m:r>
                        <a:rPr lang="en-US" sz="2800" b="1" i="1" smtClean="0">
                          <a:solidFill>
                            <a:schemeClr val="tx2"/>
                          </a:solidFill>
                          <a:latin typeface="Cambria Math" panose="02040503050406030204" pitchFamily="18" charset="0"/>
                        </a:rPr>
                        <m:t>𝑫𝑴𝑬</m:t>
                      </m:r>
                      <m:r>
                        <a:rPr lang="en-US" sz="2800" b="1" i="0">
                          <a:latin typeface="Cambria Math" panose="02040503050406030204" pitchFamily="18" charset="0"/>
                        </a:rPr>
                        <m:t>+</m:t>
                      </m:r>
                      <m:r>
                        <a:rPr lang="en-US" sz="2800" b="1" i="1" smtClean="0">
                          <a:solidFill>
                            <a:schemeClr val="tx2"/>
                          </a:solidFill>
                          <a:latin typeface="Cambria Math" panose="02040503050406030204" pitchFamily="18" charset="0"/>
                        </a:rPr>
                        <m:t>𝝀</m:t>
                      </m:r>
                      <m:nary>
                        <m:naryPr>
                          <m:chr m:val="∑"/>
                          <m:subHide m:val="on"/>
                          <m:supHide m:val="on"/>
                          <m:ctrlPr>
                            <a:rPr lang="en-US" sz="2800" b="1" i="1">
                              <a:latin typeface="Cambria Math" panose="02040503050406030204" pitchFamily="18" charset="0"/>
                            </a:rPr>
                          </m:ctrlPr>
                        </m:naryPr>
                        <m:sub/>
                        <m:sup/>
                        <m:e>
                          <m:sSub>
                            <m:sSubPr>
                              <m:ctrlPr>
                                <a:rPr lang="en-US" sz="2800" b="1" i="1">
                                  <a:latin typeface="Cambria Math" panose="02040503050406030204" pitchFamily="18" charset="0"/>
                                </a:rPr>
                              </m:ctrlPr>
                            </m:sSubPr>
                            <m:e>
                              <m:r>
                                <a:rPr lang="en-US" sz="2800" b="1" i="1" smtClean="0">
                                  <a:latin typeface="Cambria Math" panose="02040503050406030204" pitchFamily="18" charset="0"/>
                                </a:rPr>
                                <m:t>|</m:t>
                              </m:r>
                              <m:r>
                                <a:rPr lang="en-US" sz="2800" b="1" i="1">
                                  <a:latin typeface="Cambria Math" panose="02040503050406030204" pitchFamily="18" charset="0"/>
                                </a:rPr>
                                <m:t>𝜷</m:t>
                              </m:r>
                            </m:e>
                            <m:sub>
                              <m:r>
                                <a:rPr lang="en-US" sz="2800" b="1" i="1">
                                  <a:latin typeface="Cambria Math" panose="02040503050406030204" pitchFamily="18" charset="0"/>
                                </a:rPr>
                                <m:t>𝒊</m:t>
                              </m:r>
                            </m:sub>
                          </m:sSub>
                          <m:r>
                            <a:rPr lang="en-US" sz="2800" b="1" i="1" smtClean="0">
                              <a:latin typeface="Cambria Math" panose="02040503050406030204" pitchFamily="18" charset="0"/>
                            </a:rPr>
                            <m:t>|</m:t>
                          </m:r>
                        </m:e>
                      </m:nary>
                    </m:oMath>
                  </m:oMathPara>
                </a14:m>
                <a:endParaRPr lang="en-US" sz="2800" b="1" dirty="0"/>
              </a:p>
            </p:txBody>
          </p:sp>
        </mc:Choice>
        <mc:Fallback>
          <p:sp>
            <p:nvSpPr>
              <p:cNvPr id="23" name="Rectangle 22">
                <a:extLst>
                  <a:ext uri="{FF2B5EF4-FFF2-40B4-BE49-F238E27FC236}">
                    <a16:creationId xmlns:a16="http://schemas.microsoft.com/office/drawing/2014/main" id="{C06F3B96-4458-4E89-BDC3-450335E3BDA3}"/>
                  </a:ext>
                </a:extLst>
              </p:cNvPr>
              <p:cNvSpPr>
                <a:spLocks noRot="1" noChangeAspect="1" noMove="1" noResize="1" noEditPoints="1" noAdjustHandles="1" noChangeArrowheads="1" noChangeShapeType="1" noTextEdit="1"/>
              </p:cNvSpPr>
              <p:nvPr/>
            </p:nvSpPr>
            <p:spPr>
              <a:xfrm>
                <a:off x="1783857" y="4176386"/>
                <a:ext cx="8781378" cy="1135696"/>
              </a:xfrm>
              <a:prstGeom prst="rect">
                <a:avLst/>
              </a:prstGeom>
              <a:blipFill>
                <a:blip r:embed="rId4"/>
                <a:stretch>
                  <a:fillRect/>
                </a:stretch>
              </a:blipFill>
              <a:ln>
                <a:solidFill>
                  <a:schemeClr val="accent1">
                    <a:shade val="50000"/>
                  </a:schemeClr>
                </a:solidFill>
              </a:ln>
            </p:spPr>
            <p:txBody>
              <a:bodyPr/>
              <a:lstStyle/>
              <a:p>
                <a:r>
                  <a:rPr lang="en-US">
                    <a:noFill/>
                  </a:rPr>
                  <a:t> </a:t>
                </a:r>
              </a:p>
            </p:txBody>
          </p:sp>
        </mc:Fallback>
      </mc:AlternateContent>
      <p:sp>
        <p:nvSpPr>
          <p:cNvPr id="25" name="Arrow: Right 24">
            <a:extLst>
              <a:ext uri="{FF2B5EF4-FFF2-40B4-BE49-F238E27FC236}">
                <a16:creationId xmlns:a16="http://schemas.microsoft.com/office/drawing/2014/main" id="{E4AC038A-DBE6-4CC3-A272-AB9B7490878E}"/>
              </a:ext>
            </a:extLst>
          </p:cNvPr>
          <p:cNvSpPr/>
          <p:nvPr/>
        </p:nvSpPr>
        <p:spPr>
          <a:xfrm rot="18372362">
            <a:off x="2911407" y="4980449"/>
            <a:ext cx="1585486" cy="1234204"/>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D1219"/>
                </a:solidFill>
              </a:rPr>
              <a:t>Significant</a:t>
            </a:r>
          </a:p>
        </p:txBody>
      </p:sp>
      <p:sp>
        <p:nvSpPr>
          <p:cNvPr id="27" name="Arrow: Right 26">
            <a:extLst>
              <a:ext uri="{FF2B5EF4-FFF2-40B4-BE49-F238E27FC236}">
                <a16:creationId xmlns:a16="http://schemas.microsoft.com/office/drawing/2014/main" id="{48C244EC-1898-4872-8CD2-274CD0473615}"/>
              </a:ext>
            </a:extLst>
          </p:cNvPr>
          <p:cNvSpPr/>
          <p:nvPr/>
        </p:nvSpPr>
        <p:spPr>
          <a:xfrm rot="18372362">
            <a:off x="4053361" y="4970011"/>
            <a:ext cx="1585486" cy="1234204"/>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D1219"/>
                </a:solidFill>
              </a:rPr>
              <a:t>Significant</a:t>
            </a:r>
          </a:p>
        </p:txBody>
      </p:sp>
    </p:spTree>
    <p:extLst>
      <p:ext uri="{BB962C8B-B14F-4D97-AF65-F5344CB8AC3E}">
        <p14:creationId xmlns:p14="http://schemas.microsoft.com/office/powerpoint/2010/main" val="2645044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94873" y="1600021"/>
            <a:ext cx="10255858" cy="2000548"/>
          </a:xfrm>
          <a:prstGeom prst="rect">
            <a:avLst/>
          </a:prstGeom>
        </p:spPr>
        <p:txBody>
          <a:bodyPr wrap="square">
            <a:spAutoFit/>
          </a:bodyPr>
          <a:lstStyle/>
          <a:p>
            <a:r>
              <a:rPr lang="en-US" sz="6000" b="1" dirty="0">
                <a:solidFill>
                  <a:srgbClr val="C00000"/>
                </a:solidFill>
              </a:rPr>
              <a:t>Repeated LASSO Regression </a:t>
            </a:r>
          </a:p>
          <a:p>
            <a:r>
              <a:rPr lang="en-US" sz="3200" b="1" dirty="0">
                <a:solidFill>
                  <a:srgbClr val="C00000"/>
                </a:solidFill>
              </a:rPr>
              <a:t>Response Variable: </a:t>
            </a:r>
            <a:r>
              <a:rPr lang="en-US" sz="3200" b="1" dirty="0"/>
              <a:t>Each Variable in Analysis</a:t>
            </a:r>
          </a:p>
          <a:p>
            <a:r>
              <a:rPr lang="en-US" sz="3200" b="1" dirty="0">
                <a:solidFill>
                  <a:srgbClr val="C00000"/>
                </a:solidFill>
              </a:rPr>
              <a:t>Independent Variables: </a:t>
            </a:r>
            <a:r>
              <a:rPr lang="en-US" sz="3200" b="1" dirty="0"/>
              <a:t>All Variables Preceding Response</a:t>
            </a:r>
          </a:p>
        </p:txBody>
      </p:sp>
    </p:spTree>
    <p:extLst>
      <p:ext uri="{BB962C8B-B14F-4D97-AF65-F5344CB8AC3E}">
        <p14:creationId xmlns:p14="http://schemas.microsoft.com/office/powerpoint/2010/main" val="1432263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46BD45AF-DAB9-49F1-826A-A45285DA7025}"/>
              </a:ext>
            </a:extLst>
          </p:cNvPr>
          <p:cNvSpPr/>
          <p:nvPr/>
        </p:nvSpPr>
        <p:spPr>
          <a:xfrm>
            <a:off x="379956" y="1432141"/>
            <a:ext cx="11331879" cy="3539430"/>
          </a:xfrm>
          <a:prstGeom prst="rect">
            <a:avLst/>
          </a:prstGeom>
        </p:spPr>
        <p:txBody>
          <a:bodyPr wrap="square">
            <a:spAutoFit/>
          </a:bodyPr>
          <a:lstStyle/>
          <a:p>
            <a:r>
              <a:rPr lang="en-US" sz="2800" dirty="0">
                <a:solidFill>
                  <a:srgbClr val="000000"/>
                </a:solidFill>
                <a:latin typeface="Times New Roman" panose="02020603050405020304" pitchFamily="18" charset="0"/>
              </a:rPr>
              <a:t>&gt; STARD&lt;-read.csv("/Users/Srilatha/Desktop/STARD.csv")</a:t>
            </a:r>
          </a:p>
          <a:p>
            <a:r>
              <a:rPr lang="en-US" sz="2800" dirty="0">
                <a:solidFill>
                  <a:srgbClr val="000000"/>
                </a:solidFill>
                <a:latin typeface="Times New Roman" panose="02020603050405020304" pitchFamily="18" charset="0"/>
              </a:rPr>
              <a:t>&gt; data=subset(STARD, select=-c(1,2,4,5,6,7,8,9,10,11,13,14,15))</a:t>
            </a:r>
          </a:p>
          <a:p>
            <a:r>
              <a:rPr lang="en-US" sz="2800" dirty="0">
                <a:solidFill>
                  <a:srgbClr val="000000"/>
                </a:solidFill>
                <a:latin typeface="Times New Roman" panose="02020603050405020304" pitchFamily="18" charset="0"/>
              </a:rPr>
              <a:t>&gt; </a:t>
            </a:r>
            <a:r>
              <a:rPr lang="en-US" sz="2800" dirty="0" err="1">
                <a:solidFill>
                  <a:srgbClr val="000000"/>
                </a:solidFill>
                <a:latin typeface="Times New Roman" panose="02020603050405020304" pitchFamily="18" charset="0"/>
              </a:rPr>
              <a:t>colnames</a:t>
            </a:r>
            <a:r>
              <a:rPr lang="en-US" sz="2800" dirty="0">
                <a:solidFill>
                  <a:srgbClr val="000000"/>
                </a:solidFill>
                <a:latin typeface="Times New Roman" panose="02020603050405020304" pitchFamily="18" charset="0"/>
              </a:rPr>
              <a:t>(data)</a:t>
            </a:r>
          </a:p>
          <a:p>
            <a:r>
              <a:rPr lang="en-US" sz="2800" dirty="0">
                <a:solidFill>
                  <a:srgbClr val="000000"/>
                </a:solidFill>
                <a:latin typeface="Times New Roman" panose="02020603050405020304" pitchFamily="18" charset="0"/>
              </a:rPr>
              <a:t>&gt; x&lt;-</a:t>
            </a:r>
            <a:r>
              <a:rPr lang="en-US" sz="2800" dirty="0" err="1">
                <a:solidFill>
                  <a:srgbClr val="000000"/>
                </a:solidFill>
                <a:latin typeface="Times New Roman" panose="02020603050405020304" pitchFamily="18" charset="0"/>
              </a:rPr>
              <a:t>as.matrix</a:t>
            </a:r>
            <a:r>
              <a:rPr lang="en-US" sz="2800" dirty="0">
                <a:solidFill>
                  <a:srgbClr val="000000"/>
                </a:solidFill>
                <a:latin typeface="Times New Roman" panose="02020603050405020304" pitchFamily="18" charset="0"/>
              </a:rPr>
              <a:t>(data[-35])</a:t>
            </a:r>
          </a:p>
          <a:p>
            <a:r>
              <a:rPr lang="en-US" sz="2800" dirty="0">
                <a:solidFill>
                  <a:srgbClr val="000000"/>
                </a:solidFill>
                <a:latin typeface="Times New Roman" panose="02020603050405020304" pitchFamily="18" charset="0"/>
              </a:rPr>
              <a:t>&gt; y&lt;-data[,35]</a:t>
            </a:r>
          </a:p>
          <a:p>
            <a:r>
              <a:rPr lang="fr-FR" sz="2800" dirty="0">
                <a:solidFill>
                  <a:srgbClr val="000000"/>
                </a:solidFill>
                <a:latin typeface="Times New Roman" panose="02020603050405020304" pitchFamily="18" charset="0"/>
              </a:rPr>
              <a:t>&gt; </a:t>
            </a:r>
            <a:r>
              <a:rPr lang="fr-FR" sz="2800" dirty="0" err="1">
                <a:solidFill>
                  <a:srgbClr val="000000"/>
                </a:solidFill>
                <a:latin typeface="Times New Roman" panose="02020603050405020304" pitchFamily="18" charset="0"/>
              </a:rPr>
              <a:t>cvfit</a:t>
            </a:r>
            <a:r>
              <a:rPr lang="fr-FR" sz="2800" dirty="0">
                <a:solidFill>
                  <a:srgbClr val="000000"/>
                </a:solidFill>
                <a:latin typeface="Times New Roman" panose="02020603050405020304" pitchFamily="18" charset="0"/>
              </a:rPr>
              <a:t>=</a:t>
            </a:r>
            <a:r>
              <a:rPr lang="fr-FR" sz="2800" dirty="0" err="1">
                <a:solidFill>
                  <a:srgbClr val="000000"/>
                </a:solidFill>
                <a:latin typeface="Times New Roman" panose="02020603050405020304" pitchFamily="18" charset="0"/>
              </a:rPr>
              <a:t>cv.glmnet</a:t>
            </a:r>
            <a:r>
              <a:rPr lang="fr-FR" sz="2800" dirty="0">
                <a:solidFill>
                  <a:srgbClr val="000000"/>
                </a:solidFill>
                <a:latin typeface="Times New Roman" panose="02020603050405020304" pitchFamily="18" charset="0"/>
              </a:rPr>
              <a:t>(</a:t>
            </a:r>
            <a:r>
              <a:rPr lang="fr-FR" sz="2800" dirty="0" err="1">
                <a:solidFill>
                  <a:srgbClr val="000000"/>
                </a:solidFill>
                <a:latin typeface="Times New Roman" panose="02020603050405020304" pitchFamily="18" charset="0"/>
              </a:rPr>
              <a:t>x,y</a:t>
            </a:r>
            <a:r>
              <a:rPr lang="fr-FR" sz="2800" dirty="0">
                <a:solidFill>
                  <a:srgbClr val="000000"/>
                </a:solidFill>
                <a:latin typeface="Times New Roman" panose="02020603050405020304" pitchFamily="18" charset="0"/>
              </a:rPr>
              <a:t>)</a:t>
            </a:r>
          </a:p>
          <a:p>
            <a:r>
              <a:rPr lang="en-US" sz="2800" dirty="0">
                <a:solidFill>
                  <a:srgbClr val="000000"/>
                </a:solidFill>
                <a:latin typeface="Times New Roman" panose="02020603050405020304" pitchFamily="18" charset="0"/>
              </a:rPr>
              <a:t>&gt; </a:t>
            </a:r>
            <a:r>
              <a:rPr lang="en-US" sz="2800" dirty="0" err="1">
                <a:solidFill>
                  <a:srgbClr val="000000"/>
                </a:solidFill>
                <a:latin typeface="Times New Roman" panose="02020603050405020304" pitchFamily="18" charset="0"/>
              </a:rPr>
              <a:t>coef</a:t>
            </a:r>
            <a:r>
              <a:rPr lang="en-US" sz="2800" dirty="0">
                <a:solidFill>
                  <a:srgbClr val="000000"/>
                </a:solidFill>
                <a:latin typeface="Times New Roman" panose="02020603050405020304" pitchFamily="18" charset="0"/>
              </a:rPr>
              <a:t>(</a:t>
            </a:r>
            <a:r>
              <a:rPr lang="en-US" sz="2800" dirty="0" err="1">
                <a:solidFill>
                  <a:srgbClr val="000000"/>
                </a:solidFill>
                <a:latin typeface="Times New Roman" panose="02020603050405020304" pitchFamily="18" charset="0"/>
              </a:rPr>
              <a:t>cvfit</a:t>
            </a:r>
            <a:r>
              <a:rPr lang="en-US" sz="2800" dirty="0">
                <a:solidFill>
                  <a:srgbClr val="000000"/>
                </a:solidFill>
                <a:latin typeface="Times New Roman" panose="02020603050405020304" pitchFamily="18" charset="0"/>
              </a:rPr>
              <a:t>, s="lambda.1se")</a:t>
            </a:r>
            <a:endParaRPr lang="fr-FR" sz="2800" dirty="0">
              <a:solidFill>
                <a:srgbClr val="000000"/>
              </a:solidFill>
              <a:latin typeface="Times New Roman" panose="02020603050405020304" pitchFamily="18" charset="0"/>
            </a:endParaRPr>
          </a:p>
          <a:p>
            <a:endParaRPr lang="en-US" sz="2800" dirty="0">
              <a:solidFill>
                <a:srgbClr val="000000"/>
              </a:solidFill>
              <a:latin typeface="Times New Roman" panose="02020603050405020304" pitchFamily="18" charset="0"/>
            </a:endParaRPr>
          </a:p>
        </p:txBody>
      </p:sp>
      <p:sp>
        <p:nvSpPr>
          <p:cNvPr id="4" name="Rectangle 3">
            <a:extLst>
              <a:ext uri="{FF2B5EF4-FFF2-40B4-BE49-F238E27FC236}">
                <a16:creationId xmlns:a16="http://schemas.microsoft.com/office/drawing/2014/main" id="{A9AF68E1-DEE7-45E1-8663-2CC37B19E1FF}"/>
              </a:ext>
            </a:extLst>
          </p:cNvPr>
          <p:cNvSpPr/>
          <p:nvPr/>
        </p:nvSpPr>
        <p:spPr>
          <a:xfrm>
            <a:off x="379956" y="692109"/>
            <a:ext cx="6779548" cy="646331"/>
          </a:xfrm>
          <a:prstGeom prst="rect">
            <a:avLst/>
          </a:prstGeom>
        </p:spPr>
        <p:txBody>
          <a:bodyPr wrap="none">
            <a:spAutoFit/>
          </a:bodyPr>
          <a:lstStyle/>
          <a:p>
            <a:r>
              <a:rPr lang="en-US" sz="3600" b="1" dirty="0">
                <a:solidFill>
                  <a:srgbClr val="C00000"/>
                </a:solidFill>
              </a:rPr>
              <a:t>LASSO Regression through </a:t>
            </a:r>
            <a:r>
              <a:rPr lang="en-US" sz="3600" b="1" dirty="0" err="1">
                <a:solidFill>
                  <a:srgbClr val="C00000"/>
                </a:solidFill>
              </a:rPr>
              <a:t>glmnet</a:t>
            </a:r>
            <a:r>
              <a:rPr lang="en-US" sz="3600" b="1" dirty="0">
                <a:solidFill>
                  <a:srgbClr val="C00000"/>
                </a:solidFill>
              </a:rPr>
              <a:t> </a:t>
            </a:r>
            <a:endParaRPr lang="en-US" sz="3600" dirty="0"/>
          </a:p>
        </p:txBody>
      </p:sp>
    </p:spTree>
    <p:extLst>
      <p:ext uri="{BB962C8B-B14F-4D97-AF65-F5344CB8AC3E}">
        <p14:creationId xmlns:p14="http://schemas.microsoft.com/office/powerpoint/2010/main" val="3604685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46BD45AF-DAB9-49F1-826A-A45285DA7025}"/>
              </a:ext>
            </a:extLst>
          </p:cNvPr>
          <p:cNvSpPr/>
          <p:nvPr/>
        </p:nvSpPr>
        <p:spPr>
          <a:xfrm>
            <a:off x="379956" y="1432141"/>
            <a:ext cx="11331879" cy="3539430"/>
          </a:xfrm>
          <a:prstGeom prst="rect">
            <a:avLst/>
          </a:prstGeom>
        </p:spPr>
        <p:txBody>
          <a:bodyPr wrap="square">
            <a:spAutoFit/>
          </a:bodyPr>
          <a:lstStyle/>
          <a:p>
            <a:r>
              <a:rPr lang="en-US" sz="2800" dirty="0">
                <a:solidFill>
                  <a:srgbClr val="000000"/>
                </a:solidFill>
                <a:latin typeface="Times New Roman" panose="02020603050405020304" pitchFamily="18" charset="0"/>
              </a:rPr>
              <a:t>&gt; STARD&lt;-read.csv("/Users/Srilatha/Desktop/STARD.csv")</a:t>
            </a:r>
          </a:p>
          <a:p>
            <a:r>
              <a:rPr lang="en-US" sz="2800" dirty="0">
                <a:solidFill>
                  <a:srgbClr val="000000"/>
                </a:solidFill>
                <a:latin typeface="Times New Roman" panose="02020603050405020304" pitchFamily="18" charset="0"/>
              </a:rPr>
              <a:t>&gt; data=subset(STARD, select=-c(1,2,4,5,6,7,8,9,10,11,13,14,15))</a:t>
            </a:r>
          </a:p>
          <a:p>
            <a:r>
              <a:rPr lang="en-US" sz="2800" dirty="0">
                <a:solidFill>
                  <a:srgbClr val="000000"/>
                </a:solidFill>
                <a:latin typeface="Times New Roman" panose="02020603050405020304" pitchFamily="18" charset="0"/>
              </a:rPr>
              <a:t>&gt; </a:t>
            </a:r>
            <a:r>
              <a:rPr lang="en-US" sz="2800" dirty="0" err="1">
                <a:solidFill>
                  <a:srgbClr val="000000"/>
                </a:solidFill>
                <a:latin typeface="Times New Roman" panose="02020603050405020304" pitchFamily="18" charset="0"/>
              </a:rPr>
              <a:t>colnames</a:t>
            </a:r>
            <a:r>
              <a:rPr lang="en-US" sz="2800" dirty="0">
                <a:solidFill>
                  <a:srgbClr val="000000"/>
                </a:solidFill>
                <a:latin typeface="Times New Roman" panose="02020603050405020304" pitchFamily="18" charset="0"/>
              </a:rPr>
              <a:t>(data)</a:t>
            </a:r>
          </a:p>
          <a:p>
            <a:r>
              <a:rPr lang="en-US" sz="2800" dirty="0">
                <a:solidFill>
                  <a:srgbClr val="000000"/>
                </a:solidFill>
                <a:latin typeface="Times New Roman" panose="02020603050405020304" pitchFamily="18" charset="0"/>
              </a:rPr>
              <a:t>&gt; x&lt;-</a:t>
            </a:r>
            <a:r>
              <a:rPr lang="en-US" sz="2800" dirty="0" err="1">
                <a:solidFill>
                  <a:srgbClr val="000000"/>
                </a:solidFill>
                <a:latin typeface="Times New Roman" panose="02020603050405020304" pitchFamily="18" charset="0"/>
              </a:rPr>
              <a:t>as.matrix</a:t>
            </a:r>
            <a:r>
              <a:rPr lang="en-US" sz="2800" dirty="0">
                <a:solidFill>
                  <a:srgbClr val="000000"/>
                </a:solidFill>
                <a:latin typeface="Times New Roman" panose="02020603050405020304" pitchFamily="18" charset="0"/>
              </a:rPr>
              <a:t>(data[-35])</a:t>
            </a:r>
          </a:p>
          <a:p>
            <a:r>
              <a:rPr lang="en-US" sz="2800" dirty="0">
                <a:solidFill>
                  <a:srgbClr val="000000"/>
                </a:solidFill>
                <a:latin typeface="Times New Roman" panose="02020603050405020304" pitchFamily="18" charset="0"/>
              </a:rPr>
              <a:t>&gt; y&lt;-data[,35]</a:t>
            </a:r>
          </a:p>
          <a:p>
            <a:r>
              <a:rPr lang="fr-FR" sz="2800" dirty="0">
                <a:solidFill>
                  <a:srgbClr val="000000"/>
                </a:solidFill>
                <a:latin typeface="Times New Roman" panose="02020603050405020304" pitchFamily="18" charset="0"/>
              </a:rPr>
              <a:t>&gt; </a:t>
            </a:r>
            <a:r>
              <a:rPr lang="fr-FR" sz="2800" dirty="0" err="1">
                <a:solidFill>
                  <a:srgbClr val="000000"/>
                </a:solidFill>
                <a:latin typeface="Times New Roman" panose="02020603050405020304" pitchFamily="18" charset="0"/>
              </a:rPr>
              <a:t>cvfit</a:t>
            </a:r>
            <a:r>
              <a:rPr lang="fr-FR" sz="2800" dirty="0">
                <a:solidFill>
                  <a:srgbClr val="000000"/>
                </a:solidFill>
                <a:latin typeface="Times New Roman" panose="02020603050405020304" pitchFamily="18" charset="0"/>
              </a:rPr>
              <a:t>=</a:t>
            </a:r>
            <a:r>
              <a:rPr lang="fr-FR" sz="2800" dirty="0" err="1">
                <a:solidFill>
                  <a:srgbClr val="000000"/>
                </a:solidFill>
                <a:latin typeface="Times New Roman" panose="02020603050405020304" pitchFamily="18" charset="0"/>
              </a:rPr>
              <a:t>cv.glmnet</a:t>
            </a:r>
            <a:r>
              <a:rPr lang="fr-FR" sz="2800" dirty="0">
                <a:solidFill>
                  <a:srgbClr val="000000"/>
                </a:solidFill>
                <a:latin typeface="Times New Roman" panose="02020603050405020304" pitchFamily="18" charset="0"/>
              </a:rPr>
              <a:t>(</a:t>
            </a:r>
            <a:r>
              <a:rPr lang="fr-FR" sz="2800" dirty="0" err="1">
                <a:solidFill>
                  <a:srgbClr val="000000"/>
                </a:solidFill>
                <a:latin typeface="Times New Roman" panose="02020603050405020304" pitchFamily="18" charset="0"/>
              </a:rPr>
              <a:t>x,y</a:t>
            </a:r>
            <a:r>
              <a:rPr lang="fr-FR" sz="2800" dirty="0">
                <a:solidFill>
                  <a:srgbClr val="000000"/>
                </a:solidFill>
                <a:latin typeface="Times New Roman" panose="02020603050405020304" pitchFamily="18" charset="0"/>
              </a:rPr>
              <a:t>)</a:t>
            </a:r>
          </a:p>
          <a:p>
            <a:r>
              <a:rPr lang="en-US" sz="2800" dirty="0">
                <a:solidFill>
                  <a:srgbClr val="000000"/>
                </a:solidFill>
                <a:latin typeface="Times New Roman" panose="02020603050405020304" pitchFamily="18" charset="0"/>
              </a:rPr>
              <a:t>&gt; </a:t>
            </a:r>
            <a:r>
              <a:rPr lang="en-US" sz="2800" dirty="0" err="1">
                <a:solidFill>
                  <a:srgbClr val="000000"/>
                </a:solidFill>
                <a:latin typeface="Times New Roman" panose="02020603050405020304" pitchFamily="18" charset="0"/>
              </a:rPr>
              <a:t>coef</a:t>
            </a:r>
            <a:r>
              <a:rPr lang="en-US" sz="2800" dirty="0">
                <a:solidFill>
                  <a:srgbClr val="000000"/>
                </a:solidFill>
                <a:latin typeface="Times New Roman" panose="02020603050405020304" pitchFamily="18" charset="0"/>
              </a:rPr>
              <a:t>(</a:t>
            </a:r>
            <a:r>
              <a:rPr lang="en-US" sz="2800" dirty="0" err="1">
                <a:solidFill>
                  <a:srgbClr val="000000"/>
                </a:solidFill>
                <a:latin typeface="Times New Roman" panose="02020603050405020304" pitchFamily="18" charset="0"/>
              </a:rPr>
              <a:t>cvfit</a:t>
            </a:r>
            <a:r>
              <a:rPr lang="en-US" sz="2800" dirty="0">
                <a:solidFill>
                  <a:srgbClr val="000000"/>
                </a:solidFill>
                <a:latin typeface="Times New Roman" panose="02020603050405020304" pitchFamily="18" charset="0"/>
              </a:rPr>
              <a:t>, s="lambda.1se")</a:t>
            </a:r>
            <a:endParaRPr lang="fr-FR" sz="2800" dirty="0">
              <a:solidFill>
                <a:srgbClr val="000000"/>
              </a:solidFill>
              <a:latin typeface="Times New Roman" panose="02020603050405020304" pitchFamily="18" charset="0"/>
            </a:endParaRPr>
          </a:p>
          <a:p>
            <a:endParaRPr lang="en-US" sz="2800" dirty="0">
              <a:solidFill>
                <a:srgbClr val="000000"/>
              </a:solidFill>
              <a:latin typeface="Times New Roman" panose="02020603050405020304" pitchFamily="18" charset="0"/>
            </a:endParaRPr>
          </a:p>
        </p:txBody>
      </p:sp>
      <p:sp>
        <p:nvSpPr>
          <p:cNvPr id="4" name="Rectangle 3">
            <a:extLst>
              <a:ext uri="{FF2B5EF4-FFF2-40B4-BE49-F238E27FC236}">
                <a16:creationId xmlns:a16="http://schemas.microsoft.com/office/drawing/2014/main" id="{A9AF68E1-DEE7-45E1-8663-2CC37B19E1FF}"/>
              </a:ext>
            </a:extLst>
          </p:cNvPr>
          <p:cNvSpPr/>
          <p:nvPr/>
        </p:nvSpPr>
        <p:spPr>
          <a:xfrm>
            <a:off x="379956" y="692109"/>
            <a:ext cx="6779548" cy="646331"/>
          </a:xfrm>
          <a:prstGeom prst="rect">
            <a:avLst/>
          </a:prstGeom>
        </p:spPr>
        <p:txBody>
          <a:bodyPr wrap="none">
            <a:spAutoFit/>
          </a:bodyPr>
          <a:lstStyle/>
          <a:p>
            <a:r>
              <a:rPr lang="en-US" sz="3600" b="1" dirty="0">
                <a:solidFill>
                  <a:srgbClr val="C00000"/>
                </a:solidFill>
              </a:rPr>
              <a:t>LASSO Regression through </a:t>
            </a:r>
            <a:r>
              <a:rPr lang="en-US" sz="3600" b="1" dirty="0" err="1">
                <a:solidFill>
                  <a:srgbClr val="C00000"/>
                </a:solidFill>
              </a:rPr>
              <a:t>glmnet</a:t>
            </a:r>
            <a:r>
              <a:rPr lang="en-US" sz="3600" b="1" dirty="0">
                <a:solidFill>
                  <a:srgbClr val="C00000"/>
                </a:solidFill>
              </a:rPr>
              <a:t> </a:t>
            </a:r>
            <a:endParaRPr lang="en-US" sz="3600" dirty="0"/>
          </a:p>
        </p:txBody>
      </p:sp>
      <p:sp>
        <p:nvSpPr>
          <p:cNvPr id="2" name="Arrow: Left 1">
            <a:extLst>
              <a:ext uri="{FF2B5EF4-FFF2-40B4-BE49-F238E27FC236}">
                <a16:creationId xmlns:a16="http://schemas.microsoft.com/office/drawing/2014/main" id="{B7D5504E-3428-413D-8234-81876A9BC14B}"/>
              </a:ext>
            </a:extLst>
          </p:cNvPr>
          <p:cNvSpPr/>
          <p:nvPr/>
        </p:nvSpPr>
        <p:spPr>
          <a:xfrm rot="20385844">
            <a:off x="9306838" y="771525"/>
            <a:ext cx="1540702" cy="11073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Read Data</a:t>
            </a:r>
          </a:p>
        </p:txBody>
      </p:sp>
      <p:sp>
        <p:nvSpPr>
          <p:cNvPr id="24" name="Arrow: Left 23">
            <a:extLst>
              <a:ext uri="{FF2B5EF4-FFF2-40B4-BE49-F238E27FC236}">
                <a16:creationId xmlns:a16="http://schemas.microsoft.com/office/drawing/2014/main" id="{D0FE4C96-6FBA-481C-8199-C2FA03D57C09}"/>
              </a:ext>
            </a:extLst>
          </p:cNvPr>
          <p:cNvSpPr/>
          <p:nvPr/>
        </p:nvSpPr>
        <p:spPr>
          <a:xfrm rot="3068916">
            <a:off x="1660199" y="2761631"/>
            <a:ext cx="2564753" cy="11073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Select Relevant Subset of Data</a:t>
            </a:r>
          </a:p>
        </p:txBody>
      </p:sp>
    </p:spTree>
    <p:extLst>
      <p:ext uri="{BB962C8B-B14F-4D97-AF65-F5344CB8AC3E}">
        <p14:creationId xmlns:p14="http://schemas.microsoft.com/office/powerpoint/2010/main" val="2977832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46BD45AF-DAB9-49F1-826A-A45285DA7025}"/>
              </a:ext>
            </a:extLst>
          </p:cNvPr>
          <p:cNvSpPr/>
          <p:nvPr/>
        </p:nvSpPr>
        <p:spPr>
          <a:xfrm>
            <a:off x="379956" y="1432141"/>
            <a:ext cx="11331879" cy="3539430"/>
          </a:xfrm>
          <a:prstGeom prst="rect">
            <a:avLst/>
          </a:prstGeom>
        </p:spPr>
        <p:txBody>
          <a:bodyPr wrap="square">
            <a:spAutoFit/>
          </a:bodyPr>
          <a:lstStyle/>
          <a:p>
            <a:r>
              <a:rPr lang="en-US" sz="2800" dirty="0">
                <a:solidFill>
                  <a:srgbClr val="000000"/>
                </a:solidFill>
                <a:latin typeface="Times New Roman" panose="02020603050405020304" pitchFamily="18" charset="0"/>
              </a:rPr>
              <a:t>&gt; STARD&lt;-read.csv("/Users/Srilatha/Desktop/STARD.csv")</a:t>
            </a:r>
          </a:p>
          <a:p>
            <a:r>
              <a:rPr lang="en-US" sz="2800" dirty="0">
                <a:solidFill>
                  <a:srgbClr val="000000"/>
                </a:solidFill>
                <a:latin typeface="Times New Roman" panose="02020603050405020304" pitchFamily="18" charset="0"/>
              </a:rPr>
              <a:t>&gt; data=subset(STARD, select=-c(1,2,4,5,6,7,8,9,10,11,13,14,15))</a:t>
            </a:r>
          </a:p>
          <a:p>
            <a:r>
              <a:rPr lang="en-US" sz="2800" dirty="0">
                <a:solidFill>
                  <a:srgbClr val="000000"/>
                </a:solidFill>
                <a:latin typeface="Times New Roman" panose="02020603050405020304" pitchFamily="18" charset="0"/>
              </a:rPr>
              <a:t>&gt; </a:t>
            </a:r>
            <a:r>
              <a:rPr lang="en-US" sz="2800" dirty="0" err="1">
                <a:solidFill>
                  <a:srgbClr val="000000"/>
                </a:solidFill>
                <a:latin typeface="Times New Roman" panose="02020603050405020304" pitchFamily="18" charset="0"/>
              </a:rPr>
              <a:t>colnames</a:t>
            </a:r>
            <a:r>
              <a:rPr lang="en-US" sz="2800" dirty="0">
                <a:solidFill>
                  <a:srgbClr val="000000"/>
                </a:solidFill>
                <a:latin typeface="Times New Roman" panose="02020603050405020304" pitchFamily="18" charset="0"/>
              </a:rPr>
              <a:t>(data)</a:t>
            </a:r>
          </a:p>
          <a:p>
            <a:r>
              <a:rPr lang="en-US" sz="2800" dirty="0">
                <a:solidFill>
                  <a:srgbClr val="000000"/>
                </a:solidFill>
                <a:latin typeface="Times New Roman" panose="02020603050405020304" pitchFamily="18" charset="0"/>
              </a:rPr>
              <a:t>&gt; x&lt;-</a:t>
            </a:r>
            <a:r>
              <a:rPr lang="en-US" sz="2800" dirty="0" err="1">
                <a:solidFill>
                  <a:srgbClr val="000000"/>
                </a:solidFill>
                <a:latin typeface="Times New Roman" panose="02020603050405020304" pitchFamily="18" charset="0"/>
              </a:rPr>
              <a:t>as.matrix</a:t>
            </a:r>
            <a:r>
              <a:rPr lang="en-US" sz="2800" dirty="0">
                <a:solidFill>
                  <a:srgbClr val="000000"/>
                </a:solidFill>
                <a:latin typeface="Times New Roman" panose="02020603050405020304" pitchFamily="18" charset="0"/>
              </a:rPr>
              <a:t>(data[-35])</a:t>
            </a:r>
          </a:p>
          <a:p>
            <a:r>
              <a:rPr lang="en-US" sz="2800" dirty="0">
                <a:solidFill>
                  <a:srgbClr val="000000"/>
                </a:solidFill>
                <a:latin typeface="Times New Roman" panose="02020603050405020304" pitchFamily="18" charset="0"/>
              </a:rPr>
              <a:t>&gt; y&lt;-data[,35]</a:t>
            </a:r>
          </a:p>
          <a:p>
            <a:r>
              <a:rPr lang="fr-FR" sz="2800" dirty="0">
                <a:solidFill>
                  <a:srgbClr val="000000"/>
                </a:solidFill>
                <a:latin typeface="Times New Roman" panose="02020603050405020304" pitchFamily="18" charset="0"/>
              </a:rPr>
              <a:t>&gt; </a:t>
            </a:r>
            <a:r>
              <a:rPr lang="fr-FR" sz="2800" dirty="0" err="1">
                <a:solidFill>
                  <a:srgbClr val="000000"/>
                </a:solidFill>
                <a:latin typeface="Times New Roman" panose="02020603050405020304" pitchFamily="18" charset="0"/>
              </a:rPr>
              <a:t>cvfit</a:t>
            </a:r>
            <a:r>
              <a:rPr lang="fr-FR" sz="2800" dirty="0">
                <a:solidFill>
                  <a:srgbClr val="000000"/>
                </a:solidFill>
                <a:latin typeface="Times New Roman" panose="02020603050405020304" pitchFamily="18" charset="0"/>
              </a:rPr>
              <a:t>=</a:t>
            </a:r>
            <a:r>
              <a:rPr lang="fr-FR" sz="2800" dirty="0" err="1">
                <a:solidFill>
                  <a:srgbClr val="000000"/>
                </a:solidFill>
                <a:latin typeface="Times New Roman" panose="02020603050405020304" pitchFamily="18" charset="0"/>
              </a:rPr>
              <a:t>cv.glmnet</a:t>
            </a:r>
            <a:r>
              <a:rPr lang="fr-FR" sz="2800" dirty="0">
                <a:solidFill>
                  <a:srgbClr val="000000"/>
                </a:solidFill>
                <a:latin typeface="Times New Roman" panose="02020603050405020304" pitchFamily="18" charset="0"/>
              </a:rPr>
              <a:t>(</a:t>
            </a:r>
            <a:r>
              <a:rPr lang="fr-FR" sz="2800" dirty="0" err="1">
                <a:solidFill>
                  <a:srgbClr val="000000"/>
                </a:solidFill>
                <a:latin typeface="Times New Roman" panose="02020603050405020304" pitchFamily="18" charset="0"/>
              </a:rPr>
              <a:t>x,y</a:t>
            </a:r>
            <a:r>
              <a:rPr lang="fr-FR" sz="2800" dirty="0">
                <a:solidFill>
                  <a:srgbClr val="000000"/>
                </a:solidFill>
                <a:latin typeface="Times New Roman" panose="02020603050405020304" pitchFamily="18" charset="0"/>
              </a:rPr>
              <a:t>)</a:t>
            </a:r>
          </a:p>
          <a:p>
            <a:r>
              <a:rPr lang="en-US" sz="2800" dirty="0">
                <a:solidFill>
                  <a:srgbClr val="000000"/>
                </a:solidFill>
                <a:latin typeface="Times New Roman" panose="02020603050405020304" pitchFamily="18" charset="0"/>
              </a:rPr>
              <a:t>&gt; </a:t>
            </a:r>
            <a:r>
              <a:rPr lang="en-US" sz="2800" dirty="0" err="1">
                <a:solidFill>
                  <a:srgbClr val="000000"/>
                </a:solidFill>
                <a:latin typeface="Times New Roman" panose="02020603050405020304" pitchFamily="18" charset="0"/>
              </a:rPr>
              <a:t>coef</a:t>
            </a:r>
            <a:r>
              <a:rPr lang="en-US" sz="2800" dirty="0">
                <a:solidFill>
                  <a:srgbClr val="000000"/>
                </a:solidFill>
                <a:latin typeface="Times New Roman" panose="02020603050405020304" pitchFamily="18" charset="0"/>
              </a:rPr>
              <a:t>(</a:t>
            </a:r>
            <a:r>
              <a:rPr lang="en-US" sz="2800" dirty="0" err="1">
                <a:solidFill>
                  <a:srgbClr val="000000"/>
                </a:solidFill>
                <a:latin typeface="Times New Roman" panose="02020603050405020304" pitchFamily="18" charset="0"/>
              </a:rPr>
              <a:t>cvfit</a:t>
            </a:r>
            <a:r>
              <a:rPr lang="en-US" sz="2800" dirty="0">
                <a:solidFill>
                  <a:srgbClr val="000000"/>
                </a:solidFill>
                <a:latin typeface="Times New Roman" panose="02020603050405020304" pitchFamily="18" charset="0"/>
              </a:rPr>
              <a:t>, s="lambda.1se")</a:t>
            </a:r>
            <a:endParaRPr lang="fr-FR" sz="2800" dirty="0">
              <a:solidFill>
                <a:srgbClr val="000000"/>
              </a:solidFill>
              <a:latin typeface="Times New Roman" panose="02020603050405020304" pitchFamily="18" charset="0"/>
            </a:endParaRPr>
          </a:p>
          <a:p>
            <a:endParaRPr lang="en-US" sz="2800" dirty="0">
              <a:solidFill>
                <a:srgbClr val="000000"/>
              </a:solidFill>
              <a:latin typeface="Times New Roman" panose="02020603050405020304" pitchFamily="18" charset="0"/>
            </a:endParaRPr>
          </a:p>
        </p:txBody>
      </p:sp>
      <p:sp>
        <p:nvSpPr>
          <p:cNvPr id="4" name="Rectangle 3">
            <a:extLst>
              <a:ext uri="{FF2B5EF4-FFF2-40B4-BE49-F238E27FC236}">
                <a16:creationId xmlns:a16="http://schemas.microsoft.com/office/drawing/2014/main" id="{A9AF68E1-DEE7-45E1-8663-2CC37B19E1FF}"/>
              </a:ext>
            </a:extLst>
          </p:cNvPr>
          <p:cNvSpPr/>
          <p:nvPr/>
        </p:nvSpPr>
        <p:spPr>
          <a:xfrm>
            <a:off x="379956" y="692109"/>
            <a:ext cx="6779548" cy="646331"/>
          </a:xfrm>
          <a:prstGeom prst="rect">
            <a:avLst/>
          </a:prstGeom>
        </p:spPr>
        <p:txBody>
          <a:bodyPr wrap="none">
            <a:spAutoFit/>
          </a:bodyPr>
          <a:lstStyle/>
          <a:p>
            <a:r>
              <a:rPr lang="en-US" sz="3600" b="1" dirty="0">
                <a:solidFill>
                  <a:srgbClr val="C00000"/>
                </a:solidFill>
              </a:rPr>
              <a:t>LASSO Regression through </a:t>
            </a:r>
            <a:r>
              <a:rPr lang="en-US" sz="3600" b="1" dirty="0" err="1">
                <a:solidFill>
                  <a:srgbClr val="C00000"/>
                </a:solidFill>
              </a:rPr>
              <a:t>glmnet</a:t>
            </a:r>
            <a:r>
              <a:rPr lang="en-US" sz="3600" b="1" dirty="0">
                <a:solidFill>
                  <a:srgbClr val="C00000"/>
                </a:solidFill>
              </a:rPr>
              <a:t> </a:t>
            </a:r>
            <a:endParaRPr lang="en-US" sz="3600" dirty="0"/>
          </a:p>
        </p:txBody>
      </p:sp>
      <p:sp>
        <p:nvSpPr>
          <p:cNvPr id="23" name="Arrow: Left 22">
            <a:extLst>
              <a:ext uri="{FF2B5EF4-FFF2-40B4-BE49-F238E27FC236}">
                <a16:creationId xmlns:a16="http://schemas.microsoft.com/office/drawing/2014/main" id="{7FEF3D27-2315-43A6-9F55-58EF7FAD899A}"/>
              </a:ext>
            </a:extLst>
          </p:cNvPr>
          <p:cNvSpPr/>
          <p:nvPr/>
        </p:nvSpPr>
        <p:spPr>
          <a:xfrm>
            <a:off x="4273548" y="2502706"/>
            <a:ext cx="2885956" cy="11073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Exclude response from independent variables </a:t>
            </a:r>
          </a:p>
        </p:txBody>
      </p:sp>
    </p:spTree>
    <p:extLst>
      <p:ext uri="{BB962C8B-B14F-4D97-AF65-F5344CB8AC3E}">
        <p14:creationId xmlns:p14="http://schemas.microsoft.com/office/powerpoint/2010/main" val="1848511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46BD45AF-DAB9-49F1-826A-A45285DA7025}"/>
              </a:ext>
            </a:extLst>
          </p:cNvPr>
          <p:cNvSpPr/>
          <p:nvPr/>
        </p:nvSpPr>
        <p:spPr>
          <a:xfrm>
            <a:off x="379956" y="1432141"/>
            <a:ext cx="11331879" cy="3539430"/>
          </a:xfrm>
          <a:prstGeom prst="rect">
            <a:avLst/>
          </a:prstGeom>
        </p:spPr>
        <p:txBody>
          <a:bodyPr wrap="square">
            <a:spAutoFit/>
          </a:bodyPr>
          <a:lstStyle/>
          <a:p>
            <a:r>
              <a:rPr lang="en-US" sz="2800" dirty="0">
                <a:solidFill>
                  <a:srgbClr val="000000"/>
                </a:solidFill>
                <a:latin typeface="Times New Roman" panose="02020603050405020304" pitchFamily="18" charset="0"/>
              </a:rPr>
              <a:t>&gt; STARD&lt;-read.csv("/Users/Srilatha/Desktop/STARD.csv")</a:t>
            </a:r>
          </a:p>
          <a:p>
            <a:r>
              <a:rPr lang="en-US" sz="2800" dirty="0">
                <a:solidFill>
                  <a:srgbClr val="000000"/>
                </a:solidFill>
                <a:latin typeface="Times New Roman" panose="02020603050405020304" pitchFamily="18" charset="0"/>
              </a:rPr>
              <a:t>&gt; data=subset(STARD, select=-c(1,2,4,5,6,7,8,9,10,11,13,14,15))</a:t>
            </a:r>
          </a:p>
          <a:p>
            <a:r>
              <a:rPr lang="en-US" sz="2800" dirty="0">
                <a:solidFill>
                  <a:srgbClr val="000000"/>
                </a:solidFill>
                <a:latin typeface="Times New Roman" panose="02020603050405020304" pitchFamily="18" charset="0"/>
              </a:rPr>
              <a:t>&gt; </a:t>
            </a:r>
            <a:r>
              <a:rPr lang="en-US" sz="2800" dirty="0" err="1">
                <a:solidFill>
                  <a:srgbClr val="000000"/>
                </a:solidFill>
                <a:latin typeface="Times New Roman" panose="02020603050405020304" pitchFamily="18" charset="0"/>
              </a:rPr>
              <a:t>colnames</a:t>
            </a:r>
            <a:r>
              <a:rPr lang="en-US" sz="2800" dirty="0">
                <a:solidFill>
                  <a:srgbClr val="000000"/>
                </a:solidFill>
                <a:latin typeface="Times New Roman" panose="02020603050405020304" pitchFamily="18" charset="0"/>
              </a:rPr>
              <a:t>(data)</a:t>
            </a:r>
          </a:p>
          <a:p>
            <a:r>
              <a:rPr lang="en-US" sz="2800" dirty="0">
                <a:solidFill>
                  <a:srgbClr val="000000"/>
                </a:solidFill>
                <a:latin typeface="Times New Roman" panose="02020603050405020304" pitchFamily="18" charset="0"/>
              </a:rPr>
              <a:t>&gt; x&lt;-</a:t>
            </a:r>
            <a:r>
              <a:rPr lang="en-US" sz="2800" dirty="0" err="1">
                <a:solidFill>
                  <a:srgbClr val="000000"/>
                </a:solidFill>
                <a:latin typeface="Times New Roman" panose="02020603050405020304" pitchFamily="18" charset="0"/>
              </a:rPr>
              <a:t>as.matrix</a:t>
            </a:r>
            <a:r>
              <a:rPr lang="en-US" sz="2800" dirty="0">
                <a:solidFill>
                  <a:srgbClr val="000000"/>
                </a:solidFill>
                <a:latin typeface="Times New Roman" panose="02020603050405020304" pitchFamily="18" charset="0"/>
              </a:rPr>
              <a:t>(data[-35])</a:t>
            </a:r>
          </a:p>
          <a:p>
            <a:r>
              <a:rPr lang="en-US" sz="2800" dirty="0">
                <a:solidFill>
                  <a:srgbClr val="000000"/>
                </a:solidFill>
                <a:latin typeface="Times New Roman" panose="02020603050405020304" pitchFamily="18" charset="0"/>
              </a:rPr>
              <a:t>&gt; y&lt;-data[,35]</a:t>
            </a:r>
          </a:p>
          <a:p>
            <a:r>
              <a:rPr lang="fr-FR" sz="2800" dirty="0">
                <a:solidFill>
                  <a:srgbClr val="000000"/>
                </a:solidFill>
                <a:latin typeface="Times New Roman" panose="02020603050405020304" pitchFamily="18" charset="0"/>
              </a:rPr>
              <a:t>&gt; </a:t>
            </a:r>
            <a:r>
              <a:rPr lang="fr-FR" sz="2800" dirty="0" err="1">
                <a:solidFill>
                  <a:srgbClr val="000000"/>
                </a:solidFill>
                <a:latin typeface="Times New Roman" panose="02020603050405020304" pitchFamily="18" charset="0"/>
              </a:rPr>
              <a:t>cvfit</a:t>
            </a:r>
            <a:r>
              <a:rPr lang="fr-FR" sz="2800" dirty="0">
                <a:solidFill>
                  <a:srgbClr val="000000"/>
                </a:solidFill>
                <a:latin typeface="Times New Roman" panose="02020603050405020304" pitchFamily="18" charset="0"/>
              </a:rPr>
              <a:t>=</a:t>
            </a:r>
            <a:r>
              <a:rPr lang="fr-FR" sz="2800" dirty="0" err="1">
                <a:solidFill>
                  <a:srgbClr val="000000"/>
                </a:solidFill>
                <a:latin typeface="Times New Roman" panose="02020603050405020304" pitchFamily="18" charset="0"/>
              </a:rPr>
              <a:t>cv.glmnet</a:t>
            </a:r>
            <a:r>
              <a:rPr lang="fr-FR" sz="2800" dirty="0">
                <a:solidFill>
                  <a:srgbClr val="000000"/>
                </a:solidFill>
                <a:latin typeface="Times New Roman" panose="02020603050405020304" pitchFamily="18" charset="0"/>
              </a:rPr>
              <a:t>(</a:t>
            </a:r>
            <a:r>
              <a:rPr lang="fr-FR" sz="2800" dirty="0" err="1">
                <a:solidFill>
                  <a:srgbClr val="000000"/>
                </a:solidFill>
                <a:latin typeface="Times New Roman" panose="02020603050405020304" pitchFamily="18" charset="0"/>
              </a:rPr>
              <a:t>x,y</a:t>
            </a:r>
            <a:r>
              <a:rPr lang="fr-FR" sz="2800" dirty="0">
                <a:solidFill>
                  <a:srgbClr val="000000"/>
                </a:solidFill>
                <a:latin typeface="Times New Roman" panose="02020603050405020304" pitchFamily="18" charset="0"/>
              </a:rPr>
              <a:t>)</a:t>
            </a:r>
          </a:p>
          <a:p>
            <a:r>
              <a:rPr lang="en-US" sz="2800" dirty="0">
                <a:solidFill>
                  <a:srgbClr val="000000"/>
                </a:solidFill>
                <a:latin typeface="Times New Roman" panose="02020603050405020304" pitchFamily="18" charset="0"/>
              </a:rPr>
              <a:t>&gt; </a:t>
            </a:r>
            <a:r>
              <a:rPr lang="en-US" sz="2800" dirty="0" err="1">
                <a:solidFill>
                  <a:srgbClr val="000000"/>
                </a:solidFill>
                <a:latin typeface="Times New Roman" panose="02020603050405020304" pitchFamily="18" charset="0"/>
              </a:rPr>
              <a:t>coef</a:t>
            </a:r>
            <a:r>
              <a:rPr lang="en-US" sz="2800" dirty="0">
                <a:solidFill>
                  <a:srgbClr val="000000"/>
                </a:solidFill>
                <a:latin typeface="Times New Roman" panose="02020603050405020304" pitchFamily="18" charset="0"/>
              </a:rPr>
              <a:t>(</a:t>
            </a:r>
            <a:r>
              <a:rPr lang="en-US" sz="2800" dirty="0" err="1">
                <a:solidFill>
                  <a:srgbClr val="000000"/>
                </a:solidFill>
                <a:latin typeface="Times New Roman" panose="02020603050405020304" pitchFamily="18" charset="0"/>
              </a:rPr>
              <a:t>cvfit</a:t>
            </a:r>
            <a:r>
              <a:rPr lang="en-US" sz="2800" dirty="0">
                <a:solidFill>
                  <a:srgbClr val="000000"/>
                </a:solidFill>
                <a:latin typeface="Times New Roman" panose="02020603050405020304" pitchFamily="18" charset="0"/>
              </a:rPr>
              <a:t>, s="</a:t>
            </a:r>
            <a:r>
              <a:rPr lang="en-US" sz="2800" dirty="0" err="1">
                <a:solidFill>
                  <a:srgbClr val="000000"/>
                </a:solidFill>
                <a:latin typeface="Times New Roman" panose="02020603050405020304" pitchFamily="18" charset="0"/>
              </a:rPr>
              <a:t>lambda.min</a:t>
            </a:r>
            <a:r>
              <a:rPr lang="en-US" sz="2800" dirty="0">
                <a:solidFill>
                  <a:srgbClr val="000000"/>
                </a:solidFill>
                <a:latin typeface="Times New Roman" panose="02020603050405020304" pitchFamily="18" charset="0"/>
              </a:rPr>
              <a:t>")</a:t>
            </a:r>
            <a:endParaRPr lang="fr-FR" sz="2800" dirty="0">
              <a:solidFill>
                <a:srgbClr val="000000"/>
              </a:solidFill>
              <a:latin typeface="Times New Roman" panose="02020603050405020304" pitchFamily="18" charset="0"/>
            </a:endParaRPr>
          </a:p>
          <a:p>
            <a:endParaRPr lang="en-US" sz="2800" dirty="0">
              <a:solidFill>
                <a:srgbClr val="000000"/>
              </a:solidFill>
              <a:latin typeface="Times New Roman" panose="02020603050405020304" pitchFamily="18" charset="0"/>
            </a:endParaRPr>
          </a:p>
        </p:txBody>
      </p:sp>
      <p:sp>
        <p:nvSpPr>
          <p:cNvPr id="4" name="Rectangle 3">
            <a:extLst>
              <a:ext uri="{FF2B5EF4-FFF2-40B4-BE49-F238E27FC236}">
                <a16:creationId xmlns:a16="http://schemas.microsoft.com/office/drawing/2014/main" id="{A9AF68E1-DEE7-45E1-8663-2CC37B19E1FF}"/>
              </a:ext>
            </a:extLst>
          </p:cNvPr>
          <p:cNvSpPr/>
          <p:nvPr/>
        </p:nvSpPr>
        <p:spPr>
          <a:xfrm>
            <a:off x="379956" y="692109"/>
            <a:ext cx="6779548" cy="646331"/>
          </a:xfrm>
          <a:prstGeom prst="rect">
            <a:avLst/>
          </a:prstGeom>
        </p:spPr>
        <p:txBody>
          <a:bodyPr wrap="none">
            <a:spAutoFit/>
          </a:bodyPr>
          <a:lstStyle/>
          <a:p>
            <a:r>
              <a:rPr lang="en-US" sz="3600" b="1" dirty="0">
                <a:solidFill>
                  <a:srgbClr val="C00000"/>
                </a:solidFill>
              </a:rPr>
              <a:t>LASSO Regression through </a:t>
            </a:r>
            <a:r>
              <a:rPr lang="en-US" sz="3600" b="1" dirty="0" err="1">
                <a:solidFill>
                  <a:srgbClr val="C00000"/>
                </a:solidFill>
              </a:rPr>
              <a:t>glmnet</a:t>
            </a:r>
            <a:r>
              <a:rPr lang="en-US" sz="3600" b="1" dirty="0">
                <a:solidFill>
                  <a:srgbClr val="C00000"/>
                </a:solidFill>
              </a:rPr>
              <a:t> </a:t>
            </a:r>
            <a:endParaRPr lang="en-US" sz="3600" dirty="0"/>
          </a:p>
        </p:txBody>
      </p:sp>
      <p:sp>
        <p:nvSpPr>
          <p:cNvPr id="23" name="Arrow: Left 22">
            <a:extLst>
              <a:ext uri="{FF2B5EF4-FFF2-40B4-BE49-F238E27FC236}">
                <a16:creationId xmlns:a16="http://schemas.microsoft.com/office/drawing/2014/main" id="{7FEF3D27-2315-43A6-9F55-58EF7FAD899A}"/>
              </a:ext>
            </a:extLst>
          </p:cNvPr>
          <p:cNvSpPr/>
          <p:nvPr/>
        </p:nvSpPr>
        <p:spPr>
          <a:xfrm>
            <a:off x="2657691" y="2875313"/>
            <a:ext cx="2885956" cy="11073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Set Response Variable</a:t>
            </a:r>
          </a:p>
        </p:txBody>
      </p:sp>
    </p:spTree>
    <p:extLst>
      <p:ext uri="{BB962C8B-B14F-4D97-AF65-F5344CB8AC3E}">
        <p14:creationId xmlns:p14="http://schemas.microsoft.com/office/powerpoint/2010/main" val="2732739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46BD45AF-DAB9-49F1-826A-A45285DA7025}"/>
              </a:ext>
            </a:extLst>
          </p:cNvPr>
          <p:cNvSpPr/>
          <p:nvPr/>
        </p:nvSpPr>
        <p:spPr>
          <a:xfrm>
            <a:off x="379956" y="1432141"/>
            <a:ext cx="11331879" cy="3539430"/>
          </a:xfrm>
          <a:prstGeom prst="rect">
            <a:avLst/>
          </a:prstGeom>
        </p:spPr>
        <p:txBody>
          <a:bodyPr wrap="square">
            <a:spAutoFit/>
          </a:bodyPr>
          <a:lstStyle/>
          <a:p>
            <a:r>
              <a:rPr lang="en-US" sz="2800" dirty="0">
                <a:solidFill>
                  <a:srgbClr val="000000"/>
                </a:solidFill>
                <a:latin typeface="Times New Roman" panose="02020603050405020304" pitchFamily="18" charset="0"/>
              </a:rPr>
              <a:t>&gt; STARD&lt;-read.csv("/Users/Srilatha/Desktop/STARD.csv")</a:t>
            </a:r>
          </a:p>
          <a:p>
            <a:r>
              <a:rPr lang="en-US" sz="2800" dirty="0">
                <a:solidFill>
                  <a:srgbClr val="000000"/>
                </a:solidFill>
                <a:latin typeface="Times New Roman" panose="02020603050405020304" pitchFamily="18" charset="0"/>
              </a:rPr>
              <a:t>&gt; data=subset(STARD, select=-c(1,2,4,5,6,7,8,9,10,11,13,14,15))</a:t>
            </a:r>
          </a:p>
          <a:p>
            <a:r>
              <a:rPr lang="en-US" sz="2800" dirty="0">
                <a:solidFill>
                  <a:srgbClr val="000000"/>
                </a:solidFill>
                <a:latin typeface="Times New Roman" panose="02020603050405020304" pitchFamily="18" charset="0"/>
              </a:rPr>
              <a:t>&gt; </a:t>
            </a:r>
            <a:r>
              <a:rPr lang="en-US" sz="2800" dirty="0" err="1">
                <a:solidFill>
                  <a:srgbClr val="000000"/>
                </a:solidFill>
                <a:latin typeface="Times New Roman" panose="02020603050405020304" pitchFamily="18" charset="0"/>
              </a:rPr>
              <a:t>colnames</a:t>
            </a:r>
            <a:r>
              <a:rPr lang="en-US" sz="2800" dirty="0">
                <a:solidFill>
                  <a:srgbClr val="000000"/>
                </a:solidFill>
                <a:latin typeface="Times New Roman" panose="02020603050405020304" pitchFamily="18" charset="0"/>
              </a:rPr>
              <a:t>(data)</a:t>
            </a:r>
          </a:p>
          <a:p>
            <a:r>
              <a:rPr lang="en-US" sz="2800" dirty="0">
                <a:solidFill>
                  <a:srgbClr val="000000"/>
                </a:solidFill>
                <a:latin typeface="Times New Roman" panose="02020603050405020304" pitchFamily="18" charset="0"/>
              </a:rPr>
              <a:t>&gt; x&lt;-</a:t>
            </a:r>
            <a:r>
              <a:rPr lang="en-US" sz="2800" dirty="0" err="1">
                <a:solidFill>
                  <a:srgbClr val="000000"/>
                </a:solidFill>
                <a:latin typeface="Times New Roman" panose="02020603050405020304" pitchFamily="18" charset="0"/>
              </a:rPr>
              <a:t>as.matrix</a:t>
            </a:r>
            <a:r>
              <a:rPr lang="en-US" sz="2800" dirty="0">
                <a:solidFill>
                  <a:srgbClr val="000000"/>
                </a:solidFill>
                <a:latin typeface="Times New Roman" panose="02020603050405020304" pitchFamily="18" charset="0"/>
              </a:rPr>
              <a:t>(data[-35])</a:t>
            </a:r>
          </a:p>
          <a:p>
            <a:r>
              <a:rPr lang="en-US" sz="2800" dirty="0">
                <a:solidFill>
                  <a:srgbClr val="000000"/>
                </a:solidFill>
                <a:latin typeface="Times New Roman" panose="02020603050405020304" pitchFamily="18" charset="0"/>
              </a:rPr>
              <a:t>&gt; y&lt;-data[,35]</a:t>
            </a:r>
          </a:p>
          <a:p>
            <a:r>
              <a:rPr lang="fr-FR" sz="2800" dirty="0">
                <a:solidFill>
                  <a:srgbClr val="000000"/>
                </a:solidFill>
                <a:latin typeface="Times New Roman" panose="02020603050405020304" pitchFamily="18" charset="0"/>
              </a:rPr>
              <a:t>&gt; </a:t>
            </a:r>
            <a:r>
              <a:rPr lang="fr-FR" sz="2800" dirty="0" err="1">
                <a:solidFill>
                  <a:srgbClr val="000000"/>
                </a:solidFill>
                <a:latin typeface="Times New Roman" panose="02020603050405020304" pitchFamily="18" charset="0"/>
              </a:rPr>
              <a:t>cvfit</a:t>
            </a:r>
            <a:r>
              <a:rPr lang="fr-FR" sz="2800" dirty="0">
                <a:solidFill>
                  <a:srgbClr val="000000"/>
                </a:solidFill>
                <a:latin typeface="Times New Roman" panose="02020603050405020304" pitchFamily="18" charset="0"/>
              </a:rPr>
              <a:t>=</a:t>
            </a:r>
            <a:r>
              <a:rPr lang="fr-FR" sz="2800" dirty="0" err="1">
                <a:solidFill>
                  <a:srgbClr val="000000"/>
                </a:solidFill>
                <a:latin typeface="Times New Roman" panose="02020603050405020304" pitchFamily="18" charset="0"/>
              </a:rPr>
              <a:t>cv.glmnet</a:t>
            </a:r>
            <a:r>
              <a:rPr lang="fr-FR" sz="2800" dirty="0">
                <a:solidFill>
                  <a:srgbClr val="000000"/>
                </a:solidFill>
                <a:latin typeface="Times New Roman" panose="02020603050405020304" pitchFamily="18" charset="0"/>
              </a:rPr>
              <a:t>(</a:t>
            </a:r>
            <a:r>
              <a:rPr lang="fr-FR" sz="2800" dirty="0" err="1">
                <a:solidFill>
                  <a:srgbClr val="000000"/>
                </a:solidFill>
                <a:latin typeface="Times New Roman" panose="02020603050405020304" pitchFamily="18" charset="0"/>
              </a:rPr>
              <a:t>x,y</a:t>
            </a:r>
            <a:r>
              <a:rPr lang="fr-FR" sz="2800" dirty="0">
                <a:solidFill>
                  <a:srgbClr val="000000"/>
                </a:solidFill>
                <a:latin typeface="Times New Roman" panose="02020603050405020304" pitchFamily="18" charset="0"/>
              </a:rPr>
              <a:t>)</a:t>
            </a:r>
          </a:p>
          <a:p>
            <a:r>
              <a:rPr lang="en-US" sz="2800" dirty="0">
                <a:solidFill>
                  <a:srgbClr val="000000"/>
                </a:solidFill>
                <a:latin typeface="Times New Roman" panose="02020603050405020304" pitchFamily="18" charset="0"/>
              </a:rPr>
              <a:t>&gt; </a:t>
            </a:r>
            <a:r>
              <a:rPr lang="en-US" sz="2800" dirty="0" err="1">
                <a:solidFill>
                  <a:srgbClr val="000000"/>
                </a:solidFill>
                <a:latin typeface="Times New Roman" panose="02020603050405020304" pitchFamily="18" charset="0"/>
              </a:rPr>
              <a:t>coef</a:t>
            </a:r>
            <a:r>
              <a:rPr lang="en-US" sz="2800" dirty="0">
                <a:solidFill>
                  <a:srgbClr val="000000"/>
                </a:solidFill>
                <a:latin typeface="Times New Roman" panose="02020603050405020304" pitchFamily="18" charset="0"/>
              </a:rPr>
              <a:t>(</a:t>
            </a:r>
            <a:r>
              <a:rPr lang="en-US" sz="2800" dirty="0" err="1">
                <a:solidFill>
                  <a:srgbClr val="000000"/>
                </a:solidFill>
                <a:latin typeface="Times New Roman" panose="02020603050405020304" pitchFamily="18" charset="0"/>
              </a:rPr>
              <a:t>cvfit</a:t>
            </a:r>
            <a:r>
              <a:rPr lang="en-US" sz="2800" dirty="0">
                <a:solidFill>
                  <a:srgbClr val="000000"/>
                </a:solidFill>
                <a:latin typeface="Times New Roman" panose="02020603050405020304" pitchFamily="18" charset="0"/>
              </a:rPr>
              <a:t>, s="lambda.1se")</a:t>
            </a:r>
            <a:endParaRPr lang="fr-FR" sz="2800" dirty="0">
              <a:solidFill>
                <a:srgbClr val="000000"/>
              </a:solidFill>
              <a:latin typeface="Times New Roman" panose="02020603050405020304" pitchFamily="18" charset="0"/>
            </a:endParaRPr>
          </a:p>
          <a:p>
            <a:endParaRPr lang="en-US" sz="2800" dirty="0">
              <a:solidFill>
                <a:srgbClr val="000000"/>
              </a:solidFill>
              <a:latin typeface="Times New Roman" panose="02020603050405020304" pitchFamily="18" charset="0"/>
            </a:endParaRPr>
          </a:p>
        </p:txBody>
      </p:sp>
      <p:sp>
        <p:nvSpPr>
          <p:cNvPr id="4" name="Rectangle 3">
            <a:extLst>
              <a:ext uri="{FF2B5EF4-FFF2-40B4-BE49-F238E27FC236}">
                <a16:creationId xmlns:a16="http://schemas.microsoft.com/office/drawing/2014/main" id="{A9AF68E1-DEE7-45E1-8663-2CC37B19E1FF}"/>
              </a:ext>
            </a:extLst>
          </p:cNvPr>
          <p:cNvSpPr/>
          <p:nvPr/>
        </p:nvSpPr>
        <p:spPr>
          <a:xfrm>
            <a:off x="379956" y="692109"/>
            <a:ext cx="6779548" cy="646331"/>
          </a:xfrm>
          <a:prstGeom prst="rect">
            <a:avLst/>
          </a:prstGeom>
        </p:spPr>
        <p:txBody>
          <a:bodyPr wrap="none">
            <a:spAutoFit/>
          </a:bodyPr>
          <a:lstStyle/>
          <a:p>
            <a:r>
              <a:rPr lang="en-US" sz="3600" b="1" dirty="0">
                <a:solidFill>
                  <a:srgbClr val="C00000"/>
                </a:solidFill>
              </a:rPr>
              <a:t>LASSO Regression through </a:t>
            </a:r>
            <a:r>
              <a:rPr lang="en-US" sz="3600" b="1" dirty="0" err="1">
                <a:solidFill>
                  <a:srgbClr val="C00000"/>
                </a:solidFill>
              </a:rPr>
              <a:t>glmnet</a:t>
            </a:r>
            <a:r>
              <a:rPr lang="en-US" sz="3600" b="1" dirty="0">
                <a:solidFill>
                  <a:srgbClr val="C00000"/>
                </a:solidFill>
              </a:rPr>
              <a:t> </a:t>
            </a:r>
            <a:endParaRPr lang="en-US" sz="3600" dirty="0"/>
          </a:p>
        </p:txBody>
      </p:sp>
      <p:sp>
        <p:nvSpPr>
          <p:cNvPr id="23" name="Arrow: Left 22">
            <a:extLst>
              <a:ext uri="{FF2B5EF4-FFF2-40B4-BE49-F238E27FC236}">
                <a16:creationId xmlns:a16="http://schemas.microsoft.com/office/drawing/2014/main" id="{7FEF3D27-2315-43A6-9F55-58EF7FAD899A}"/>
              </a:ext>
            </a:extLst>
          </p:cNvPr>
          <p:cNvSpPr/>
          <p:nvPr/>
        </p:nvSpPr>
        <p:spPr>
          <a:xfrm>
            <a:off x="4023025" y="3326249"/>
            <a:ext cx="2885956" cy="11073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Do Cross Validated </a:t>
            </a:r>
            <a:br>
              <a:rPr lang="en-US" b="1" dirty="0"/>
            </a:br>
            <a:r>
              <a:rPr lang="en-US" b="1" dirty="0"/>
              <a:t>LASSO Regression </a:t>
            </a:r>
          </a:p>
        </p:txBody>
      </p:sp>
    </p:spTree>
    <p:extLst>
      <p:ext uri="{BB962C8B-B14F-4D97-AF65-F5344CB8AC3E}">
        <p14:creationId xmlns:p14="http://schemas.microsoft.com/office/powerpoint/2010/main" val="1930887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46BD45AF-DAB9-49F1-826A-A45285DA7025}"/>
              </a:ext>
            </a:extLst>
          </p:cNvPr>
          <p:cNvSpPr/>
          <p:nvPr/>
        </p:nvSpPr>
        <p:spPr>
          <a:xfrm>
            <a:off x="379956" y="1432141"/>
            <a:ext cx="11331879" cy="3539430"/>
          </a:xfrm>
          <a:prstGeom prst="rect">
            <a:avLst/>
          </a:prstGeom>
        </p:spPr>
        <p:txBody>
          <a:bodyPr wrap="square">
            <a:spAutoFit/>
          </a:bodyPr>
          <a:lstStyle/>
          <a:p>
            <a:r>
              <a:rPr lang="en-US" sz="2800" dirty="0">
                <a:solidFill>
                  <a:srgbClr val="000000"/>
                </a:solidFill>
                <a:latin typeface="Times New Roman" panose="02020603050405020304" pitchFamily="18" charset="0"/>
              </a:rPr>
              <a:t>&gt; STARD&lt;-read.csv("/Users/Srilatha/Desktop/STARD.csv")</a:t>
            </a:r>
          </a:p>
          <a:p>
            <a:r>
              <a:rPr lang="en-US" sz="2800" dirty="0">
                <a:solidFill>
                  <a:srgbClr val="000000"/>
                </a:solidFill>
                <a:latin typeface="Times New Roman" panose="02020603050405020304" pitchFamily="18" charset="0"/>
              </a:rPr>
              <a:t>&gt; data=subset(STARD, select=-c(1,2,4,5,6,7,8,9,10,11,13,14,15))</a:t>
            </a:r>
          </a:p>
          <a:p>
            <a:r>
              <a:rPr lang="en-US" sz="2800" dirty="0">
                <a:solidFill>
                  <a:srgbClr val="000000"/>
                </a:solidFill>
                <a:latin typeface="Times New Roman" panose="02020603050405020304" pitchFamily="18" charset="0"/>
              </a:rPr>
              <a:t>&gt; </a:t>
            </a:r>
            <a:r>
              <a:rPr lang="en-US" sz="2800" dirty="0" err="1">
                <a:solidFill>
                  <a:srgbClr val="000000"/>
                </a:solidFill>
                <a:latin typeface="Times New Roman" panose="02020603050405020304" pitchFamily="18" charset="0"/>
              </a:rPr>
              <a:t>colnames</a:t>
            </a:r>
            <a:r>
              <a:rPr lang="en-US" sz="2800" dirty="0">
                <a:solidFill>
                  <a:srgbClr val="000000"/>
                </a:solidFill>
                <a:latin typeface="Times New Roman" panose="02020603050405020304" pitchFamily="18" charset="0"/>
              </a:rPr>
              <a:t>(data)</a:t>
            </a:r>
          </a:p>
          <a:p>
            <a:r>
              <a:rPr lang="en-US" sz="2800" dirty="0">
                <a:solidFill>
                  <a:srgbClr val="000000"/>
                </a:solidFill>
                <a:latin typeface="Times New Roman" panose="02020603050405020304" pitchFamily="18" charset="0"/>
              </a:rPr>
              <a:t>&gt; x&lt;-</a:t>
            </a:r>
            <a:r>
              <a:rPr lang="en-US" sz="2800" dirty="0" err="1">
                <a:solidFill>
                  <a:srgbClr val="000000"/>
                </a:solidFill>
                <a:latin typeface="Times New Roman" panose="02020603050405020304" pitchFamily="18" charset="0"/>
              </a:rPr>
              <a:t>as.matrix</a:t>
            </a:r>
            <a:r>
              <a:rPr lang="en-US" sz="2800" dirty="0">
                <a:solidFill>
                  <a:srgbClr val="000000"/>
                </a:solidFill>
                <a:latin typeface="Times New Roman" panose="02020603050405020304" pitchFamily="18" charset="0"/>
              </a:rPr>
              <a:t>(data[-35])</a:t>
            </a:r>
          </a:p>
          <a:p>
            <a:r>
              <a:rPr lang="en-US" sz="2800" dirty="0">
                <a:solidFill>
                  <a:srgbClr val="000000"/>
                </a:solidFill>
                <a:latin typeface="Times New Roman" panose="02020603050405020304" pitchFamily="18" charset="0"/>
              </a:rPr>
              <a:t>&gt; y&lt;-data[,35]</a:t>
            </a:r>
          </a:p>
          <a:p>
            <a:r>
              <a:rPr lang="fr-FR" sz="2800" dirty="0">
                <a:solidFill>
                  <a:srgbClr val="000000"/>
                </a:solidFill>
                <a:latin typeface="Times New Roman" panose="02020603050405020304" pitchFamily="18" charset="0"/>
              </a:rPr>
              <a:t>&gt; </a:t>
            </a:r>
            <a:r>
              <a:rPr lang="fr-FR" sz="2800" dirty="0" err="1">
                <a:solidFill>
                  <a:srgbClr val="000000"/>
                </a:solidFill>
                <a:latin typeface="Times New Roman" panose="02020603050405020304" pitchFamily="18" charset="0"/>
              </a:rPr>
              <a:t>cvfit</a:t>
            </a:r>
            <a:r>
              <a:rPr lang="fr-FR" sz="2800" dirty="0">
                <a:solidFill>
                  <a:srgbClr val="000000"/>
                </a:solidFill>
                <a:latin typeface="Times New Roman" panose="02020603050405020304" pitchFamily="18" charset="0"/>
              </a:rPr>
              <a:t>=</a:t>
            </a:r>
            <a:r>
              <a:rPr lang="fr-FR" sz="2800" dirty="0" err="1">
                <a:solidFill>
                  <a:srgbClr val="000000"/>
                </a:solidFill>
                <a:latin typeface="Times New Roman" panose="02020603050405020304" pitchFamily="18" charset="0"/>
              </a:rPr>
              <a:t>cv.glmnet</a:t>
            </a:r>
            <a:r>
              <a:rPr lang="fr-FR" sz="2800" dirty="0">
                <a:solidFill>
                  <a:srgbClr val="000000"/>
                </a:solidFill>
                <a:latin typeface="Times New Roman" panose="02020603050405020304" pitchFamily="18" charset="0"/>
              </a:rPr>
              <a:t>(</a:t>
            </a:r>
            <a:r>
              <a:rPr lang="fr-FR" sz="2800" dirty="0" err="1">
                <a:solidFill>
                  <a:srgbClr val="000000"/>
                </a:solidFill>
                <a:latin typeface="Times New Roman" panose="02020603050405020304" pitchFamily="18" charset="0"/>
              </a:rPr>
              <a:t>x,y</a:t>
            </a:r>
            <a:r>
              <a:rPr lang="fr-FR" sz="2800" dirty="0">
                <a:solidFill>
                  <a:srgbClr val="000000"/>
                </a:solidFill>
                <a:latin typeface="Times New Roman" panose="02020603050405020304" pitchFamily="18" charset="0"/>
              </a:rPr>
              <a:t>)</a:t>
            </a:r>
          </a:p>
          <a:p>
            <a:r>
              <a:rPr lang="en-US" sz="2800" dirty="0">
                <a:solidFill>
                  <a:srgbClr val="000000"/>
                </a:solidFill>
                <a:latin typeface="Times New Roman" panose="02020603050405020304" pitchFamily="18" charset="0"/>
              </a:rPr>
              <a:t>&gt; </a:t>
            </a:r>
            <a:r>
              <a:rPr lang="en-US" sz="2800" dirty="0" err="1">
                <a:solidFill>
                  <a:srgbClr val="000000"/>
                </a:solidFill>
                <a:latin typeface="Times New Roman" panose="02020603050405020304" pitchFamily="18" charset="0"/>
              </a:rPr>
              <a:t>coef</a:t>
            </a:r>
            <a:r>
              <a:rPr lang="en-US" sz="2800" dirty="0">
                <a:solidFill>
                  <a:srgbClr val="000000"/>
                </a:solidFill>
                <a:latin typeface="Times New Roman" panose="02020603050405020304" pitchFamily="18" charset="0"/>
              </a:rPr>
              <a:t>(</a:t>
            </a:r>
            <a:r>
              <a:rPr lang="en-US" sz="2800" dirty="0" err="1">
                <a:solidFill>
                  <a:srgbClr val="000000"/>
                </a:solidFill>
                <a:latin typeface="Times New Roman" panose="02020603050405020304" pitchFamily="18" charset="0"/>
              </a:rPr>
              <a:t>cvfit</a:t>
            </a:r>
            <a:r>
              <a:rPr lang="en-US" sz="2800" dirty="0">
                <a:solidFill>
                  <a:srgbClr val="000000"/>
                </a:solidFill>
                <a:latin typeface="Times New Roman" panose="02020603050405020304" pitchFamily="18" charset="0"/>
              </a:rPr>
              <a:t>, s="lambda.1se")</a:t>
            </a:r>
            <a:endParaRPr lang="fr-FR" sz="2800" dirty="0">
              <a:solidFill>
                <a:srgbClr val="000000"/>
              </a:solidFill>
              <a:latin typeface="Times New Roman" panose="02020603050405020304" pitchFamily="18" charset="0"/>
            </a:endParaRPr>
          </a:p>
          <a:p>
            <a:endParaRPr lang="en-US" sz="2800" dirty="0">
              <a:solidFill>
                <a:srgbClr val="000000"/>
              </a:solidFill>
              <a:latin typeface="Times New Roman" panose="02020603050405020304" pitchFamily="18" charset="0"/>
            </a:endParaRPr>
          </a:p>
        </p:txBody>
      </p:sp>
      <p:sp>
        <p:nvSpPr>
          <p:cNvPr id="4" name="Rectangle 3">
            <a:extLst>
              <a:ext uri="{FF2B5EF4-FFF2-40B4-BE49-F238E27FC236}">
                <a16:creationId xmlns:a16="http://schemas.microsoft.com/office/drawing/2014/main" id="{A9AF68E1-DEE7-45E1-8663-2CC37B19E1FF}"/>
              </a:ext>
            </a:extLst>
          </p:cNvPr>
          <p:cNvSpPr/>
          <p:nvPr/>
        </p:nvSpPr>
        <p:spPr>
          <a:xfrm>
            <a:off x="379956" y="692109"/>
            <a:ext cx="6779548" cy="646331"/>
          </a:xfrm>
          <a:prstGeom prst="rect">
            <a:avLst/>
          </a:prstGeom>
        </p:spPr>
        <p:txBody>
          <a:bodyPr wrap="none">
            <a:spAutoFit/>
          </a:bodyPr>
          <a:lstStyle/>
          <a:p>
            <a:r>
              <a:rPr lang="en-US" sz="3600" b="1" dirty="0">
                <a:solidFill>
                  <a:srgbClr val="C00000"/>
                </a:solidFill>
              </a:rPr>
              <a:t>LASSO Regression through </a:t>
            </a:r>
            <a:r>
              <a:rPr lang="en-US" sz="3600" b="1" dirty="0" err="1">
                <a:solidFill>
                  <a:srgbClr val="C00000"/>
                </a:solidFill>
              </a:rPr>
              <a:t>glmnet</a:t>
            </a:r>
            <a:r>
              <a:rPr lang="en-US" sz="3600" b="1" dirty="0">
                <a:solidFill>
                  <a:srgbClr val="C00000"/>
                </a:solidFill>
              </a:rPr>
              <a:t> </a:t>
            </a:r>
            <a:endParaRPr lang="en-US" sz="3600" dirty="0"/>
          </a:p>
        </p:txBody>
      </p:sp>
      <p:sp>
        <p:nvSpPr>
          <p:cNvPr id="23" name="Arrow: Left 22">
            <a:extLst>
              <a:ext uri="{FF2B5EF4-FFF2-40B4-BE49-F238E27FC236}">
                <a16:creationId xmlns:a16="http://schemas.microsoft.com/office/drawing/2014/main" id="{7FEF3D27-2315-43A6-9F55-58EF7FAD899A}"/>
              </a:ext>
            </a:extLst>
          </p:cNvPr>
          <p:cNvSpPr/>
          <p:nvPr/>
        </p:nvSpPr>
        <p:spPr>
          <a:xfrm>
            <a:off x="4887321" y="3752134"/>
            <a:ext cx="2885956" cy="11073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List Coefficients</a:t>
            </a:r>
          </a:p>
        </p:txBody>
      </p:sp>
    </p:spTree>
    <p:extLst>
      <p:ext uri="{BB962C8B-B14F-4D97-AF65-F5344CB8AC3E}">
        <p14:creationId xmlns:p14="http://schemas.microsoft.com/office/powerpoint/2010/main" val="4111994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2D5D50-2CDC-4491-96BB-C0C9C2561EDD}"/>
              </a:ext>
            </a:extLst>
          </p:cNvPr>
          <p:cNvPicPr>
            <a:picLocks noChangeAspect="1"/>
          </p:cNvPicPr>
          <p:nvPr/>
        </p:nvPicPr>
        <p:blipFill rotWithShape="1">
          <a:blip r:embed="rId3"/>
          <a:srcRect l="11918" t="27581" r="63938" b="11232"/>
          <a:stretch/>
        </p:blipFill>
        <p:spPr>
          <a:xfrm>
            <a:off x="1453018" y="359260"/>
            <a:ext cx="3983277" cy="5678285"/>
          </a:xfrm>
          <a:prstGeom prst="rect">
            <a:avLst/>
          </a:prstGeom>
        </p:spPr>
      </p:pic>
      <p:sp>
        <p:nvSpPr>
          <p:cNvPr id="6" name="Arrow: Left 5">
            <a:extLst>
              <a:ext uri="{FF2B5EF4-FFF2-40B4-BE49-F238E27FC236}">
                <a16:creationId xmlns:a16="http://schemas.microsoft.com/office/drawing/2014/main" id="{A2024D51-1822-4115-995C-506ED0D094FE}"/>
              </a:ext>
            </a:extLst>
          </p:cNvPr>
          <p:cNvSpPr/>
          <p:nvPr/>
        </p:nvSpPr>
        <p:spPr>
          <a:xfrm>
            <a:off x="4459264" y="1340285"/>
            <a:ext cx="1766172" cy="14780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Dropped Features </a:t>
            </a:r>
          </a:p>
        </p:txBody>
      </p:sp>
      <p:sp>
        <p:nvSpPr>
          <p:cNvPr id="7" name="Rectangle 6">
            <a:extLst>
              <a:ext uri="{FF2B5EF4-FFF2-40B4-BE49-F238E27FC236}">
                <a16:creationId xmlns:a16="http://schemas.microsoft.com/office/drawing/2014/main" id="{5EC99A49-48D8-47D1-94B1-4E232DBFC818}"/>
              </a:ext>
            </a:extLst>
          </p:cNvPr>
          <p:cNvSpPr/>
          <p:nvPr/>
        </p:nvSpPr>
        <p:spPr>
          <a:xfrm>
            <a:off x="6989523" y="1891430"/>
            <a:ext cx="3369502" cy="2605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All Significant Variables Are Parents to the Response Variable: Citalopram</a:t>
            </a:r>
          </a:p>
        </p:txBody>
      </p:sp>
      <p:sp>
        <p:nvSpPr>
          <p:cNvPr id="29" name="Arrow: Left 28">
            <a:extLst>
              <a:ext uri="{FF2B5EF4-FFF2-40B4-BE49-F238E27FC236}">
                <a16:creationId xmlns:a16="http://schemas.microsoft.com/office/drawing/2014/main" id="{B4566854-E34B-47CF-8EE3-CFBAA0410B61}"/>
              </a:ext>
            </a:extLst>
          </p:cNvPr>
          <p:cNvSpPr/>
          <p:nvPr/>
        </p:nvSpPr>
        <p:spPr>
          <a:xfrm>
            <a:off x="4498930" y="3421689"/>
            <a:ext cx="1766172" cy="14780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Dropped Features </a:t>
            </a:r>
          </a:p>
        </p:txBody>
      </p:sp>
      <p:sp>
        <p:nvSpPr>
          <p:cNvPr id="8" name="Rectangle 7">
            <a:extLst>
              <a:ext uri="{FF2B5EF4-FFF2-40B4-BE49-F238E27FC236}">
                <a16:creationId xmlns:a16="http://schemas.microsoft.com/office/drawing/2014/main" id="{69F98A7C-546A-402E-AD59-A9E6E644490F}"/>
              </a:ext>
            </a:extLst>
          </p:cNvPr>
          <p:cNvSpPr/>
          <p:nvPr/>
        </p:nvSpPr>
        <p:spPr>
          <a:xfrm rot="16200000">
            <a:off x="-1617854" y="2866463"/>
            <a:ext cx="5678284" cy="663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Sample Output</a:t>
            </a:r>
          </a:p>
        </p:txBody>
      </p:sp>
    </p:spTree>
    <p:extLst>
      <p:ext uri="{BB962C8B-B14F-4D97-AF65-F5344CB8AC3E}">
        <p14:creationId xmlns:p14="http://schemas.microsoft.com/office/powerpoint/2010/main" val="3725143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24CC17-3255-4914-97D9-C9A6C771278B}"/>
              </a:ext>
            </a:extLst>
          </p:cNvPr>
          <p:cNvSpPr/>
          <p:nvPr/>
        </p:nvSpPr>
        <p:spPr>
          <a:xfrm>
            <a:off x="123264" y="82108"/>
            <a:ext cx="11651202" cy="663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Network Model of Treatment &amp; Outcome Regressions</a:t>
            </a:r>
          </a:p>
        </p:txBody>
      </p:sp>
      <p:sp>
        <p:nvSpPr>
          <p:cNvPr id="5" name="Rectangle 4">
            <a:extLst>
              <a:ext uri="{FF2B5EF4-FFF2-40B4-BE49-F238E27FC236}">
                <a16:creationId xmlns:a16="http://schemas.microsoft.com/office/drawing/2014/main" id="{A6282B4D-2B19-4583-9686-4FCD186915A0}"/>
              </a:ext>
            </a:extLst>
          </p:cNvPr>
          <p:cNvSpPr/>
          <p:nvPr/>
        </p:nvSpPr>
        <p:spPr>
          <a:xfrm>
            <a:off x="526093" y="796091"/>
            <a:ext cx="234585" cy="5366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italopram remission">
            <a:extLst>
              <a:ext uri="{FF2B5EF4-FFF2-40B4-BE49-F238E27FC236}">
                <a16:creationId xmlns:a16="http://schemas.microsoft.com/office/drawing/2014/main" id="{D23D3964-774E-4AD0-B906-C236644F2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67" y="796092"/>
            <a:ext cx="6533316" cy="602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877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94873" y="1600021"/>
            <a:ext cx="10255858" cy="4524315"/>
          </a:xfrm>
          <a:prstGeom prst="rect">
            <a:avLst/>
          </a:prstGeom>
        </p:spPr>
        <p:txBody>
          <a:bodyPr wrap="square">
            <a:spAutoFit/>
          </a:bodyPr>
          <a:lstStyle/>
          <a:p>
            <a:r>
              <a:rPr lang="en-US" sz="7200" b="1" dirty="0">
                <a:solidFill>
                  <a:srgbClr val="C00000"/>
                </a:solidFill>
              </a:rPr>
              <a:t>LASSO Regression: </a:t>
            </a:r>
          </a:p>
          <a:p>
            <a:r>
              <a:rPr lang="en-US" sz="7200" b="1" dirty="0"/>
              <a:t>Identifies Markov blanket of regression’s response variable</a:t>
            </a:r>
          </a:p>
        </p:txBody>
      </p:sp>
    </p:spTree>
    <p:extLst>
      <p:ext uri="{BB962C8B-B14F-4D97-AF65-F5344CB8AC3E}">
        <p14:creationId xmlns:p14="http://schemas.microsoft.com/office/powerpoint/2010/main" val="2628442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946" y="1983355"/>
            <a:ext cx="9908875" cy="2899913"/>
          </a:xfrm>
        </p:spPr>
        <p:txBody>
          <a:bodyPr>
            <a:noAutofit/>
          </a:bodyPr>
          <a:lstStyle/>
          <a:p>
            <a:r>
              <a:rPr lang="en-US" sz="4000" b="1" dirty="0">
                <a:solidFill>
                  <a:schemeClr val="tx1"/>
                </a:solidFill>
              </a:rPr>
              <a:t>Repeated</a:t>
            </a:r>
            <a:r>
              <a:rPr lang="en-US" sz="4000" b="1" dirty="0">
                <a:solidFill>
                  <a:srgbClr val="C00000"/>
                </a:solidFill>
              </a:rPr>
              <a:t> LASSO Regression Identifies Entire Network Structure</a:t>
            </a:r>
          </a:p>
        </p:txBody>
      </p:sp>
    </p:spTree>
    <p:extLst>
      <p:ext uri="{BB962C8B-B14F-4D97-AF65-F5344CB8AC3E}">
        <p14:creationId xmlns:p14="http://schemas.microsoft.com/office/powerpoint/2010/main" val="71802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94873" y="1600021"/>
            <a:ext cx="10255858" cy="1200329"/>
          </a:xfrm>
          <a:prstGeom prst="rect">
            <a:avLst/>
          </a:prstGeom>
        </p:spPr>
        <p:txBody>
          <a:bodyPr wrap="square">
            <a:spAutoFit/>
          </a:bodyPr>
          <a:lstStyle/>
          <a:p>
            <a:r>
              <a:rPr lang="en-US" sz="7200" b="1" dirty="0">
                <a:solidFill>
                  <a:srgbClr val="C00000"/>
                </a:solidFill>
              </a:rPr>
              <a:t>LASSO Regression</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AE288645-4030-4E5D-B601-C21510ED4B3E}"/>
                  </a:ext>
                </a:extLst>
              </p:cNvPr>
              <p:cNvSpPr/>
              <p:nvPr/>
            </p:nvSpPr>
            <p:spPr>
              <a:xfrm>
                <a:off x="1134958" y="3172473"/>
                <a:ext cx="6616490" cy="1135696"/>
              </a:xfrm>
              <a:prstGeom prst="rect">
                <a:avLst/>
              </a:prstGeom>
              <a:solidFill>
                <a:schemeClr val="bg1"/>
              </a:solidFill>
              <a:ln>
                <a:solidFill>
                  <a:schemeClr val="bg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tx2"/>
                          </a:solidFill>
                          <a:latin typeface="Cambria Math" panose="02040503050406030204" pitchFamily="18" charset="0"/>
                        </a:rPr>
                        <m:t>𝑹𝒆𝒔𝒑𝒐𝒏𝒔𝒆</m:t>
                      </m:r>
                      <m:r>
                        <a:rPr lang="en-US" sz="2800" b="1" i="1" smtClean="0">
                          <a:solidFill>
                            <a:schemeClr val="tx2"/>
                          </a:solidFill>
                          <a:latin typeface="Cambria Math" panose="02040503050406030204" pitchFamily="18" charset="0"/>
                        </a:rPr>
                        <m:t> </m:t>
                      </m:r>
                      <m:r>
                        <a:rPr lang="en-US" sz="2800" b="1" i="1" smtClean="0">
                          <a:solidFill>
                            <a:schemeClr val="tx2"/>
                          </a:solidFill>
                          <a:latin typeface="Cambria Math" panose="02040503050406030204" pitchFamily="18" charset="0"/>
                        </a:rPr>
                        <m:t>𝒀</m:t>
                      </m:r>
                      <m:r>
                        <a:rPr lang="en-US" sz="2800" b="1" i="1" smtClean="0">
                          <a:solidFill>
                            <a:schemeClr val="tx2"/>
                          </a:solidFill>
                          <a:latin typeface="Cambria Math" panose="02040503050406030204" pitchFamily="18" charset="0"/>
                        </a:rPr>
                        <m:t> </m:t>
                      </m:r>
                      <m:r>
                        <a:rPr lang="en-US" sz="2800" b="1" i="0">
                          <a:latin typeface="Cambria Math" panose="02040503050406030204" pitchFamily="18" charset="0"/>
                        </a:rPr>
                        <m:t>~</m:t>
                      </m:r>
                      <m:r>
                        <a:rPr lang="en-US" sz="2800" b="1" i="0" smtClean="0">
                          <a:latin typeface="Cambria Math" panose="02040503050406030204" pitchFamily="18" charset="0"/>
                        </a:rPr>
                        <m:t> </m:t>
                      </m:r>
                      <m:sSub>
                        <m:sSubPr>
                          <m:ctrlPr>
                            <a:rPr lang="en-US" sz="2800" b="1" i="1">
                              <a:latin typeface="Cambria Math" panose="02040503050406030204" pitchFamily="18" charset="0"/>
                            </a:rPr>
                          </m:ctrlPr>
                        </m:sSubPr>
                        <m:e>
                          <m:r>
                            <a:rPr lang="en-US" sz="2800" b="1" i="1">
                              <a:latin typeface="Cambria Math" panose="02040503050406030204" pitchFamily="18" charset="0"/>
                            </a:rPr>
                            <m:t>𝜷</m:t>
                          </m:r>
                        </m:e>
                        <m:sub>
                          <m:r>
                            <a:rPr lang="en-US" sz="2800" b="1" i="0">
                              <a:latin typeface="Cambria Math" panose="02040503050406030204" pitchFamily="18" charset="0"/>
                            </a:rPr>
                            <m:t>𝟎</m:t>
                          </m:r>
                        </m:sub>
                      </m:sSub>
                      <m:r>
                        <a:rPr lang="en-US" sz="2800" b="1" i="0">
                          <a:latin typeface="Cambria Math" panose="02040503050406030204" pitchFamily="18" charset="0"/>
                        </a:rPr>
                        <m:t>+</m:t>
                      </m:r>
                      <m:nary>
                        <m:naryPr>
                          <m:chr m:val="∑"/>
                          <m:subHide m:val="on"/>
                          <m:supHide m:val="on"/>
                          <m:ctrlPr>
                            <a:rPr lang="en-US" sz="2800" b="1" i="1">
                              <a:latin typeface="Cambria Math" panose="02040503050406030204" pitchFamily="18" charset="0"/>
                            </a:rPr>
                          </m:ctrlPr>
                        </m:naryPr>
                        <m:sub/>
                        <m:sup/>
                        <m:e>
                          <m:sSub>
                            <m:sSubPr>
                              <m:ctrlPr>
                                <a:rPr lang="en-US" sz="2800" b="1" i="1">
                                  <a:latin typeface="Cambria Math" panose="02040503050406030204" pitchFamily="18" charset="0"/>
                                </a:rPr>
                              </m:ctrlPr>
                            </m:sSubPr>
                            <m:e>
                              <m:r>
                                <a:rPr lang="en-US" sz="2800" b="1" i="1">
                                  <a:latin typeface="Cambria Math" panose="02040503050406030204" pitchFamily="18" charset="0"/>
                                </a:rPr>
                                <m:t>𝜷</m:t>
                              </m:r>
                            </m:e>
                            <m:sub>
                              <m:r>
                                <a:rPr lang="en-US" sz="2800" b="1" i="1">
                                  <a:latin typeface="Cambria Math" panose="02040503050406030204" pitchFamily="18" charset="0"/>
                                </a:rPr>
                                <m:t>𝒊</m:t>
                              </m:r>
                            </m:sub>
                          </m:sSub>
                        </m:e>
                      </m:nary>
                      <m:sSub>
                        <m:sSubPr>
                          <m:ctrlPr>
                            <a:rPr lang="en-US" sz="2800" b="1" i="1" smtClean="0">
                              <a:solidFill>
                                <a:schemeClr val="tx2"/>
                              </a:solidFill>
                              <a:latin typeface="Cambria Math" panose="02040503050406030204" pitchFamily="18" charset="0"/>
                            </a:rPr>
                          </m:ctrlPr>
                        </m:sSubPr>
                        <m:e>
                          <m:r>
                            <a:rPr lang="en-US" sz="2800" b="1" i="1" smtClean="0">
                              <a:solidFill>
                                <a:schemeClr val="tx2"/>
                              </a:solidFill>
                              <a:latin typeface="Cambria Math" panose="02040503050406030204" pitchFamily="18" charset="0"/>
                            </a:rPr>
                            <m:t>𝑿</m:t>
                          </m:r>
                        </m:e>
                        <m:sub>
                          <m:r>
                            <a:rPr lang="en-US" sz="2800" b="1" i="1" smtClean="0">
                              <a:solidFill>
                                <a:schemeClr val="tx2"/>
                              </a:solidFill>
                              <a:latin typeface="Cambria Math" panose="02040503050406030204" pitchFamily="18" charset="0"/>
                            </a:rPr>
                            <m:t>𝒊</m:t>
                          </m:r>
                        </m:sub>
                      </m:sSub>
                      <m:r>
                        <a:rPr lang="en-US" sz="2800" b="1" i="0">
                          <a:latin typeface="Cambria Math" panose="02040503050406030204" pitchFamily="18" charset="0"/>
                        </a:rPr>
                        <m:t>+</m:t>
                      </m:r>
                      <m:r>
                        <a:rPr lang="en-US" sz="2800" b="1" i="1" smtClean="0">
                          <a:solidFill>
                            <a:srgbClr val="C00000"/>
                          </a:solidFill>
                          <a:latin typeface="Cambria Math" panose="02040503050406030204" pitchFamily="18" charset="0"/>
                        </a:rPr>
                        <m:t>𝝀</m:t>
                      </m:r>
                      <m:nary>
                        <m:naryPr>
                          <m:chr m:val="∑"/>
                          <m:subHide m:val="on"/>
                          <m:supHide m:val="on"/>
                          <m:ctrlPr>
                            <a:rPr lang="en-US" sz="2800" b="1" i="1">
                              <a:latin typeface="Cambria Math" panose="02040503050406030204" pitchFamily="18" charset="0"/>
                            </a:rPr>
                          </m:ctrlPr>
                        </m:naryPr>
                        <m:sub/>
                        <m:sup/>
                        <m:e>
                          <m:sSub>
                            <m:sSubPr>
                              <m:ctrlPr>
                                <a:rPr lang="en-US" sz="2800" b="1" i="1">
                                  <a:latin typeface="Cambria Math" panose="02040503050406030204" pitchFamily="18" charset="0"/>
                                </a:rPr>
                              </m:ctrlPr>
                            </m:sSubPr>
                            <m:e>
                              <m:r>
                                <a:rPr lang="en-US" sz="2800" b="1" i="1" smtClean="0">
                                  <a:latin typeface="Cambria Math" panose="02040503050406030204" pitchFamily="18" charset="0"/>
                                </a:rPr>
                                <m:t>|</m:t>
                              </m:r>
                              <m:r>
                                <a:rPr lang="en-US" sz="2800" b="1" i="1">
                                  <a:latin typeface="Cambria Math" panose="02040503050406030204" pitchFamily="18" charset="0"/>
                                </a:rPr>
                                <m:t>𝜷</m:t>
                              </m:r>
                            </m:e>
                            <m:sub>
                              <m:r>
                                <a:rPr lang="en-US" sz="2800" b="1" i="1">
                                  <a:latin typeface="Cambria Math" panose="02040503050406030204" pitchFamily="18" charset="0"/>
                                </a:rPr>
                                <m:t>𝒊</m:t>
                              </m:r>
                            </m:sub>
                          </m:sSub>
                          <m:r>
                            <a:rPr lang="en-US" sz="2800" b="1" i="1" smtClean="0">
                              <a:latin typeface="Cambria Math" panose="02040503050406030204" pitchFamily="18" charset="0"/>
                            </a:rPr>
                            <m:t>|</m:t>
                          </m:r>
                        </m:e>
                      </m:nary>
                    </m:oMath>
                  </m:oMathPara>
                </a14:m>
                <a:endParaRPr lang="en-US" sz="2800" b="1" dirty="0"/>
              </a:p>
            </p:txBody>
          </p:sp>
        </mc:Choice>
        <mc:Fallback xmlns="">
          <p:sp>
            <p:nvSpPr>
              <p:cNvPr id="23" name="Rectangle 22">
                <a:extLst>
                  <a:ext uri="{FF2B5EF4-FFF2-40B4-BE49-F238E27FC236}">
                    <a16:creationId xmlns:a16="http://schemas.microsoft.com/office/drawing/2014/main" id="{AE288645-4030-4E5D-B601-C21510ED4B3E}"/>
                  </a:ext>
                </a:extLst>
              </p:cNvPr>
              <p:cNvSpPr>
                <a:spLocks noRot="1" noChangeAspect="1" noMove="1" noResize="1" noEditPoints="1" noAdjustHandles="1" noChangeArrowheads="1" noChangeShapeType="1" noTextEdit="1"/>
              </p:cNvSpPr>
              <p:nvPr/>
            </p:nvSpPr>
            <p:spPr>
              <a:xfrm>
                <a:off x="1134958" y="3172473"/>
                <a:ext cx="6616490" cy="1135696"/>
              </a:xfrm>
              <a:prstGeom prst="rect">
                <a:avLst/>
              </a:prstGeom>
              <a:blipFill>
                <a:blip r:embed="rId3"/>
                <a:stretch>
                  <a:fillRect/>
                </a:stretch>
              </a:blipFill>
              <a:ln>
                <a:solidFill>
                  <a:schemeClr val="bg1"/>
                </a:solidFill>
              </a:ln>
            </p:spPr>
            <p:txBody>
              <a:bodyPr/>
              <a:lstStyle/>
              <a:p>
                <a:r>
                  <a:rPr lang="en-US">
                    <a:noFill/>
                  </a:rPr>
                  <a:t> </a:t>
                </a:r>
              </a:p>
            </p:txBody>
          </p:sp>
        </mc:Fallback>
      </mc:AlternateContent>
      <p:sp>
        <p:nvSpPr>
          <p:cNvPr id="3" name="Arrow: Up 2">
            <a:extLst>
              <a:ext uri="{FF2B5EF4-FFF2-40B4-BE49-F238E27FC236}">
                <a16:creationId xmlns:a16="http://schemas.microsoft.com/office/drawing/2014/main" id="{4308042F-9B44-412F-B1B3-5085E161B48A}"/>
              </a:ext>
            </a:extLst>
          </p:cNvPr>
          <p:cNvSpPr/>
          <p:nvPr/>
        </p:nvSpPr>
        <p:spPr>
          <a:xfrm>
            <a:off x="5419594" y="4020854"/>
            <a:ext cx="1653436" cy="2056095"/>
          </a:xfrm>
          <a:prstGeom prst="up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0" rev="0"/>
              </a:camera>
              <a:lightRig rig="threePt" dir="t"/>
            </a:scene3d>
          </a:bodyPr>
          <a:lstStyle/>
          <a:p>
            <a:pPr algn="ctr"/>
            <a:r>
              <a:rPr lang="en-US" sz="2400" b="1" dirty="0">
                <a:solidFill>
                  <a:srgbClr val="7D1219"/>
                </a:solidFill>
              </a:rPr>
              <a:t>Penalty Parameter</a:t>
            </a:r>
          </a:p>
        </p:txBody>
      </p:sp>
    </p:spTree>
    <p:extLst>
      <p:ext uri="{BB962C8B-B14F-4D97-AF65-F5344CB8AC3E}">
        <p14:creationId xmlns:p14="http://schemas.microsoft.com/office/powerpoint/2010/main" val="273169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94873" y="-14531"/>
            <a:ext cx="10255858" cy="2308324"/>
          </a:xfrm>
          <a:prstGeom prst="rect">
            <a:avLst/>
          </a:prstGeom>
        </p:spPr>
        <p:txBody>
          <a:bodyPr wrap="square">
            <a:spAutoFit/>
          </a:bodyPr>
          <a:lstStyle/>
          <a:p>
            <a:r>
              <a:rPr lang="en-US" sz="7200" b="1" dirty="0">
                <a:solidFill>
                  <a:srgbClr val="C00000"/>
                </a:solidFill>
              </a:rPr>
              <a:t>LASSO </a:t>
            </a:r>
          </a:p>
          <a:p>
            <a:r>
              <a:rPr lang="en-US" sz="7200" b="1" dirty="0">
                <a:solidFill>
                  <a:srgbClr val="C00000"/>
                </a:solidFill>
              </a:rPr>
              <a:t>Regression</a:t>
            </a:r>
          </a:p>
        </p:txBody>
      </p:sp>
      <mc:AlternateContent xmlns:mc="http://schemas.openxmlformats.org/markup-compatibility/2006">
        <mc:Choice xmlns:a14="http://schemas.microsoft.com/office/drawing/2010/main" Requires="a14">
          <p:sp>
            <p:nvSpPr>
              <p:cNvPr id="23" name="Rectangle 22">
                <a:extLst>
                  <a:ext uri="{FF2B5EF4-FFF2-40B4-BE49-F238E27FC236}">
                    <a16:creationId xmlns:a16="http://schemas.microsoft.com/office/drawing/2014/main" id="{AE288645-4030-4E5D-B601-C21510ED4B3E}"/>
                  </a:ext>
                </a:extLst>
              </p:cNvPr>
              <p:cNvSpPr/>
              <p:nvPr/>
            </p:nvSpPr>
            <p:spPr>
              <a:xfrm>
                <a:off x="457200" y="2320802"/>
                <a:ext cx="6616490" cy="763094"/>
              </a:xfrm>
              <a:prstGeom prst="rect">
                <a:avLst/>
              </a:prstGeom>
              <a:solidFill>
                <a:schemeClr val="bg1"/>
              </a:solidFill>
              <a:ln>
                <a:solidFill>
                  <a:schemeClr val="bg1"/>
                </a:solidFill>
              </a:ln>
            </p:spPr>
            <p:txBody>
              <a:bodyPr wrap="square">
                <a:spAutoFit/>
              </a:bodyPr>
              <a:lstStyle/>
              <a:p>
                <a:pPr/>
                <a14:m>
                  <m:oMathPara xmlns:m="http://schemas.openxmlformats.org/officeDocument/2006/math">
                    <m:oMathParaPr>
                      <m:jc m:val="left"/>
                    </m:oMathParaPr>
                    <m:oMath xmlns:m="http://schemas.openxmlformats.org/officeDocument/2006/math">
                      <m:r>
                        <a:rPr lang="en-US" b="1" i="1" smtClean="0">
                          <a:solidFill>
                            <a:schemeClr val="tx2"/>
                          </a:solidFill>
                          <a:latin typeface="Cambria Math" panose="02040503050406030204" pitchFamily="18" charset="0"/>
                        </a:rPr>
                        <m:t>𝑹𝒆𝒔𝒑𝒐𝒏𝒔𝒆</m:t>
                      </m:r>
                      <m:r>
                        <a:rPr lang="en-US" b="1" i="1" smtClean="0">
                          <a:solidFill>
                            <a:schemeClr val="tx2"/>
                          </a:solidFill>
                          <a:latin typeface="Cambria Math" panose="02040503050406030204" pitchFamily="18" charset="0"/>
                        </a:rPr>
                        <m:t> </m:t>
                      </m:r>
                      <m:r>
                        <a:rPr lang="en-US" b="1" i="1" smtClean="0">
                          <a:solidFill>
                            <a:schemeClr val="tx2"/>
                          </a:solidFill>
                          <a:latin typeface="Cambria Math" panose="02040503050406030204" pitchFamily="18" charset="0"/>
                        </a:rPr>
                        <m:t>𝒀</m:t>
                      </m:r>
                      <m:r>
                        <a:rPr lang="en-US" b="1" i="1" smtClean="0">
                          <a:solidFill>
                            <a:schemeClr val="tx2"/>
                          </a:solidFill>
                          <a:latin typeface="Cambria Math" panose="02040503050406030204" pitchFamily="18" charset="0"/>
                        </a:rPr>
                        <m:t> </m:t>
                      </m:r>
                      <m:r>
                        <a:rPr lang="en-US" b="1" i="0">
                          <a:latin typeface="Cambria Math" panose="02040503050406030204" pitchFamily="18" charset="0"/>
                        </a:rPr>
                        <m:t>~</m:t>
                      </m:r>
                      <m:r>
                        <a:rPr lang="en-US" b="1" i="0" smtClean="0">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rPr>
                            <m:t>𝜷</m:t>
                          </m:r>
                        </m:e>
                        <m:sub>
                          <m:r>
                            <a:rPr lang="en-US" b="1" i="0">
                              <a:latin typeface="Cambria Math" panose="02040503050406030204" pitchFamily="18" charset="0"/>
                            </a:rPr>
                            <m:t>𝟎</m:t>
                          </m:r>
                        </m:sub>
                      </m:sSub>
                      <m:r>
                        <a:rPr lang="en-US" b="1" i="0">
                          <a:latin typeface="Cambria Math" panose="02040503050406030204" pitchFamily="18" charset="0"/>
                        </a:rPr>
                        <m:t>+</m:t>
                      </m:r>
                      <m:nary>
                        <m:naryPr>
                          <m:chr m:val="∑"/>
                          <m:subHide m:val="on"/>
                          <m:supHide m:val="on"/>
                          <m:ctrlPr>
                            <a:rPr lang="en-US" b="1" i="1">
                              <a:latin typeface="Cambria Math" panose="02040503050406030204" pitchFamily="18" charset="0"/>
                            </a:rPr>
                          </m:ctrlPr>
                        </m:naryPr>
                        <m:sub/>
                        <m:sup/>
                        <m:e>
                          <m:sSub>
                            <m:sSubPr>
                              <m:ctrlPr>
                                <a:rPr lang="en-US" b="1" i="1">
                                  <a:latin typeface="Cambria Math" panose="02040503050406030204" pitchFamily="18" charset="0"/>
                                </a:rPr>
                              </m:ctrlPr>
                            </m:sSubPr>
                            <m:e>
                              <m:r>
                                <a:rPr lang="en-US" b="1" i="1">
                                  <a:latin typeface="Cambria Math" panose="02040503050406030204" pitchFamily="18" charset="0"/>
                                </a:rPr>
                                <m:t>𝜷</m:t>
                              </m:r>
                            </m:e>
                            <m:sub>
                              <m:r>
                                <a:rPr lang="en-US" b="1" i="1">
                                  <a:latin typeface="Cambria Math" panose="02040503050406030204" pitchFamily="18" charset="0"/>
                                </a:rPr>
                                <m:t>𝒊</m:t>
                              </m:r>
                            </m:sub>
                          </m:sSub>
                        </m:e>
                      </m:nary>
                      <m:sSub>
                        <m:sSubPr>
                          <m:ctrlPr>
                            <a:rPr lang="en-US" b="1" i="1" smtClean="0">
                              <a:solidFill>
                                <a:schemeClr val="tx2"/>
                              </a:solidFill>
                              <a:latin typeface="Cambria Math" panose="02040503050406030204" pitchFamily="18" charset="0"/>
                            </a:rPr>
                          </m:ctrlPr>
                        </m:sSubPr>
                        <m:e>
                          <m:r>
                            <a:rPr lang="en-US" b="1" i="1" smtClean="0">
                              <a:solidFill>
                                <a:schemeClr val="tx2"/>
                              </a:solidFill>
                              <a:latin typeface="Cambria Math" panose="02040503050406030204" pitchFamily="18" charset="0"/>
                            </a:rPr>
                            <m:t>𝑿</m:t>
                          </m:r>
                        </m:e>
                        <m:sub>
                          <m:r>
                            <a:rPr lang="en-US" b="1" i="1" smtClean="0">
                              <a:solidFill>
                                <a:schemeClr val="tx2"/>
                              </a:solidFill>
                              <a:latin typeface="Cambria Math" panose="02040503050406030204" pitchFamily="18" charset="0"/>
                            </a:rPr>
                            <m:t>𝒊</m:t>
                          </m:r>
                        </m:sub>
                      </m:sSub>
                      <m:r>
                        <a:rPr lang="en-US" b="1" i="0">
                          <a:latin typeface="Cambria Math" panose="02040503050406030204" pitchFamily="18" charset="0"/>
                        </a:rPr>
                        <m:t>+</m:t>
                      </m:r>
                      <m:r>
                        <a:rPr lang="en-US" b="1" i="1" smtClean="0">
                          <a:solidFill>
                            <a:srgbClr val="C00000"/>
                          </a:solidFill>
                          <a:latin typeface="Cambria Math" panose="02040503050406030204" pitchFamily="18" charset="0"/>
                        </a:rPr>
                        <m:t>𝝀</m:t>
                      </m:r>
                      <m:nary>
                        <m:naryPr>
                          <m:chr m:val="∑"/>
                          <m:subHide m:val="on"/>
                          <m:supHide m:val="on"/>
                          <m:ctrlPr>
                            <a:rPr lang="en-US" b="1" i="1">
                              <a:latin typeface="Cambria Math" panose="02040503050406030204" pitchFamily="18" charset="0"/>
                            </a:rPr>
                          </m:ctrlPr>
                        </m:naryPr>
                        <m:sub/>
                        <m:sup/>
                        <m:e>
                          <m:sSub>
                            <m:sSubPr>
                              <m:ctrlPr>
                                <a:rPr lang="en-US" b="1" i="1">
                                  <a:latin typeface="Cambria Math" panose="02040503050406030204" pitchFamily="18" charset="0"/>
                                </a:rPr>
                              </m:ctrlPr>
                            </m:sSubPr>
                            <m:e>
                              <m:r>
                                <a:rPr lang="en-US" b="1" i="1" smtClean="0">
                                  <a:latin typeface="Cambria Math" panose="02040503050406030204" pitchFamily="18" charset="0"/>
                                </a:rPr>
                                <m:t>|</m:t>
                              </m:r>
                              <m:r>
                                <a:rPr lang="en-US" b="1" i="1">
                                  <a:latin typeface="Cambria Math" panose="02040503050406030204" pitchFamily="18" charset="0"/>
                                </a:rPr>
                                <m:t>𝜷</m:t>
                              </m:r>
                            </m:e>
                            <m:sub>
                              <m:r>
                                <a:rPr lang="en-US" b="1" i="1">
                                  <a:latin typeface="Cambria Math" panose="02040503050406030204" pitchFamily="18" charset="0"/>
                                </a:rPr>
                                <m:t>𝒊</m:t>
                              </m:r>
                            </m:sub>
                          </m:sSub>
                          <m:r>
                            <a:rPr lang="en-US" b="1" i="1" smtClean="0">
                              <a:latin typeface="Cambria Math" panose="02040503050406030204" pitchFamily="18" charset="0"/>
                            </a:rPr>
                            <m:t>|</m:t>
                          </m:r>
                        </m:e>
                      </m:nary>
                    </m:oMath>
                  </m:oMathPara>
                </a14:m>
                <a:endParaRPr lang="en-US" b="1" dirty="0"/>
              </a:p>
            </p:txBody>
          </p:sp>
        </mc:Choice>
        <mc:Fallback>
          <p:sp>
            <p:nvSpPr>
              <p:cNvPr id="23" name="Rectangle 22">
                <a:extLst>
                  <a:ext uri="{FF2B5EF4-FFF2-40B4-BE49-F238E27FC236}">
                    <a16:creationId xmlns:a16="http://schemas.microsoft.com/office/drawing/2014/main" id="{AE288645-4030-4E5D-B601-C21510ED4B3E}"/>
                  </a:ext>
                </a:extLst>
              </p:cNvPr>
              <p:cNvSpPr>
                <a:spLocks noRot="1" noChangeAspect="1" noMove="1" noResize="1" noEditPoints="1" noAdjustHandles="1" noChangeArrowheads="1" noChangeShapeType="1" noTextEdit="1"/>
              </p:cNvSpPr>
              <p:nvPr/>
            </p:nvSpPr>
            <p:spPr>
              <a:xfrm>
                <a:off x="457200" y="2320802"/>
                <a:ext cx="6616490" cy="763094"/>
              </a:xfrm>
              <a:prstGeom prst="rect">
                <a:avLst/>
              </a:prstGeom>
              <a:blipFill>
                <a:blip r:embed="rId3"/>
                <a:stretch>
                  <a:fillRect/>
                </a:stretch>
              </a:blipFill>
              <a:ln>
                <a:solidFill>
                  <a:schemeClr val="bg1"/>
                </a:solidFill>
              </a:ln>
            </p:spPr>
            <p:txBody>
              <a:bodyPr/>
              <a:lstStyle/>
              <a:p>
                <a:r>
                  <a:rPr lang="en-US">
                    <a:noFill/>
                  </a:rPr>
                  <a:t> </a:t>
                </a:r>
              </a:p>
            </p:txBody>
          </p:sp>
        </mc:Fallback>
      </mc:AlternateContent>
      <p:pic>
        <p:nvPicPr>
          <p:cNvPr id="1026" name="Picture 12" descr="A close up of a map&#10;&#10;Description automatically generated">
            <a:extLst>
              <a:ext uri="{FF2B5EF4-FFF2-40B4-BE49-F238E27FC236}">
                <a16:creationId xmlns:a16="http://schemas.microsoft.com/office/drawing/2014/main" id="{6A2F24CB-98FD-4980-97B5-6D5F0F8186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7308" y="363255"/>
            <a:ext cx="6623348" cy="640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698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94873" y="1600021"/>
            <a:ext cx="10594952" cy="2308324"/>
          </a:xfrm>
          <a:prstGeom prst="rect">
            <a:avLst/>
          </a:prstGeom>
        </p:spPr>
        <p:txBody>
          <a:bodyPr wrap="none">
            <a:spAutoFit/>
          </a:bodyPr>
          <a:lstStyle/>
          <a:p>
            <a:r>
              <a:rPr lang="en-US" sz="7200" b="1" dirty="0">
                <a:solidFill>
                  <a:srgbClr val="C00000"/>
                </a:solidFill>
              </a:rPr>
              <a:t>Causal Networks: </a:t>
            </a:r>
          </a:p>
          <a:p>
            <a:r>
              <a:rPr lang="en-US" sz="7200" b="1" dirty="0"/>
              <a:t>Parents in Markov blankets</a:t>
            </a:r>
          </a:p>
        </p:txBody>
      </p:sp>
    </p:spTree>
    <p:extLst>
      <p:ext uri="{BB962C8B-B14F-4D97-AF65-F5344CB8AC3E}">
        <p14:creationId xmlns:p14="http://schemas.microsoft.com/office/powerpoint/2010/main" val="241938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332034" y="161836"/>
            <a:ext cx="6217215" cy="1200329"/>
          </a:xfrm>
          <a:prstGeom prst="rect">
            <a:avLst/>
          </a:prstGeom>
        </p:spPr>
        <p:txBody>
          <a:bodyPr wrap="none">
            <a:spAutoFit/>
          </a:bodyPr>
          <a:lstStyle/>
          <a:p>
            <a:r>
              <a:rPr lang="en-US" sz="7200" b="1" dirty="0">
                <a:solidFill>
                  <a:srgbClr val="C00000"/>
                </a:solidFill>
              </a:rPr>
              <a:t>Causal Network</a:t>
            </a:r>
          </a:p>
        </p:txBody>
      </p:sp>
      <p:pic>
        <p:nvPicPr>
          <p:cNvPr id="24" name="Picture 23">
            <a:extLst>
              <a:ext uri="{FF2B5EF4-FFF2-40B4-BE49-F238E27FC236}">
                <a16:creationId xmlns:a16="http://schemas.microsoft.com/office/drawing/2014/main" id="{0E408EC7-186C-4EC4-81A1-71739FE81440}"/>
              </a:ext>
            </a:extLst>
          </p:cNvPr>
          <p:cNvPicPr>
            <a:picLocks noChangeAspect="1"/>
          </p:cNvPicPr>
          <p:nvPr/>
        </p:nvPicPr>
        <p:blipFill rotWithShape="1">
          <a:blip r:embed="rId3"/>
          <a:srcRect l="2979" t="11527" r="57979" b="34064"/>
          <a:stretch/>
        </p:blipFill>
        <p:spPr>
          <a:xfrm>
            <a:off x="3716055" y="1752600"/>
            <a:ext cx="4759890" cy="3731322"/>
          </a:xfrm>
          <a:prstGeom prst="rect">
            <a:avLst/>
          </a:prstGeom>
        </p:spPr>
      </p:pic>
    </p:spTree>
    <p:extLst>
      <p:ext uri="{BB962C8B-B14F-4D97-AF65-F5344CB8AC3E}">
        <p14:creationId xmlns:p14="http://schemas.microsoft.com/office/powerpoint/2010/main" val="384137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332034" y="161836"/>
            <a:ext cx="6430478" cy="1200329"/>
          </a:xfrm>
          <a:prstGeom prst="rect">
            <a:avLst/>
          </a:prstGeom>
        </p:spPr>
        <p:txBody>
          <a:bodyPr wrap="none">
            <a:spAutoFit/>
          </a:bodyPr>
          <a:lstStyle/>
          <a:p>
            <a:r>
              <a:rPr lang="en-US" sz="7200" b="1" dirty="0">
                <a:solidFill>
                  <a:srgbClr val="C00000"/>
                </a:solidFill>
              </a:rPr>
              <a:t>Markov Blanket</a:t>
            </a:r>
          </a:p>
        </p:txBody>
      </p:sp>
      <p:pic>
        <p:nvPicPr>
          <p:cNvPr id="24" name="Picture 23">
            <a:extLst>
              <a:ext uri="{FF2B5EF4-FFF2-40B4-BE49-F238E27FC236}">
                <a16:creationId xmlns:a16="http://schemas.microsoft.com/office/drawing/2014/main" id="{0E408EC7-186C-4EC4-81A1-71739FE81440}"/>
              </a:ext>
            </a:extLst>
          </p:cNvPr>
          <p:cNvPicPr>
            <a:picLocks noChangeAspect="1"/>
          </p:cNvPicPr>
          <p:nvPr/>
        </p:nvPicPr>
        <p:blipFill rotWithShape="1">
          <a:blip r:embed="rId3"/>
          <a:srcRect l="2979" t="11527" r="57979" b="34064"/>
          <a:stretch/>
        </p:blipFill>
        <p:spPr>
          <a:xfrm>
            <a:off x="3716055" y="1752600"/>
            <a:ext cx="4759890" cy="3731322"/>
          </a:xfrm>
          <a:prstGeom prst="rect">
            <a:avLst/>
          </a:prstGeom>
        </p:spPr>
      </p:pic>
      <p:sp>
        <p:nvSpPr>
          <p:cNvPr id="3" name="Oval 2">
            <a:extLst>
              <a:ext uri="{FF2B5EF4-FFF2-40B4-BE49-F238E27FC236}">
                <a16:creationId xmlns:a16="http://schemas.microsoft.com/office/drawing/2014/main" id="{5DD4ED59-345A-449A-A81D-AAB7F4865B22}"/>
              </a:ext>
            </a:extLst>
          </p:cNvPr>
          <p:cNvSpPr/>
          <p:nvPr/>
        </p:nvSpPr>
        <p:spPr>
          <a:xfrm>
            <a:off x="4133589" y="1676490"/>
            <a:ext cx="3820438" cy="2983192"/>
          </a:xfrm>
          <a:prstGeom prst="ellipse">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1541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332034" y="161836"/>
            <a:ext cx="6430478" cy="1200329"/>
          </a:xfrm>
          <a:prstGeom prst="rect">
            <a:avLst/>
          </a:prstGeom>
        </p:spPr>
        <p:txBody>
          <a:bodyPr wrap="none">
            <a:spAutoFit/>
          </a:bodyPr>
          <a:lstStyle/>
          <a:p>
            <a:r>
              <a:rPr lang="en-US" sz="7200" b="1" dirty="0">
                <a:solidFill>
                  <a:srgbClr val="C00000"/>
                </a:solidFill>
              </a:rPr>
              <a:t>Markov Blanket</a:t>
            </a:r>
          </a:p>
        </p:txBody>
      </p:sp>
      <p:pic>
        <p:nvPicPr>
          <p:cNvPr id="24" name="Picture 23">
            <a:extLst>
              <a:ext uri="{FF2B5EF4-FFF2-40B4-BE49-F238E27FC236}">
                <a16:creationId xmlns:a16="http://schemas.microsoft.com/office/drawing/2014/main" id="{0E408EC7-186C-4EC4-81A1-71739FE81440}"/>
              </a:ext>
            </a:extLst>
          </p:cNvPr>
          <p:cNvPicPr>
            <a:picLocks noChangeAspect="1"/>
          </p:cNvPicPr>
          <p:nvPr/>
        </p:nvPicPr>
        <p:blipFill rotWithShape="1">
          <a:blip r:embed="rId3"/>
          <a:srcRect l="2979" t="11527" r="57979" b="34064"/>
          <a:stretch/>
        </p:blipFill>
        <p:spPr>
          <a:xfrm>
            <a:off x="3716055" y="1752600"/>
            <a:ext cx="4759890" cy="3731322"/>
          </a:xfrm>
          <a:prstGeom prst="rect">
            <a:avLst/>
          </a:prstGeom>
        </p:spPr>
      </p:pic>
      <p:sp>
        <p:nvSpPr>
          <p:cNvPr id="3" name="Oval 2">
            <a:extLst>
              <a:ext uri="{FF2B5EF4-FFF2-40B4-BE49-F238E27FC236}">
                <a16:creationId xmlns:a16="http://schemas.microsoft.com/office/drawing/2014/main" id="{5DD4ED59-345A-449A-A81D-AAB7F4865B22}"/>
              </a:ext>
            </a:extLst>
          </p:cNvPr>
          <p:cNvSpPr/>
          <p:nvPr/>
        </p:nvSpPr>
        <p:spPr>
          <a:xfrm>
            <a:off x="4133589" y="1676490"/>
            <a:ext cx="3820438" cy="2983192"/>
          </a:xfrm>
          <a:prstGeom prst="ellipse">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Right 3">
            <a:extLst>
              <a:ext uri="{FF2B5EF4-FFF2-40B4-BE49-F238E27FC236}">
                <a16:creationId xmlns:a16="http://schemas.microsoft.com/office/drawing/2014/main" id="{D04BB41F-3DFF-4F79-87AD-796EC9182345}"/>
              </a:ext>
            </a:extLst>
          </p:cNvPr>
          <p:cNvSpPr/>
          <p:nvPr/>
        </p:nvSpPr>
        <p:spPr>
          <a:xfrm rot="1768799">
            <a:off x="3732344" y="1038136"/>
            <a:ext cx="1703539" cy="1200327"/>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Parent</a:t>
            </a:r>
          </a:p>
        </p:txBody>
      </p:sp>
      <p:sp>
        <p:nvSpPr>
          <p:cNvPr id="25" name="Arrow: Right 24">
            <a:extLst>
              <a:ext uri="{FF2B5EF4-FFF2-40B4-BE49-F238E27FC236}">
                <a16:creationId xmlns:a16="http://schemas.microsoft.com/office/drawing/2014/main" id="{56E929D9-26A1-4477-B7F1-D19C2621069E}"/>
              </a:ext>
            </a:extLst>
          </p:cNvPr>
          <p:cNvSpPr/>
          <p:nvPr/>
        </p:nvSpPr>
        <p:spPr>
          <a:xfrm rot="2844169">
            <a:off x="5355503" y="762002"/>
            <a:ext cx="1703539" cy="1200327"/>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Parent</a:t>
            </a:r>
          </a:p>
        </p:txBody>
      </p:sp>
    </p:spTree>
    <p:extLst>
      <p:ext uri="{BB962C8B-B14F-4D97-AF65-F5344CB8AC3E}">
        <p14:creationId xmlns:p14="http://schemas.microsoft.com/office/powerpoint/2010/main" val="1235089590"/>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8822</TotalTime>
  <Words>1811</Words>
  <Application>Microsoft Office PowerPoint</Application>
  <PresentationFormat>Widescreen</PresentationFormat>
  <Paragraphs>160</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Arial</vt:lpstr>
      <vt:lpstr>Calibri</vt:lpstr>
      <vt:lpstr>Cambria Math</vt:lpstr>
      <vt:lpstr>Times New Roman</vt:lpstr>
      <vt:lpstr>George Mason University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Repeated LASSO Regression Identifies Entire Network Structure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257</cp:revision>
  <dcterms:created xsi:type="dcterms:W3CDTF">2017-05-23T16:09:18Z</dcterms:created>
  <dcterms:modified xsi:type="dcterms:W3CDTF">2020-06-08T22:13:07Z</dcterms:modified>
</cp:coreProperties>
</file>