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7" r:id="rId3"/>
    <p:sldId id="291" r:id="rId4"/>
    <p:sldId id="292" r:id="rId5"/>
    <p:sldId id="295" r:id="rId6"/>
    <p:sldId id="293" r:id="rId7"/>
    <p:sldId id="299" r:id="rId8"/>
    <p:sldId id="300" r:id="rId9"/>
    <p:sldId id="301" r:id="rId10"/>
    <p:sldId id="302" r:id="rId11"/>
    <p:sldId id="303" r:id="rId12"/>
    <p:sldId id="296" r:id="rId13"/>
    <p:sldId id="305" r:id="rId14"/>
    <p:sldId id="306" r:id="rId15"/>
    <p:sldId id="307" r:id="rId16"/>
    <p:sldId id="308" r:id="rId17"/>
    <p:sldId id="309" r:id="rId18"/>
    <p:sldId id="31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E17E4-B9A2-4811-95AD-66C60C8C0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6E62E-0B06-4C14-BB2C-227385606C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2657A-4659-40DF-A5D6-3840F8C83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891350-BBDA-4D17-AE8E-3B59197B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A5DC7-7707-488C-983B-58D5B588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2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92F29-3898-4C70-B545-2E0116F2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A96CE-FCCD-4141-8206-2E4133803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23710-4E01-4611-AD50-295B10DC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DDC8A-FA8D-44AF-A674-CEA1F9FA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0AC72-0700-4C51-8436-FE476A8B3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1218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5765F-1612-49C3-A4C6-4A5C8BE4B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409E9-90C2-4E34-990D-9F63336D5F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93ACE-0D4E-478B-A1F0-18FE1574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56B62-ACE3-4EE8-A68B-2E0F1BDF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12D38-3A49-4BFF-93FA-A1B6B4B40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3031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4DB5-F81C-474A-A723-BA11296A6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57BFA-C316-4FCE-BE4D-250AD54D7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B2D8F-92B8-4F7C-B364-E2B65107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1A98C-E61D-42C9-BE99-1ADFC80A7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D870A-BA80-4BF2-AB0A-523BE2F4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288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E57E8-EFDF-4318-8365-C659733E6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9E80C-1D97-4307-9EE9-387CB2E43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89BE3-3DCA-470A-9370-8AD16A6B5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55E88-FB36-4D87-BC63-01FD7834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6E433-8B24-47E7-A7DF-B98BBD70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9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BBD28-B92E-49FE-89AC-D5EE77D3F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1D75A-9D5A-4BC5-AFD4-52B2698D3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DBD808-80C0-4D06-9934-B96653C34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BD108-D147-4DD3-AC67-BBBE6B87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211D5-0E3E-470E-B69D-0E0A90FF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3B88C-8A45-416A-B6E7-AF451161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41449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4CDA3-FFE8-4EBE-BF13-03BA375A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7091-6CA1-449C-A032-EE981F0CA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3EE30-19EF-465C-B2A3-B13394528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153342-B8AA-4E3B-98B7-DB51E917F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E37A32-809B-46CB-A557-6F160F7EE3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800B00-3F2F-448D-BAF1-9E8140D6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BA19E-2F46-4B32-A3AC-1C43A5EDE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7ADAD2-F07C-44B0-9E7A-DA349EC7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0477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235C6-E747-42B8-9FAD-16920D93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C22B83-958E-4C0F-9F88-E27BF52B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17643-76FA-4951-BFD5-52120C5E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B43D16-A71E-47D3-96D9-A5CEBEFC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82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11E3B2-4B0F-4944-A62F-5AF7DE7E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8B914D-37FC-43B1-A212-AB574632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058F32-C43D-44C1-9374-CCBEA6A0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3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832D1-8C46-410C-9783-B96CEBC23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92ADC-2506-4669-9922-40CB123EF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B9886D-40D8-4115-9FD3-E8CB9C4D8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221524-6D7B-44C3-B062-7C6B9920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B2CF9-3CC4-4FA1-980E-0ABC61F5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2BD3A-7D18-4154-9B3A-DDC5A65B6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3318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5F16B-65D0-411F-B631-655770033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BDE3-6129-418B-B7C2-D9E55F69D0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20045-CB5A-4371-9E9D-F4D676BC8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57F92-6BF4-40EF-8C23-058C848C8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95039-89CC-44ED-9C4D-5AFBFA7F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2649E-5538-4907-91C3-B907B40F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21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B5B13-7731-4BB8-80DB-8DAB4A5E1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49951-4A76-4AFB-A155-AEB1C7776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D064F-EB6E-4013-BC3D-E10BC2874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759CC9-EEE0-4A8B-8F47-912424863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6659D-AA07-4404-B374-08A6F5F91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4986D-3D3C-4242-A53A-3DFC83C26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Constructing Network Models </a:t>
            </a:r>
            <a:r>
              <a:rPr lang="en-US" b="1"/>
              <a:t>from Regressions: </a:t>
            </a:r>
            <a:r>
              <a:rPr lang="en-US" b="1" dirty="0"/>
              <a:t>Distribution of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D9DAE-7AA6-4ECF-B235-F500F34A4A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Farrokh Alemi, PhD</a:t>
            </a:r>
          </a:p>
        </p:txBody>
      </p:sp>
    </p:spTree>
    <p:extLst>
      <p:ext uri="{BB962C8B-B14F-4D97-AF65-F5344CB8AC3E}">
        <p14:creationId xmlns:p14="http://schemas.microsoft.com/office/powerpoint/2010/main" val="3129215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Distribution of Node X2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DA87E8-0C03-4BF6-BEBF-04478D603733}"/>
              </a:ext>
            </a:extLst>
          </p:cNvPr>
          <p:cNvGrpSpPr/>
          <p:nvPr/>
        </p:nvGrpSpPr>
        <p:grpSpPr>
          <a:xfrm>
            <a:off x="6880193" y="417251"/>
            <a:ext cx="3202698" cy="2716219"/>
            <a:chOff x="2505469" y="3637619"/>
            <a:chExt cx="3202698" cy="27162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4CF7E-A7DB-4625-953D-26B5C7A9F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783" r="83762" b="56764"/>
            <a:stretch/>
          </p:blipFill>
          <p:spPr>
            <a:xfrm>
              <a:off x="2505469" y="3637619"/>
              <a:ext cx="1979720" cy="1402672"/>
            </a:xfrm>
            <a:prstGeom prst="rect">
              <a:avLst/>
            </a:prstGeom>
          </p:spPr>
        </p:pic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BF4BACFA-138C-4A2A-88E5-C22F7DF6736B}"/>
                </a:ext>
              </a:extLst>
            </p:cNvPr>
            <p:cNvSpPr/>
            <p:nvPr/>
          </p:nvSpPr>
          <p:spPr>
            <a:xfrm rot="2431376">
              <a:off x="3469303" y="5295416"/>
              <a:ext cx="2198373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=1/(1+EXP(-1.7-0.33*B5-2.3*A5))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67C5BD43-D050-4069-A521-29D0182B780C}"/>
                </a:ext>
              </a:extLst>
            </p:cNvPr>
            <p:cNvSpPr/>
            <p:nvPr/>
          </p:nvSpPr>
          <p:spPr>
            <a:xfrm rot="1020378">
              <a:off x="4394516" y="3943974"/>
              <a:ext cx="1313651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=1-C2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C0555E-B87D-4FA2-9D82-C016BD4780DC}"/>
              </a:ext>
            </a:extLst>
          </p:cNvPr>
          <p:cNvGrpSpPr/>
          <p:nvPr/>
        </p:nvGrpSpPr>
        <p:grpSpPr>
          <a:xfrm>
            <a:off x="7294796" y="3558686"/>
            <a:ext cx="3852909" cy="2876940"/>
            <a:chOff x="6738151" y="417251"/>
            <a:chExt cx="3852909" cy="28769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7C0E7A-863F-4A95-B2CE-57F4EAAE1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90" t="13463" r="66286" b="50000"/>
            <a:stretch/>
          </p:blipFill>
          <p:spPr>
            <a:xfrm>
              <a:off x="6738151" y="417251"/>
              <a:ext cx="3852909" cy="287694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A7BB60-06CA-4114-86C2-AEA965A68F25}"/>
                </a:ext>
              </a:extLst>
            </p:cNvPr>
            <p:cNvSpPr/>
            <p:nvPr/>
          </p:nvSpPr>
          <p:spPr>
            <a:xfrm>
              <a:off x="6880193" y="1773185"/>
              <a:ext cx="2263806" cy="61934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E251E9-B5D0-4CF6-B981-DA7052F13A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495" b="66667"/>
          <a:stretch/>
        </p:blipFill>
        <p:spPr>
          <a:xfrm>
            <a:off x="2739249" y="3490003"/>
            <a:ext cx="4376691" cy="30961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A923A1-6304-4F35-9B86-1E4B29D3A9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257" r="73277" b="37864"/>
          <a:stretch/>
        </p:blipFill>
        <p:spPr>
          <a:xfrm>
            <a:off x="2837895" y="417251"/>
            <a:ext cx="3258105" cy="27348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2421D1-B59C-4657-A376-B1DE0D748215}"/>
              </a:ext>
            </a:extLst>
          </p:cNvPr>
          <p:cNvSpPr/>
          <p:nvPr/>
        </p:nvSpPr>
        <p:spPr>
          <a:xfrm>
            <a:off x="5078030" y="532660"/>
            <a:ext cx="506024" cy="26194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303A8B-74E8-4F45-9D32-31BEB08BD825}"/>
              </a:ext>
            </a:extLst>
          </p:cNvPr>
          <p:cNvSpPr/>
          <p:nvPr/>
        </p:nvSpPr>
        <p:spPr>
          <a:xfrm>
            <a:off x="6984300" y="3615721"/>
            <a:ext cx="4245051" cy="319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8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Distribution of Node X2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DA87E8-0C03-4BF6-BEBF-04478D603733}"/>
              </a:ext>
            </a:extLst>
          </p:cNvPr>
          <p:cNvGrpSpPr/>
          <p:nvPr/>
        </p:nvGrpSpPr>
        <p:grpSpPr>
          <a:xfrm>
            <a:off x="6880193" y="417251"/>
            <a:ext cx="3202698" cy="2716219"/>
            <a:chOff x="2505469" y="3637619"/>
            <a:chExt cx="3202698" cy="27162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4CF7E-A7DB-4625-953D-26B5C7A9F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783" r="83762" b="56764"/>
            <a:stretch/>
          </p:blipFill>
          <p:spPr>
            <a:xfrm>
              <a:off x="2505469" y="3637619"/>
              <a:ext cx="1979720" cy="1402672"/>
            </a:xfrm>
            <a:prstGeom prst="rect">
              <a:avLst/>
            </a:prstGeom>
          </p:spPr>
        </p:pic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BF4BACFA-138C-4A2A-88E5-C22F7DF6736B}"/>
                </a:ext>
              </a:extLst>
            </p:cNvPr>
            <p:cNvSpPr/>
            <p:nvPr/>
          </p:nvSpPr>
          <p:spPr>
            <a:xfrm rot="2431376">
              <a:off x="3469303" y="5295416"/>
              <a:ext cx="2198373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=1/(1+EXP(-1.7-0.33*B5-2.3*A5))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67C5BD43-D050-4069-A521-29D0182B780C}"/>
                </a:ext>
              </a:extLst>
            </p:cNvPr>
            <p:cNvSpPr/>
            <p:nvPr/>
          </p:nvSpPr>
          <p:spPr>
            <a:xfrm rot="1020378">
              <a:off x="4394516" y="3943974"/>
              <a:ext cx="1313651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=1-C2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C0555E-B87D-4FA2-9D82-C016BD4780DC}"/>
              </a:ext>
            </a:extLst>
          </p:cNvPr>
          <p:cNvGrpSpPr/>
          <p:nvPr/>
        </p:nvGrpSpPr>
        <p:grpSpPr>
          <a:xfrm>
            <a:off x="7294796" y="3558686"/>
            <a:ext cx="3852909" cy="2876940"/>
            <a:chOff x="6738151" y="417251"/>
            <a:chExt cx="3852909" cy="28769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7C0E7A-863F-4A95-B2CE-57F4EAAE1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90" t="13463" r="66286" b="50000"/>
            <a:stretch/>
          </p:blipFill>
          <p:spPr>
            <a:xfrm>
              <a:off x="6738151" y="417251"/>
              <a:ext cx="3852909" cy="287694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A7BB60-06CA-4114-86C2-AEA965A68F25}"/>
                </a:ext>
              </a:extLst>
            </p:cNvPr>
            <p:cNvSpPr/>
            <p:nvPr/>
          </p:nvSpPr>
          <p:spPr>
            <a:xfrm>
              <a:off x="6880193" y="1773185"/>
              <a:ext cx="2263806" cy="61934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E251E9-B5D0-4CF6-B981-DA7052F13A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495" b="66667"/>
          <a:stretch/>
        </p:blipFill>
        <p:spPr>
          <a:xfrm>
            <a:off x="2739249" y="3490003"/>
            <a:ext cx="4376691" cy="30961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A923A1-6304-4F35-9B86-1E4B29D3A9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257" r="73277" b="37864"/>
          <a:stretch/>
        </p:blipFill>
        <p:spPr>
          <a:xfrm>
            <a:off x="2837895" y="417251"/>
            <a:ext cx="3258105" cy="27348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2421D1-B59C-4657-A376-B1DE0D748215}"/>
              </a:ext>
            </a:extLst>
          </p:cNvPr>
          <p:cNvSpPr/>
          <p:nvPr/>
        </p:nvSpPr>
        <p:spPr>
          <a:xfrm>
            <a:off x="5078030" y="532660"/>
            <a:ext cx="506024" cy="26194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2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Distribution of Node 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B3819D-C7A5-47C5-9323-A2799287BD2A}"/>
              </a:ext>
            </a:extLst>
          </p:cNvPr>
          <p:cNvGrpSpPr/>
          <p:nvPr/>
        </p:nvGrpSpPr>
        <p:grpSpPr>
          <a:xfrm>
            <a:off x="6800293" y="468429"/>
            <a:ext cx="4150582" cy="2632497"/>
            <a:chOff x="2837895" y="3630740"/>
            <a:chExt cx="4150582" cy="26324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4A996-5818-4AF4-9688-9251935BF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007" r="83252" b="41359"/>
            <a:stretch/>
          </p:blipFill>
          <p:spPr>
            <a:xfrm>
              <a:off x="2837895" y="3630740"/>
              <a:ext cx="2041864" cy="2512380"/>
            </a:xfrm>
            <a:prstGeom prst="rect">
              <a:avLst/>
            </a:prstGeom>
          </p:spPr>
        </p:pic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BF4BACFA-138C-4A2A-88E5-C22F7DF6736B}"/>
                </a:ext>
              </a:extLst>
            </p:cNvPr>
            <p:cNvSpPr/>
            <p:nvPr/>
          </p:nvSpPr>
          <p:spPr>
            <a:xfrm rot="596887">
              <a:off x="4265120" y="5204815"/>
              <a:ext cx="2723357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=1/(1+EXP(-1.2-0.3*B7-0.2*B7*C7+0.4*C7*A7))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67C5BD43-D050-4069-A521-29D0182B780C}"/>
                </a:ext>
              </a:extLst>
            </p:cNvPr>
            <p:cNvSpPr/>
            <p:nvPr/>
          </p:nvSpPr>
          <p:spPr>
            <a:xfrm rot="1020378">
              <a:off x="4847329" y="3951426"/>
              <a:ext cx="1313651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=1-D2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C9F3E-CE08-43AF-9726-6F11502FA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57" r="73277" b="37864"/>
          <a:stretch/>
        </p:blipFill>
        <p:spPr>
          <a:xfrm>
            <a:off x="2837895" y="417251"/>
            <a:ext cx="3258105" cy="27348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BB5786-6D6F-42A8-AE0B-BC43AB35EAA8}"/>
              </a:ext>
            </a:extLst>
          </p:cNvPr>
          <p:cNvSpPr/>
          <p:nvPr/>
        </p:nvSpPr>
        <p:spPr>
          <a:xfrm>
            <a:off x="4145872" y="532660"/>
            <a:ext cx="417250" cy="26194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794B99-AFEF-4AE2-A422-E320B999B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932" b="60122"/>
          <a:stretch/>
        </p:blipFill>
        <p:spPr>
          <a:xfrm>
            <a:off x="2837895" y="3429000"/>
            <a:ext cx="3699029" cy="318302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F1B240B-89CA-4089-B127-69B9EC5D9853}"/>
              </a:ext>
            </a:extLst>
          </p:cNvPr>
          <p:cNvGrpSpPr/>
          <p:nvPr/>
        </p:nvGrpSpPr>
        <p:grpSpPr>
          <a:xfrm>
            <a:off x="6800293" y="3581035"/>
            <a:ext cx="4369293" cy="3030990"/>
            <a:chOff x="6826927" y="259493"/>
            <a:chExt cx="4369293" cy="30309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431E04-AF50-4A73-A9D6-C0FEAD0B77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81" t="13592" r="66796" b="50283"/>
            <a:stretch/>
          </p:blipFill>
          <p:spPr>
            <a:xfrm>
              <a:off x="6826927" y="259493"/>
              <a:ext cx="3986075" cy="3030990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897366-936C-404E-B236-E6F4D98291A1}"/>
                </a:ext>
              </a:extLst>
            </p:cNvPr>
            <p:cNvSpPr/>
            <p:nvPr/>
          </p:nvSpPr>
          <p:spPr>
            <a:xfrm>
              <a:off x="8932414" y="919361"/>
              <a:ext cx="2263806" cy="61934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4E63FE8-A04D-43A0-A340-0E533C07D063}"/>
              </a:ext>
            </a:extLst>
          </p:cNvPr>
          <p:cNvSpPr/>
          <p:nvPr/>
        </p:nvSpPr>
        <p:spPr>
          <a:xfrm>
            <a:off x="2544078" y="3442656"/>
            <a:ext cx="4245051" cy="319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A56B0A-AE39-45BE-BD0E-C3722FDF8F81}"/>
              </a:ext>
            </a:extLst>
          </p:cNvPr>
          <p:cNvSpPr/>
          <p:nvPr/>
        </p:nvSpPr>
        <p:spPr>
          <a:xfrm>
            <a:off x="6861433" y="3523681"/>
            <a:ext cx="4597504" cy="319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E58684-4AE9-4791-894F-6F43AC2497AF}"/>
                  </a:ext>
                </a:extLst>
              </p:cNvPr>
              <p:cNvSpPr txBox="1"/>
              <p:nvPr/>
            </p:nvSpPr>
            <p:spPr>
              <a:xfrm>
                <a:off x="3152076" y="3635404"/>
                <a:ext cx="7274106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𝑅𝑒𝑠𝑝𝑜𝑛𝑠𝑒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𝑉𝑎𝑟𝑖𝑎𝑏𝑙𝑒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=1/(1+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4E58684-4AE9-4791-894F-6F43AC249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76" y="3635404"/>
                <a:ext cx="7274106" cy="1045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767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Distribution of Node 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B3819D-C7A5-47C5-9323-A2799287BD2A}"/>
              </a:ext>
            </a:extLst>
          </p:cNvPr>
          <p:cNvGrpSpPr/>
          <p:nvPr/>
        </p:nvGrpSpPr>
        <p:grpSpPr>
          <a:xfrm>
            <a:off x="6800293" y="468429"/>
            <a:ext cx="4150582" cy="2632497"/>
            <a:chOff x="2837895" y="3630740"/>
            <a:chExt cx="4150582" cy="263249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24A996-5818-4AF4-9688-9251935BF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007" r="83252" b="41359"/>
            <a:stretch/>
          </p:blipFill>
          <p:spPr>
            <a:xfrm>
              <a:off x="2837895" y="3630740"/>
              <a:ext cx="2041864" cy="2512380"/>
            </a:xfrm>
            <a:prstGeom prst="rect">
              <a:avLst/>
            </a:prstGeom>
          </p:spPr>
        </p:pic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BF4BACFA-138C-4A2A-88E5-C22F7DF6736B}"/>
                </a:ext>
              </a:extLst>
            </p:cNvPr>
            <p:cNvSpPr/>
            <p:nvPr/>
          </p:nvSpPr>
          <p:spPr>
            <a:xfrm rot="596887">
              <a:off x="4265120" y="5204815"/>
              <a:ext cx="2723357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=1/(1+EXP(-1.2-0.3*B7-0.2*B7*C7+0.4*C7*A7))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67C5BD43-D050-4069-A521-29D0182B780C}"/>
                </a:ext>
              </a:extLst>
            </p:cNvPr>
            <p:cNvSpPr/>
            <p:nvPr/>
          </p:nvSpPr>
          <p:spPr>
            <a:xfrm rot="1020378">
              <a:off x="4847329" y="3951426"/>
              <a:ext cx="1313651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=1-D2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C9F3E-CE08-43AF-9726-6F11502FA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257" r="73277" b="37864"/>
          <a:stretch/>
        </p:blipFill>
        <p:spPr>
          <a:xfrm>
            <a:off x="2837895" y="417251"/>
            <a:ext cx="3258105" cy="273485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BB5786-6D6F-42A8-AE0B-BC43AB35EAA8}"/>
              </a:ext>
            </a:extLst>
          </p:cNvPr>
          <p:cNvSpPr/>
          <p:nvPr/>
        </p:nvSpPr>
        <p:spPr>
          <a:xfrm>
            <a:off x="4145872" y="532660"/>
            <a:ext cx="417250" cy="26194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794B99-AFEF-4AE2-A422-E320B999B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932" b="60122"/>
          <a:stretch/>
        </p:blipFill>
        <p:spPr>
          <a:xfrm>
            <a:off x="2837895" y="3429000"/>
            <a:ext cx="3699029" cy="318302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F1B240B-89CA-4089-B127-69B9EC5D9853}"/>
              </a:ext>
            </a:extLst>
          </p:cNvPr>
          <p:cNvGrpSpPr/>
          <p:nvPr/>
        </p:nvGrpSpPr>
        <p:grpSpPr>
          <a:xfrm>
            <a:off x="6800293" y="3581035"/>
            <a:ext cx="4369293" cy="3030990"/>
            <a:chOff x="6826927" y="259493"/>
            <a:chExt cx="4369293" cy="303099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2431E04-AF50-4A73-A9D6-C0FEAD0B77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481" t="13592" r="66796" b="50283"/>
            <a:stretch/>
          </p:blipFill>
          <p:spPr>
            <a:xfrm>
              <a:off x="6826927" y="259493"/>
              <a:ext cx="3986075" cy="3030990"/>
            </a:xfrm>
            <a:prstGeom prst="rect">
              <a:avLst/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E897366-936C-404E-B236-E6F4D98291A1}"/>
                </a:ext>
              </a:extLst>
            </p:cNvPr>
            <p:cNvSpPr/>
            <p:nvPr/>
          </p:nvSpPr>
          <p:spPr>
            <a:xfrm>
              <a:off x="8932414" y="919361"/>
              <a:ext cx="2263806" cy="61934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92A56B0A-AE39-45BE-BD0E-C3722FDF8F81}"/>
              </a:ext>
            </a:extLst>
          </p:cNvPr>
          <p:cNvSpPr/>
          <p:nvPr/>
        </p:nvSpPr>
        <p:spPr>
          <a:xfrm>
            <a:off x="6861433" y="3523681"/>
            <a:ext cx="4597504" cy="319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25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Distribution of Node 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D07155-C522-4151-9D2C-56BAD85486AE}"/>
              </a:ext>
            </a:extLst>
          </p:cNvPr>
          <p:cNvGrpSpPr/>
          <p:nvPr/>
        </p:nvGrpSpPr>
        <p:grpSpPr>
          <a:xfrm>
            <a:off x="2837895" y="417251"/>
            <a:ext cx="8331691" cy="6194774"/>
            <a:chOff x="2837895" y="417251"/>
            <a:chExt cx="8331691" cy="619477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EB3819D-C7A5-47C5-9323-A2799287BD2A}"/>
                </a:ext>
              </a:extLst>
            </p:cNvPr>
            <p:cNvGrpSpPr/>
            <p:nvPr/>
          </p:nvGrpSpPr>
          <p:grpSpPr>
            <a:xfrm>
              <a:off x="6800293" y="468429"/>
              <a:ext cx="4150582" cy="2632497"/>
              <a:chOff x="2837895" y="3630740"/>
              <a:chExt cx="4150582" cy="263249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824A996-5818-4AF4-9688-9251935BFE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22007" r="83252" b="41359"/>
              <a:stretch/>
            </p:blipFill>
            <p:spPr>
              <a:xfrm>
                <a:off x="2837895" y="3630740"/>
                <a:ext cx="2041864" cy="2512380"/>
              </a:xfrm>
              <a:prstGeom prst="rect">
                <a:avLst/>
              </a:prstGeom>
            </p:spPr>
          </p:pic>
          <p:sp>
            <p:nvSpPr>
              <p:cNvPr id="12" name="Arrow: Left 11">
                <a:extLst>
                  <a:ext uri="{FF2B5EF4-FFF2-40B4-BE49-F238E27FC236}">
                    <a16:creationId xmlns:a16="http://schemas.microsoft.com/office/drawing/2014/main" id="{BF4BACFA-138C-4A2A-88E5-C22F7DF6736B}"/>
                  </a:ext>
                </a:extLst>
              </p:cNvPr>
              <p:cNvSpPr/>
              <p:nvPr/>
            </p:nvSpPr>
            <p:spPr>
              <a:xfrm rot="596887">
                <a:off x="4265120" y="5204815"/>
                <a:ext cx="2723357" cy="1058422"/>
              </a:xfrm>
              <a:prstGeom prst="leftArrow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=1/(1+EXP(-1.2-0.3*B7-0.2*B7*C7+0.4*C7*A7))</a:t>
                </a:r>
              </a:p>
            </p:txBody>
          </p:sp>
          <p:sp>
            <p:nvSpPr>
              <p:cNvPr id="13" name="Arrow: Left 12">
                <a:extLst>
                  <a:ext uri="{FF2B5EF4-FFF2-40B4-BE49-F238E27FC236}">
                    <a16:creationId xmlns:a16="http://schemas.microsoft.com/office/drawing/2014/main" id="{67C5BD43-D050-4069-A521-29D0182B780C}"/>
                  </a:ext>
                </a:extLst>
              </p:cNvPr>
              <p:cNvSpPr/>
              <p:nvPr/>
            </p:nvSpPr>
            <p:spPr>
              <a:xfrm rot="1020378">
                <a:off x="4847329" y="3951426"/>
                <a:ext cx="1313651" cy="1058422"/>
              </a:xfrm>
              <a:prstGeom prst="leftArrow">
                <a:avLst/>
              </a:prstGeom>
              <a:solidFill>
                <a:srgbClr val="FFFF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solidFill>
                      <a:srgbClr val="FF0000"/>
                    </a:solidFill>
                  </a:rPr>
                  <a:t>=1-D2</a:t>
                </a: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0AC9F3E-CE08-43AF-9726-6F11502FAF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22257" r="73277" b="37864"/>
            <a:stretch/>
          </p:blipFill>
          <p:spPr>
            <a:xfrm>
              <a:off x="2837895" y="417251"/>
              <a:ext cx="3258105" cy="273485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ABB5786-6D6F-42A8-AE0B-BC43AB35EAA8}"/>
                </a:ext>
              </a:extLst>
            </p:cNvPr>
            <p:cNvSpPr/>
            <p:nvPr/>
          </p:nvSpPr>
          <p:spPr>
            <a:xfrm>
              <a:off x="4145872" y="532660"/>
              <a:ext cx="417250" cy="2619446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794B99-AFEF-4AE2-A422-E320B999B7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73932" b="60122"/>
            <a:stretch/>
          </p:blipFill>
          <p:spPr>
            <a:xfrm>
              <a:off x="2837895" y="3429000"/>
              <a:ext cx="3699029" cy="3183025"/>
            </a:xfrm>
            <a:prstGeom prst="rect">
              <a:avLst/>
            </a:prstGeom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F1B240B-89CA-4089-B127-69B9EC5D9853}"/>
                </a:ext>
              </a:extLst>
            </p:cNvPr>
            <p:cNvGrpSpPr/>
            <p:nvPr/>
          </p:nvGrpSpPr>
          <p:grpSpPr>
            <a:xfrm>
              <a:off x="6800293" y="3581035"/>
              <a:ext cx="4369293" cy="3030990"/>
              <a:chOff x="6826927" y="259493"/>
              <a:chExt cx="4369293" cy="3030990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2431E04-AF50-4A73-A9D6-C0FEAD0B77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6481" t="13592" r="66796" b="50283"/>
              <a:stretch/>
            </p:blipFill>
            <p:spPr>
              <a:xfrm>
                <a:off x="6826927" y="259493"/>
                <a:ext cx="3986075" cy="3030990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E897366-936C-404E-B236-E6F4D98291A1}"/>
                  </a:ext>
                </a:extLst>
              </p:cNvPr>
              <p:cNvSpPr/>
              <p:nvPr/>
            </p:nvSpPr>
            <p:spPr>
              <a:xfrm>
                <a:off x="8932414" y="919361"/>
                <a:ext cx="2263806" cy="619348"/>
              </a:xfrm>
              <a:prstGeom prst="ellipse">
                <a:avLst/>
              </a:prstGeom>
              <a:noFill/>
              <a:ln w="381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35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1C59-A071-46A1-8C99-263ADA0C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Estimating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D445-A6E8-4C41-ACF8-3398EFE68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Factorial design combination of predictors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 </a:t>
            </a:r>
            <a:r>
              <a:rPr lang="en-US" dirty="0"/>
              <a:t>possible combinations</a:t>
            </a:r>
          </a:p>
          <a:p>
            <a:pPr lvl="1"/>
            <a:r>
              <a:rPr lang="en-US" dirty="0"/>
              <a:t>Automatically done in Netica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Estimate probability of response for each combination</a:t>
            </a:r>
          </a:p>
          <a:p>
            <a:pPr lvl="1"/>
            <a:r>
              <a:rPr lang="en-US" dirty="0"/>
              <a:t>Use regression formula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Table in Netica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CBDC33-0C43-4FE5-AD6E-5B0BBD73DEB0}"/>
              </a:ext>
            </a:extLst>
          </p:cNvPr>
          <p:cNvSpPr/>
          <p:nvPr/>
        </p:nvSpPr>
        <p:spPr>
          <a:xfrm>
            <a:off x="654518" y="3128211"/>
            <a:ext cx="8932244" cy="1665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7CE78-40A9-4FF5-9313-FAF7FD2902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07" r="83252" b="41359"/>
          <a:stretch/>
        </p:blipFill>
        <p:spPr>
          <a:xfrm>
            <a:off x="3700958" y="3017427"/>
            <a:ext cx="2041864" cy="25123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E68211-909A-43D8-9246-8D39925DCD79}"/>
              </a:ext>
            </a:extLst>
          </p:cNvPr>
          <p:cNvSpPr/>
          <p:nvPr/>
        </p:nvSpPr>
        <p:spPr>
          <a:xfrm>
            <a:off x="4774132" y="3551722"/>
            <a:ext cx="920565" cy="19058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F2716C70-32B7-43C9-824C-DF2E1F2FA796}"/>
              </a:ext>
            </a:extLst>
          </p:cNvPr>
          <p:cNvSpPr/>
          <p:nvPr/>
        </p:nvSpPr>
        <p:spPr>
          <a:xfrm rot="3137041">
            <a:off x="4907200" y="3864331"/>
            <a:ext cx="1950320" cy="1058422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Response variable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312D035E-6C9A-4044-AAA1-5B17FB14183D}"/>
              </a:ext>
            </a:extLst>
          </p:cNvPr>
          <p:cNvSpPr/>
          <p:nvPr/>
        </p:nvSpPr>
        <p:spPr>
          <a:xfrm rot="8556125" flipV="1">
            <a:off x="2118009" y="3509506"/>
            <a:ext cx="1950320" cy="1251496"/>
          </a:xfrm>
          <a:prstGeom prst="lef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Direct Predictors</a:t>
            </a:r>
          </a:p>
        </p:txBody>
      </p:sp>
    </p:spTree>
    <p:extLst>
      <p:ext uri="{BB962C8B-B14F-4D97-AF65-F5344CB8AC3E}">
        <p14:creationId xmlns:p14="http://schemas.microsoft.com/office/powerpoint/2010/main" val="3684552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1C59-A071-46A1-8C99-263ADA0C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Estimating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D445-A6E8-4C41-ACF8-3398EFE68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Factorial design combination of predictors</a:t>
            </a:r>
          </a:p>
          <a:p>
            <a:pPr lvl="1"/>
            <a:r>
              <a:rPr lang="en-US" dirty="0"/>
              <a:t>Automatically done in Netica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Estimate probability of response for each combination</a:t>
            </a:r>
          </a:p>
          <a:p>
            <a:pPr lvl="1"/>
            <a:r>
              <a:rPr lang="en-US" dirty="0"/>
              <a:t>Use regression formula to predict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Table in Netica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BBEA92-B396-453F-AA1E-30A9DCA10924}"/>
              </a:ext>
            </a:extLst>
          </p:cNvPr>
          <p:cNvSpPr/>
          <p:nvPr/>
        </p:nvSpPr>
        <p:spPr>
          <a:xfrm>
            <a:off x="654518" y="3628725"/>
            <a:ext cx="8932244" cy="1665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9B9BAD9-0263-4C2A-B76F-B9042AA33329}"/>
              </a:ext>
            </a:extLst>
          </p:cNvPr>
          <p:cNvGrpSpPr/>
          <p:nvPr/>
        </p:nvGrpSpPr>
        <p:grpSpPr>
          <a:xfrm>
            <a:off x="3460327" y="3679403"/>
            <a:ext cx="4150582" cy="2632497"/>
            <a:chOff x="2837895" y="3630740"/>
            <a:chExt cx="4150582" cy="26324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B20B18-C3BE-4601-86E8-80C509E60C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007" r="83252" b="41359"/>
            <a:stretch/>
          </p:blipFill>
          <p:spPr>
            <a:xfrm>
              <a:off x="2837895" y="3630740"/>
              <a:ext cx="2041864" cy="2512380"/>
            </a:xfrm>
            <a:prstGeom prst="rect">
              <a:avLst/>
            </a:prstGeom>
          </p:spPr>
        </p:pic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3C5F26A2-6C1D-440E-92A7-2D42DFFA9299}"/>
                </a:ext>
              </a:extLst>
            </p:cNvPr>
            <p:cNvSpPr/>
            <p:nvPr/>
          </p:nvSpPr>
          <p:spPr>
            <a:xfrm rot="596887">
              <a:off x="4265120" y="5204815"/>
              <a:ext cx="2723357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=1/(1+EXP(-1.2-0.3*B7-0.2*B7*C7+0.4*C7*A7))</a:t>
              </a:r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3D9EDA43-2A06-49B1-BB78-562E9E564439}"/>
                </a:ext>
              </a:extLst>
            </p:cNvPr>
            <p:cNvSpPr/>
            <p:nvPr/>
          </p:nvSpPr>
          <p:spPr>
            <a:xfrm rot="1020378">
              <a:off x="4847329" y="3951426"/>
              <a:ext cx="1313651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=1-D2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862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1C59-A071-46A1-8C99-263ADA0C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Estimating Joint Distribution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FD445-A6E8-4C41-ACF8-3398EFE68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Factorial design combination of predictors</a:t>
            </a:r>
          </a:p>
          <a:p>
            <a:pPr lvl="1"/>
            <a:r>
              <a:rPr lang="en-US" dirty="0"/>
              <a:t>Automatically done in Netica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Estimate probability of response for each combination</a:t>
            </a:r>
          </a:p>
          <a:p>
            <a:pPr lvl="1"/>
            <a:r>
              <a:rPr lang="en-US" dirty="0"/>
              <a:t>Use regression formula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Table in Netica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7A55B-693E-43B6-A862-8AC932450A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007" r="83252" b="41359"/>
          <a:stretch/>
        </p:blipFill>
        <p:spPr>
          <a:xfrm>
            <a:off x="4345851" y="4001294"/>
            <a:ext cx="2041864" cy="251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33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F1C59-A071-46A1-8C99-263ADA0C7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Simplify Your Life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FFEB84-EB78-41EC-8819-4B62D58BAC00}"/>
              </a:ext>
            </a:extLst>
          </p:cNvPr>
          <p:cNvSpPr/>
          <p:nvPr/>
        </p:nvSpPr>
        <p:spPr>
          <a:xfrm>
            <a:off x="1745381" y="2358189"/>
            <a:ext cx="8701237" cy="148229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Ignore Regressions with R-square&lt;5%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22FD02-1552-4F6C-9FF2-AA3E506C7450}"/>
              </a:ext>
            </a:extLst>
          </p:cNvPr>
          <p:cNvSpPr/>
          <p:nvPr/>
        </p:nvSpPr>
        <p:spPr>
          <a:xfrm>
            <a:off x="1745380" y="3840480"/>
            <a:ext cx="8701237" cy="148229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Ignore Coefficients&lt;0.05</a:t>
            </a:r>
          </a:p>
        </p:txBody>
      </p:sp>
    </p:spTree>
    <p:extLst>
      <p:ext uri="{BB962C8B-B14F-4D97-AF65-F5344CB8AC3E}">
        <p14:creationId xmlns:p14="http://schemas.microsoft.com/office/powerpoint/2010/main" val="2056191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B885F-A144-4270-9FB9-151CF8798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Probability Distributions Can Be Simulated from Regressions</a:t>
            </a:r>
          </a:p>
        </p:txBody>
      </p:sp>
    </p:spTree>
    <p:extLst>
      <p:ext uri="{BB962C8B-B14F-4D97-AF65-F5344CB8AC3E}">
        <p14:creationId xmlns:p14="http://schemas.microsoft.com/office/powerpoint/2010/main" val="111365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Structure of the Network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FC93E5-A9E4-465C-BB51-0E57F194EF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039" b="49028"/>
          <a:stretch/>
        </p:blipFill>
        <p:spPr>
          <a:xfrm>
            <a:off x="7099353" y="1965509"/>
            <a:ext cx="4381789" cy="44931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FEE3AF-B06E-454B-A159-E2F9D4EDEF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277" b="37864"/>
          <a:stretch/>
        </p:blipFill>
        <p:spPr>
          <a:xfrm>
            <a:off x="2563103" y="2095774"/>
            <a:ext cx="3258105" cy="4261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876AA1-176B-441C-A9D6-14735DBD2DD3}"/>
                  </a:ext>
                </a:extLst>
              </p:cNvPr>
              <p:cNvSpPr txBox="1"/>
              <p:nvPr/>
            </p:nvSpPr>
            <p:spPr>
              <a:xfrm>
                <a:off x="4381017" y="399326"/>
                <a:ext cx="5262659" cy="14773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=1.2+0.3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1+0.2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2−0.4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1= 1.3+3.5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2 = 1.7 +0.33 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1+2.3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=.3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876AA1-176B-441C-A9D6-14735DBD2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017" y="399326"/>
                <a:ext cx="5262659" cy="1477328"/>
              </a:xfrm>
              <a:prstGeom prst="rect">
                <a:avLst/>
              </a:prstGeom>
              <a:blipFill>
                <a:blip r:embed="rId4"/>
                <a:stretch>
                  <a:fillRect l="-927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033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Distribution of Root Node X4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112E2D-0634-4694-9A71-5E915BAE2F94}"/>
              </a:ext>
            </a:extLst>
          </p:cNvPr>
          <p:cNvGrpSpPr/>
          <p:nvPr/>
        </p:nvGrpSpPr>
        <p:grpSpPr>
          <a:xfrm>
            <a:off x="4685159" y="3536261"/>
            <a:ext cx="4498083" cy="3404038"/>
            <a:chOff x="6965682" y="417251"/>
            <a:chExt cx="4498083" cy="34040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5623711-1B30-4C0E-A570-53C2C3306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261" t="13851" r="66869" b="50000"/>
            <a:stretch/>
          </p:blipFill>
          <p:spPr>
            <a:xfrm>
              <a:off x="6965682" y="417251"/>
              <a:ext cx="4498083" cy="3404038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089A09-3DCA-4E60-ACF1-813B00F99C28}"/>
                </a:ext>
              </a:extLst>
            </p:cNvPr>
            <p:cNvSpPr/>
            <p:nvPr/>
          </p:nvSpPr>
          <p:spPr>
            <a:xfrm>
              <a:off x="7581159" y="650159"/>
              <a:ext cx="1163345" cy="355937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24439E-135D-4711-B875-0D0852BE1A4B}"/>
              </a:ext>
            </a:extLst>
          </p:cNvPr>
          <p:cNvGrpSpPr/>
          <p:nvPr/>
        </p:nvGrpSpPr>
        <p:grpSpPr>
          <a:xfrm>
            <a:off x="6934201" y="445182"/>
            <a:ext cx="4839808" cy="3235433"/>
            <a:chOff x="2652945" y="3734526"/>
            <a:chExt cx="4839808" cy="32354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7E6EAB-97E4-4C5F-B5E7-47193233A9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3568" b="75146"/>
            <a:stretch/>
          </p:blipFill>
          <p:spPr>
            <a:xfrm>
              <a:off x="2652945" y="3734526"/>
              <a:ext cx="4839808" cy="2559899"/>
            </a:xfrm>
            <a:prstGeom prst="rect">
              <a:avLst/>
            </a:prstGeom>
          </p:spPr>
        </p:pic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8C5EC9EA-4943-41A6-8A1F-97CA3CE12CF5}"/>
                </a:ext>
              </a:extLst>
            </p:cNvPr>
            <p:cNvSpPr/>
            <p:nvPr/>
          </p:nvSpPr>
          <p:spPr>
            <a:xfrm rot="1020378">
              <a:off x="5276069" y="5911537"/>
              <a:ext cx="2198373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Assume 50% if not available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C611C6-C1FE-4C54-9DDB-488FBAE77F05}"/>
                </a:ext>
              </a:extLst>
            </p:cNvPr>
            <p:cNvSpPr/>
            <p:nvPr/>
          </p:nvSpPr>
          <p:spPr>
            <a:xfrm>
              <a:off x="2965141" y="5821401"/>
              <a:ext cx="2263806" cy="61934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E7D8471-3FE5-4B2B-8B33-D040A6ECF0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57" r="73277" b="37864"/>
          <a:stretch/>
        </p:blipFill>
        <p:spPr>
          <a:xfrm>
            <a:off x="2837895" y="417251"/>
            <a:ext cx="3258105" cy="27348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3CE3753-81B5-4AB0-A5BA-0BC2A1074701}"/>
              </a:ext>
            </a:extLst>
          </p:cNvPr>
          <p:cNvSpPr/>
          <p:nvPr/>
        </p:nvSpPr>
        <p:spPr>
          <a:xfrm>
            <a:off x="3053918" y="2823854"/>
            <a:ext cx="488272" cy="3282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069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Distribution of Root Node X3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2E85B2-629C-4C97-8DDC-73E8DB32D800}"/>
              </a:ext>
            </a:extLst>
          </p:cNvPr>
          <p:cNvGrpSpPr/>
          <p:nvPr/>
        </p:nvGrpSpPr>
        <p:grpSpPr>
          <a:xfrm>
            <a:off x="4754950" y="3360318"/>
            <a:ext cx="4350442" cy="3404040"/>
            <a:chOff x="6965682" y="417251"/>
            <a:chExt cx="4350442" cy="34040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CEE10BD-F91F-4161-B136-4D9DDD7B32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554" t="13333" r="67087" b="50000"/>
            <a:stretch/>
          </p:blipFill>
          <p:spPr>
            <a:xfrm>
              <a:off x="6965682" y="417251"/>
              <a:ext cx="4350442" cy="340404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E089A09-3DCA-4E60-ACF1-813B00F99C28}"/>
                </a:ext>
              </a:extLst>
            </p:cNvPr>
            <p:cNvSpPr/>
            <p:nvPr/>
          </p:nvSpPr>
          <p:spPr>
            <a:xfrm>
              <a:off x="6965682" y="3284739"/>
              <a:ext cx="1163345" cy="481392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BF1CD0-0259-441D-A58D-7CCB42134777}"/>
              </a:ext>
            </a:extLst>
          </p:cNvPr>
          <p:cNvGrpSpPr/>
          <p:nvPr/>
        </p:nvGrpSpPr>
        <p:grpSpPr>
          <a:xfrm>
            <a:off x="6662485" y="562303"/>
            <a:ext cx="4885814" cy="3203827"/>
            <a:chOff x="2626029" y="3766129"/>
            <a:chExt cx="4885814" cy="320382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F613320-3ACF-4D07-BF06-5C1E8158D3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3131" b="73851"/>
            <a:stretch/>
          </p:blipFill>
          <p:spPr>
            <a:xfrm>
              <a:off x="2626029" y="3766129"/>
              <a:ext cx="4885814" cy="2674619"/>
            </a:xfrm>
            <a:prstGeom prst="rect">
              <a:avLst/>
            </a:prstGeom>
          </p:spPr>
        </p:pic>
        <p:sp>
          <p:nvSpPr>
            <p:cNvPr id="10" name="Arrow: Left 9">
              <a:extLst>
                <a:ext uri="{FF2B5EF4-FFF2-40B4-BE49-F238E27FC236}">
                  <a16:creationId xmlns:a16="http://schemas.microsoft.com/office/drawing/2014/main" id="{8C5EC9EA-4943-41A6-8A1F-97CA3CE12CF5}"/>
                </a:ext>
              </a:extLst>
            </p:cNvPr>
            <p:cNvSpPr/>
            <p:nvPr/>
          </p:nvSpPr>
          <p:spPr>
            <a:xfrm rot="1020378">
              <a:off x="5276068" y="5911534"/>
              <a:ext cx="2198373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Assume 50% if not available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C611C6-C1FE-4C54-9DDB-488FBAE77F05}"/>
                </a:ext>
              </a:extLst>
            </p:cNvPr>
            <p:cNvSpPr/>
            <p:nvPr/>
          </p:nvSpPr>
          <p:spPr>
            <a:xfrm>
              <a:off x="2905544" y="5821400"/>
              <a:ext cx="2263806" cy="61934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5A97A28-60E8-482E-B239-13E46184EC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2257" r="73277" b="37864"/>
          <a:stretch/>
        </p:blipFill>
        <p:spPr>
          <a:xfrm>
            <a:off x="2837895" y="417251"/>
            <a:ext cx="3258105" cy="273485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D7B49C-3526-44AE-8372-DC1CB17EA821}"/>
              </a:ext>
            </a:extLst>
          </p:cNvPr>
          <p:cNvSpPr/>
          <p:nvPr/>
        </p:nvSpPr>
        <p:spPr>
          <a:xfrm>
            <a:off x="3071667" y="2601157"/>
            <a:ext cx="494190" cy="33742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4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A75F1-54A3-4382-B74A-99AAC7EC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Distribution of Response Variable in 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C5F69C-8251-417A-AB8A-293BC097C7DA}"/>
                  </a:ext>
                </a:extLst>
              </p:cNvPr>
              <p:cNvSpPr txBox="1"/>
              <p:nvPr/>
            </p:nvSpPr>
            <p:spPr>
              <a:xfrm>
                <a:off x="463636" y="2095314"/>
                <a:ext cx="11436785" cy="16430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𝑅𝑒𝑠𝑝𝑜𝑛𝑠𝑒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𝑉𝑎𝑟𝑖𝑎𝑏𝑙𝑒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=1/(1+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(−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C5F69C-8251-417A-AB8A-293BC097C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36" y="2095314"/>
                <a:ext cx="11436785" cy="16430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rrow: Up 8">
            <a:extLst>
              <a:ext uri="{FF2B5EF4-FFF2-40B4-BE49-F238E27FC236}">
                <a16:creationId xmlns:a16="http://schemas.microsoft.com/office/drawing/2014/main" id="{58BA5BF1-3340-4D0C-B1B4-77D568AD7B0E}"/>
              </a:ext>
            </a:extLst>
          </p:cNvPr>
          <p:cNvSpPr/>
          <p:nvPr/>
        </p:nvSpPr>
        <p:spPr>
          <a:xfrm>
            <a:off x="9850056" y="3229337"/>
            <a:ext cx="2199190" cy="21876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 Zero LASSO</a:t>
            </a:r>
          </a:p>
          <a:p>
            <a:pPr algn="ctr"/>
            <a:r>
              <a:rPr lang="en-US" dirty="0"/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1373233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Distribution of Node X1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021B62-6EDE-48B6-A964-B86F61E05AF3}"/>
              </a:ext>
            </a:extLst>
          </p:cNvPr>
          <p:cNvGrpSpPr/>
          <p:nvPr/>
        </p:nvGrpSpPr>
        <p:grpSpPr>
          <a:xfrm>
            <a:off x="7088069" y="417251"/>
            <a:ext cx="3116622" cy="2206647"/>
            <a:chOff x="2555165" y="3766129"/>
            <a:chExt cx="3116622" cy="22066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E26B6F-CB31-42BB-902E-0850D8BD6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654" r="85437" b="62718"/>
            <a:stretch/>
          </p:blipFill>
          <p:spPr>
            <a:xfrm>
              <a:off x="2555165" y="3766129"/>
              <a:ext cx="1775534" cy="1003177"/>
            </a:xfrm>
            <a:prstGeom prst="rect">
              <a:avLst/>
            </a:prstGeom>
          </p:spPr>
        </p:pic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BF4BACFA-138C-4A2A-88E5-C22F7DF6736B}"/>
                </a:ext>
              </a:extLst>
            </p:cNvPr>
            <p:cNvSpPr/>
            <p:nvPr/>
          </p:nvSpPr>
          <p:spPr>
            <a:xfrm rot="2431376">
              <a:off x="3369604" y="4914354"/>
              <a:ext cx="2198373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=1/(1+EXP(-1.3-3.5*A3))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67C5BD43-D050-4069-A521-29D0182B780C}"/>
                </a:ext>
              </a:extLst>
            </p:cNvPr>
            <p:cNvSpPr/>
            <p:nvPr/>
          </p:nvSpPr>
          <p:spPr>
            <a:xfrm rot="1020378">
              <a:off x="4255828" y="4057092"/>
              <a:ext cx="1415959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=1-B2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CE200-6615-4E09-81EC-469C9C0DF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713" b="72686"/>
          <a:stretch/>
        </p:blipFill>
        <p:spPr>
          <a:xfrm>
            <a:off x="2776920" y="3635404"/>
            <a:ext cx="3748167" cy="219075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F3B756D-DE9C-4887-8E3B-BA12FE3008B5}"/>
              </a:ext>
            </a:extLst>
          </p:cNvPr>
          <p:cNvGrpSpPr/>
          <p:nvPr/>
        </p:nvGrpSpPr>
        <p:grpSpPr>
          <a:xfrm>
            <a:off x="7021971" y="3429000"/>
            <a:ext cx="3683263" cy="2823327"/>
            <a:chOff x="6756879" y="403934"/>
            <a:chExt cx="3683263" cy="282332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7EED90A-1813-4331-9976-6843D708E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35" t="13980" r="67232" b="50000"/>
            <a:stretch/>
          </p:blipFill>
          <p:spPr>
            <a:xfrm>
              <a:off x="6756879" y="403934"/>
              <a:ext cx="3683263" cy="2823327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A7BB60-06CA-4114-86C2-AEA965A68F25}"/>
                </a:ext>
              </a:extLst>
            </p:cNvPr>
            <p:cNvSpPr/>
            <p:nvPr/>
          </p:nvSpPr>
          <p:spPr>
            <a:xfrm>
              <a:off x="6880194" y="1054093"/>
              <a:ext cx="2263806" cy="61934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9A2A834-962C-428D-A8D3-8BCE7F5663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257" r="73277" b="37864"/>
          <a:stretch/>
        </p:blipFill>
        <p:spPr>
          <a:xfrm>
            <a:off x="2837895" y="417251"/>
            <a:ext cx="3258105" cy="27348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6471BB-98D2-49F5-B113-1DA4289DD6DF}"/>
              </a:ext>
            </a:extLst>
          </p:cNvPr>
          <p:cNvSpPr/>
          <p:nvPr/>
        </p:nvSpPr>
        <p:spPr>
          <a:xfrm>
            <a:off x="4598635" y="532660"/>
            <a:ext cx="479392" cy="26194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6BDE75-C67E-4392-ACD3-7E5A1696BA45}"/>
              </a:ext>
            </a:extLst>
          </p:cNvPr>
          <p:cNvSpPr/>
          <p:nvPr/>
        </p:nvSpPr>
        <p:spPr>
          <a:xfrm>
            <a:off x="7021971" y="3211164"/>
            <a:ext cx="3916105" cy="3041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E46692-25A3-4F77-82CD-65C099512F1B}"/>
              </a:ext>
            </a:extLst>
          </p:cNvPr>
          <p:cNvSpPr/>
          <p:nvPr/>
        </p:nvSpPr>
        <p:spPr>
          <a:xfrm>
            <a:off x="2544078" y="3523681"/>
            <a:ext cx="4245051" cy="319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4EB776-8D82-43A8-AB05-BD8B17CC7259}"/>
                  </a:ext>
                </a:extLst>
              </p:cNvPr>
              <p:cNvSpPr txBox="1"/>
              <p:nvPr/>
            </p:nvSpPr>
            <p:spPr>
              <a:xfrm>
                <a:off x="3152076" y="3635404"/>
                <a:ext cx="7274106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𝑅𝑒𝑠𝑝𝑜𝑛𝑠𝑒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𝑉𝑎𝑟𝑖𝑎𝑏𝑙𝑒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=1/(1+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4EB776-8D82-43A8-AB05-BD8B17CC7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76" y="3635404"/>
                <a:ext cx="7274106" cy="1045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47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Distribution of Node X1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021B62-6EDE-48B6-A964-B86F61E05AF3}"/>
              </a:ext>
            </a:extLst>
          </p:cNvPr>
          <p:cNvGrpSpPr/>
          <p:nvPr/>
        </p:nvGrpSpPr>
        <p:grpSpPr>
          <a:xfrm>
            <a:off x="7088069" y="417251"/>
            <a:ext cx="3116622" cy="2206647"/>
            <a:chOff x="2555165" y="3766129"/>
            <a:chExt cx="3116622" cy="22066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E26B6F-CB31-42BB-902E-0850D8BD6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654" r="85437" b="62718"/>
            <a:stretch/>
          </p:blipFill>
          <p:spPr>
            <a:xfrm>
              <a:off x="2555165" y="3766129"/>
              <a:ext cx="1775534" cy="1003177"/>
            </a:xfrm>
            <a:prstGeom prst="rect">
              <a:avLst/>
            </a:prstGeom>
          </p:spPr>
        </p:pic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BF4BACFA-138C-4A2A-88E5-C22F7DF6736B}"/>
                </a:ext>
              </a:extLst>
            </p:cNvPr>
            <p:cNvSpPr/>
            <p:nvPr/>
          </p:nvSpPr>
          <p:spPr>
            <a:xfrm rot="2431376">
              <a:off x="3369604" y="4914354"/>
              <a:ext cx="2198373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=1/(1+EXP(-1.3-3.5*A3))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67C5BD43-D050-4069-A521-29D0182B780C}"/>
                </a:ext>
              </a:extLst>
            </p:cNvPr>
            <p:cNvSpPr/>
            <p:nvPr/>
          </p:nvSpPr>
          <p:spPr>
            <a:xfrm rot="1020378">
              <a:off x="4255828" y="4057092"/>
              <a:ext cx="1415959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=1-B2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CE200-6615-4E09-81EC-469C9C0DF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713" b="72686"/>
          <a:stretch/>
        </p:blipFill>
        <p:spPr>
          <a:xfrm>
            <a:off x="2776920" y="3635404"/>
            <a:ext cx="3748167" cy="219075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F3B756D-DE9C-4887-8E3B-BA12FE3008B5}"/>
              </a:ext>
            </a:extLst>
          </p:cNvPr>
          <p:cNvGrpSpPr/>
          <p:nvPr/>
        </p:nvGrpSpPr>
        <p:grpSpPr>
          <a:xfrm>
            <a:off x="7021971" y="3429000"/>
            <a:ext cx="3683263" cy="2823327"/>
            <a:chOff x="6756879" y="403934"/>
            <a:chExt cx="3683263" cy="282332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7EED90A-1813-4331-9976-6843D708E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35" t="13980" r="67232" b="50000"/>
            <a:stretch/>
          </p:blipFill>
          <p:spPr>
            <a:xfrm>
              <a:off x="6756879" y="403934"/>
              <a:ext cx="3683263" cy="2823327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A7BB60-06CA-4114-86C2-AEA965A68F25}"/>
                </a:ext>
              </a:extLst>
            </p:cNvPr>
            <p:cNvSpPr/>
            <p:nvPr/>
          </p:nvSpPr>
          <p:spPr>
            <a:xfrm>
              <a:off x="6880194" y="1054093"/>
              <a:ext cx="2263806" cy="61934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9A2A834-962C-428D-A8D3-8BCE7F5663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257" r="73277" b="37864"/>
          <a:stretch/>
        </p:blipFill>
        <p:spPr>
          <a:xfrm>
            <a:off x="2837895" y="417251"/>
            <a:ext cx="3258105" cy="27348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6471BB-98D2-49F5-B113-1DA4289DD6DF}"/>
              </a:ext>
            </a:extLst>
          </p:cNvPr>
          <p:cNvSpPr/>
          <p:nvPr/>
        </p:nvSpPr>
        <p:spPr>
          <a:xfrm>
            <a:off x="4598635" y="532660"/>
            <a:ext cx="479392" cy="26194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B6BDE75-C67E-4392-ACD3-7E5A1696BA45}"/>
              </a:ext>
            </a:extLst>
          </p:cNvPr>
          <p:cNvSpPr/>
          <p:nvPr/>
        </p:nvSpPr>
        <p:spPr>
          <a:xfrm>
            <a:off x="7021971" y="3211164"/>
            <a:ext cx="3916105" cy="3041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Distribution of Node X1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D021B62-6EDE-48B6-A964-B86F61E05AF3}"/>
              </a:ext>
            </a:extLst>
          </p:cNvPr>
          <p:cNvGrpSpPr/>
          <p:nvPr/>
        </p:nvGrpSpPr>
        <p:grpSpPr>
          <a:xfrm>
            <a:off x="7088069" y="417251"/>
            <a:ext cx="3116622" cy="2206647"/>
            <a:chOff x="2555165" y="3766129"/>
            <a:chExt cx="3116622" cy="22066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DE26B6F-CB31-42BB-902E-0850D8BD6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654" r="85437" b="62718"/>
            <a:stretch/>
          </p:blipFill>
          <p:spPr>
            <a:xfrm>
              <a:off x="2555165" y="3766129"/>
              <a:ext cx="1775534" cy="1003177"/>
            </a:xfrm>
            <a:prstGeom prst="rect">
              <a:avLst/>
            </a:prstGeom>
          </p:spPr>
        </p:pic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BF4BACFA-138C-4A2A-88E5-C22F7DF6736B}"/>
                </a:ext>
              </a:extLst>
            </p:cNvPr>
            <p:cNvSpPr/>
            <p:nvPr/>
          </p:nvSpPr>
          <p:spPr>
            <a:xfrm rot="2431376">
              <a:off x="3369604" y="4914354"/>
              <a:ext cx="2198373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=1/(1+EXP(-1.3-3.5*A3))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67C5BD43-D050-4069-A521-29D0182B780C}"/>
                </a:ext>
              </a:extLst>
            </p:cNvPr>
            <p:cNvSpPr/>
            <p:nvPr/>
          </p:nvSpPr>
          <p:spPr>
            <a:xfrm rot="1020378">
              <a:off x="4255828" y="4057092"/>
              <a:ext cx="1415959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=1-B2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357CE200-6615-4E09-81EC-469C9C0DF2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713" b="72686"/>
          <a:stretch/>
        </p:blipFill>
        <p:spPr>
          <a:xfrm>
            <a:off x="2776920" y="3635404"/>
            <a:ext cx="3748167" cy="219075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F3B756D-DE9C-4887-8E3B-BA12FE3008B5}"/>
              </a:ext>
            </a:extLst>
          </p:cNvPr>
          <p:cNvGrpSpPr/>
          <p:nvPr/>
        </p:nvGrpSpPr>
        <p:grpSpPr>
          <a:xfrm>
            <a:off x="7021971" y="3429000"/>
            <a:ext cx="3683263" cy="2823327"/>
            <a:chOff x="6756879" y="403934"/>
            <a:chExt cx="3683263" cy="282332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7EED90A-1813-4331-9976-6843D708E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335" t="13980" r="67232" b="50000"/>
            <a:stretch/>
          </p:blipFill>
          <p:spPr>
            <a:xfrm>
              <a:off x="6756879" y="403934"/>
              <a:ext cx="3683263" cy="2823327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A7BB60-06CA-4114-86C2-AEA965A68F25}"/>
                </a:ext>
              </a:extLst>
            </p:cNvPr>
            <p:cNvSpPr/>
            <p:nvPr/>
          </p:nvSpPr>
          <p:spPr>
            <a:xfrm>
              <a:off x="6880194" y="1054093"/>
              <a:ext cx="2263806" cy="61934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9A2A834-962C-428D-A8D3-8BCE7F5663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257" r="73277" b="37864"/>
          <a:stretch/>
        </p:blipFill>
        <p:spPr>
          <a:xfrm>
            <a:off x="2837895" y="417251"/>
            <a:ext cx="3258105" cy="273485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F6471BB-98D2-49F5-B113-1DA4289DD6DF}"/>
              </a:ext>
            </a:extLst>
          </p:cNvPr>
          <p:cNvSpPr/>
          <p:nvPr/>
        </p:nvSpPr>
        <p:spPr>
          <a:xfrm>
            <a:off x="4598635" y="532660"/>
            <a:ext cx="479392" cy="26194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96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51FBD5-FCFD-43CE-82FA-0B12BFC357A8}"/>
              </a:ext>
            </a:extLst>
          </p:cNvPr>
          <p:cNvSpPr/>
          <p:nvPr/>
        </p:nvSpPr>
        <p:spPr>
          <a:xfrm>
            <a:off x="0" y="0"/>
            <a:ext cx="22135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Distribution of Node X2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DA87E8-0C03-4BF6-BEBF-04478D603733}"/>
              </a:ext>
            </a:extLst>
          </p:cNvPr>
          <p:cNvGrpSpPr/>
          <p:nvPr/>
        </p:nvGrpSpPr>
        <p:grpSpPr>
          <a:xfrm>
            <a:off x="6880193" y="417251"/>
            <a:ext cx="3202698" cy="2716219"/>
            <a:chOff x="2505469" y="3637619"/>
            <a:chExt cx="3202698" cy="271621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B44CF7E-A7DB-4625-953D-26B5C7A9F1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2783" r="83762" b="56764"/>
            <a:stretch/>
          </p:blipFill>
          <p:spPr>
            <a:xfrm>
              <a:off x="2505469" y="3637619"/>
              <a:ext cx="1979720" cy="1402672"/>
            </a:xfrm>
            <a:prstGeom prst="rect">
              <a:avLst/>
            </a:prstGeom>
          </p:spPr>
        </p:pic>
        <p:sp>
          <p:nvSpPr>
            <p:cNvPr id="12" name="Arrow: Left 11">
              <a:extLst>
                <a:ext uri="{FF2B5EF4-FFF2-40B4-BE49-F238E27FC236}">
                  <a16:creationId xmlns:a16="http://schemas.microsoft.com/office/drawing/2014/main" id="{BF4BACFA-138C-4A2A-88E5-C22F7DF6736B}"/>
                </a:ext>
              </a:extLst>
            </p:cNvPr>
            <p:cNvSpPr/>
            <p:nvPr/>
          </p:nvSpPr>
          <p:spPr>
            <a:xfrm rot="2431376">
              <a:off x="3469303" y="5295416"/>
              <a:ext cx="2198373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=1/(1+EXP(-1.7-0.33*B5-2.3*A5))</a:t>
              </a:r>
            </a:p>
          </p:txBody>
        </p:sp>
        <p:sp>
          <p:nvSpPr>
            <p:cNvPr id="13" name="Arrow: Left 12">
              <a:extLst>
                <a:ext uri="{FF2B5EF4-FFF2-40B4-BE49-F238E27FC236}">
                  <a16:creationId xmlns:a16="http://schemas.microsoft.com/office/drawing/2014/main" id="{67C5BD43-D050-4069-A521-29D0182B780C}"/>
                </a:ext>
              </a:extLst>
            </p:cNvPr>
            <p:cNvSpPr/>
            <p:nvPr/>
          </p:nvSpPr>
          <p:spPr>
            <a:xfrm rot="1020378">
              <a:off x="4394516" y="3943974"/>
              <a:ext cx="1313651" cy="1058422"/>
            </a:xfrm>
            <a:prstGeom prst="leftArrow">
              <a:avLst/>
            </a:prstGeom>
            <a:solidFill>
              <a:srgbClr val="FF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=1-C2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4C0555E-B87D-4FA2-9D82-C016BD4780DC}"/>
              </a:ext>
            </a:extLst>
          </p:cNvPr>
          <p:cNvGrpSpPr/>
          <p:nvPr/>
        </p:nvGrpSpPr>
        <p:grpSpPr>
          <a:xfrm>
            <a:off x="7294796" y="3558686"/>
            <a:ext cx="3852909" cy="2876940"/>
            <a:chOff x="6738151" y="417251"/>
            <a:chExt cx="3852909" cy="28769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37C0E7A-863F-4A95-B2CE-57F4EAAE1B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90" t="13463" r="66286" b="50000"/>
            <a:stretch/>
          </p:blipFill>
          <p:spPr>
            <a:xfrm>
              <a:off x="6738151" y="417251"/>
              <a:ext cx="3852909" cy="2876940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CDA7BB60-06CA-4114-86C2-AEA965A68F25}"/>
                </a:ext>
              </a:extLst>
            </p:cNvPr>
            <p:cNvSpPr/>
            <p:nvPr/>
          </p:nvSpPr>
          <p:spPr>
            <a:xfrm>
              <a:off x="6880193" y="1773185"/>
              <a:ext cx="2263806" cy="61934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CE251E9-B5D0-4CF6-B981-DA7052F13A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73495" b="66667"/>
          <a:stretch/>
        </p:blipFill>
        <p:spPr>
          <a:xfrm>
            <a:off x="2739249" y="3490003"/>
            <a:ext cx="4376691" cy="30961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A923A1-6304-4F35-9B86-1E4B29D3A92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257" r="73277" b="37864"/>
          <a:stretch/>
        </p:blipFill>
        <p:spPr>
          <a:xfrm>
            <a:off x="2837895" y="417251"/>
            <a:ext cx="3258105" cy="273485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52421D1-B59C-4657-A376-B1DE0D748215}"/>
              </a:ext>
            </a:extLst>
          </p:cNvPr>
          <p:cNvSpPr/>
          <p:nvPr/>
        </p:nvSpPr>
        <p:spPr>
          <a:xfrm>
            <a:off x="5078030" y="532660"/>
            <a:ext cx="506024" cy="26194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2C9828-C76D-4B92-8D52-B00F903F91BE}"/>
              </a:ext>
            </a:extLst>
          </p:cNvPr>
          <p:cNvSpPr/>
          <p:nvPr/>
        </p:nvSpPr>
        <p:spPr>
          <a:xfrm>
            <a:off x="2544078" y="3523681"/>
            <a:ext cx="4245051" cy="319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3102A7-BB92-42F3-A51D-E679D069AEFD}"/>
              </a:ext>
            </a:extLst>
          </p:cNvPr>
          <p:cNvSpPr/>
          <p:nvPr/>
        </p:nvSpPr>
        <p:spPr>
          <a:xfrm>
            <a:off x="2858528" y="3676081"/>
            <a:ext cx="4245051" cy="319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B303A8B-74E8-4F45-9D32-31BEB08BD825}"/>
              </a:ext>
            </a:extLst>
          </p:cNvPr>
          <p:cNvSpPr/>
          <p:nvPr/>
        </p:nvSpPr>
        <p:spPr>
          <a:xfrm>
            <a:off x="6984300" y="3615721"/>
            <a:ext cx="4245051" cy="3193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544F4B-1C65-4C01-91F7-A05C2A0D96F5}"/>
                  </a:ext>
                </a:extLst>
              </p:cNvPr>
              <p:cNvSpPr txBox="1"/>
              <p:nvPr/>
            </p:nvSpPr>
            <p:spPr>
              <a:xfrm>
                <a:off x="3152076" y="3635404"/>
                <a:ext cx="7274106" cy="1045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𝑅𝑒𝑠𝑝𝑜𝑛𝑠𝑒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𝑉𝑎𝑟𝑖𝑎𝑏𝑙𝑒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=1/(1+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𝐸𝑥𝑝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C544F4B-1C65-4C01-91F7-A05C2A0D9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2076" y="3635404"/>
                <a:ext cx="7274106" cy="10455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451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602</TotalTime>
  <Words>454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Constructing Network Models from Regressions: Distribution of Variables</vt:lpstr>
      <vt:lpstr>PowerPoint Presentation</vt:lpstr>
      <vt:lpstr>PowerPoint Presentation</vt:lpstr>
      <vt:lpstr>PowerPoint Presentation</vt:lpstr>
      <vt:lpstr>Distribution of Response Variable in Logistic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Steps in Estimating Joint Distribution</vt:lpstr>
      <vt:lpstr>Steps in Estimating Joint Distribution</vt:lpstr>
      <vt:lpstr>Steps in Estimating Joint Distribution</vt:lpstr>
      <vt:lpstr>Simplify Your Life</vt:lpstr>
      <vt:lpstr>Joint Probability Distributions Can Be Simulated from Regressions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LASSO &amp; Networks</dc:title>
  <dc:creator>Farrokh Alemi</dc:creator>
  <cp:lastModifiedBy>Farrokh Alemi</cp:lastModifiedBy>
  <cp:revision>50</cp:revision>
  <dcterms:created xsi:type="dcterms:W3CDTF">2020-04-20T19:19:54Z</dcterms:created>
  <dcterms:modified xsi:type="dcterms:W3CDTF">2024-02-27T14:45:34Z</dcterms:modified>
</cp:coreProperties>
</file>