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6" r:id="rId3"/>
    <p:sldId id="268" r:id="rId4"/>
    <p:sldId id="269" r:id="rId5"/>
    <p:sldId id="273" r:id="rId6"/>
    <p:sldId id="270" r:id="rId7"/>
    <p:sldId id="274" r:id="rId8"/>
    <p:sldId id="271" r:id="rId9"/>
    <p:sldId id="275" r:id="rId10"/>
    <p:sldId id="277" r:id="rId11"/>
    <p:sldId id="278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17E4-B9A2-4811-95AD-66C60C8C0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6E62E-0B06-4C14-BB2C-22738560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657A-4659-40DF-A5D6-3840F8C8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91350-BBDA-4D17-AE8E-3B59197B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5DC7-7707-488C-983B-58D5B588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2F29-3898-4C70-B545-2E0116F2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A96CE-FCCD-4141-8206-2E413380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3710-4E01-4611-AD50-295B10DC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DDC8A-FA8D-44AF-A674-CEA1F9FA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0AC72-0700-4C51-8436-FE476A8B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121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5765F-1612-49C3-A4C6-4A5C8BE4B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409E9-90C2-4E34-990D-9F63336D5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93ACE-0D4E-478B-A1F0-18FE1574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6B62-ACE3-4EE8-A68B-2E0F1BDF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2D38-3A49-4BFF-93FA-A1B6B4B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03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4DB5-F81C-474A-A723-BA11296A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7BFA-C316-4FCE-BE4D-250AD54D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2D8F-92B8-4F7C-B364-E2B65107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1A98C-E61D-42C9-BE99-1ADFC80A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870A-BA80-4BF2-AB0A-523BE2F4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88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57E8-EFDF-4318-8365-C659733E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9E80C-1D97-4307-9EE9-387CB2E43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89BE3-3DCA-470A-9370-8AD16A6B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55E88-FB36-4D87-BC63-01FD7834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6E433-8B24-47E7-A7DF-B98BBD70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BD28-B92E-49FE-89AC-D5EE77D3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1D75A-9D5A-4BC5-AFD4-52B2698D3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BD808-80C0-4D06-9934-B96653C3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BD108-D147-4DD3-AC67-BBBE6B87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211D5-0E3E-470E-B69D-0E0A90FF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3B88C-8A45-416A-B6E7-AF451161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144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CDA3-FFE8-4EBE-BF13-03BA375A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7091-6CA1-449C-A032-EE981F0CA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3EE30-19EF-465C-B2A3-B1339452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53342-B8AA-4E3B-98B7-DB51E917F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37A32-809B-46CB-A557-6F160F7EE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00B00-3F2F-448D-BAF1-9E8140D6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BA19E-2F46-4B32-A3AC-1C43A5ED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7ADAD2-F07C-44B0-9E7A-DA349EC7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047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5C6-E747-42B8-9FAD-16920D93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22B83-958E-4C0F-9F88-E27BF52B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17643-76FA-4951-BFD5-52120C5E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43D16-A71E-47D3-96D9-A5CEBEFC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2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1E3B2-4B0F-4944-A62F-5AF7DE7E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B914D-37FC-43B1-A212-AB574632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58F32-C43D-44C1-9374-CCBEA6A0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3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32D1-8C46-410C-9783-B96CEBC2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2ADC-2506-4669-9922-40CB123EF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9886D-40D8-4115-9FD3-E8CB9C4D8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21524-6D7B-44C3-B062-7C6B992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B2CF9-3CC4-4FA1-980E-0ABC61F5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BD3A-7D18-4154-9B3A-DDC5A65B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331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F16B-65D0-411F-B631-65577003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BDE3-6129-418B-B7C2-D9E55F69D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20045-CB5A-4371-9E9D-F4D676BC8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57F92-6BF4-40EF-8C23-058C848C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95039-89CC-44ED-9C4D-5AFBFA7F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2649E-5538-4907-91C3-B907B40F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2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B5B13-7731-4BB8-80DB-8DAB4A5E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49951-4A76-4AFB-A155-AEB1C777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D064F-EB6E-4013-BC3D-E10BC2874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9CC9-EEE0-4A8B-8F47-912424863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6659D-AA07-4404-B374-08A6F5F91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986D-3D3C-4242-A53A-3DFC83C26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Constructing Network Models from Repeated LASSO Regression</a:t>
            </a:r>
            <a:r>
              <a:rPr lang="en-US" b="1"/>
              <a:t>: Structure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D9DAE-7AA6-4ECF-B235-F500F34A4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Farrokh Alemi, PhD</a:t>
            </a:r>
          </a:p>
        </p:txBody>
      </p:sp>
    </p:spTree>
    <p:extLst>
      <p:ext uri="{BB962C8B-B14F-4D97-AF65-F5344CB8AC3E}">
        <p14:creationId xmlns:p14="http://schemas.microsoft.com/office/powerpoint/2010/main" val="312921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Response Variables for new  Regressions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2F02F21-2E48-4233-8F29-87BA51B33F65}"/>
              </a:ext>
            </a:extLst>
          </p:cNvPr>
          <p:cNvSpPr/>
          <p:nvPr/>
        </p:nvSpPr>
        <p:spPr>
          <a:xfrm rot="2143291">
            <a:off x="4986123" y="847296"/>
            <a:ext cx="2219753" cy="1317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Because  of non-zero Interaction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/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635144-EF29-4DCF-83D8-C96EE6EDECDA}"/>
              </a:ext>
            </a:extLst>
          </p:cNvPr>
          <p:cNvCxnSpPr>
            <a:cxnSpLocks/>
          </p:cNvCxnSpPr>
          <p:nvPr/>
        </p:nvCxnSpPr>
        <p:spPr>
          <a:xfrm flipV="1">
            <a:off x="5859262" y="2343705"/>
            <a:ext cx="1260629" cy="144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3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Response Variables for new  Regressions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2F02F21-2E48-4233-8F29-87BA51B33F65}"/>
              </a:ext>
            </a:extLst>
          </p:cNvPr>
          <p:cNvSpPr/>
          <p:nvPr/>
        </p:nvSpPr>
        <p:spPr>
          <a:xfrm rot="2143291">
            <a:off x="5779271" y="829541"/>
            <a:ext cx="2219753" cy="1317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Because  of non-zero Interaction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/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688020-2D8D-447D-8C88-3235210857BB}"/>
              </a:ext>
            </a:extLst>
          </p:cNvPr>
          <p:cNvCxnSpPr/>
          <p:nvPr/>
        </p:nvCxnSpPr>
        <p:spPr>
          <a:xfrm flipV="1">
            <a:off x="5885895" y="2370338"/>
            <a:ext cx="1882066" cy="26011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Wave 6">
            <a:extLst>
              <a:ext uri="{FF2B5EF4-FFF2-40B4-BE49-F238E27FC236}">
                <a16:creationId xmlns:a16="http://schemas.microsoft.com/office/drawing/2014/main" id="{41E761DE-F471-4E21-869D-3D5F23D701C1}"/>
              </a:ext>
            </a:extLst>
          </p:cNvPr>
          <p:cNvSpPr/>
          <p:nvPr/>
        </p:nvSpPr>
        <p:spPr>
          <a:xfrm>
            <a:off x="7270812" y="3654268"/>
            <a:ext cx="3000652" cy="1065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or Positive Coefficients indicate Significance</a:t>
            </a:r>
          </a:p>
        </p:txBody>
      </p:sp>
    </p:spTree>
    <p:extLst>
      <p:ext uri="{BB962C8B-B14F-4D97-AF65-F5344CB8AC3E}">
        <p14:creationId xmlns:p14="http://schemas.microsoft.com/office/powerpoint/2010/main" val="321062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 for Indirect  Regressions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48885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5B290904-D4D7-44A1-8427-5E90643ADE33}"/>
              </a:ext>
            </a:extLst>
          </p:cNvPr>
          <p:cNvSpPr/>
          <p:nvPr/>
        </p:nvSpPr>
        <p:spPr>
          <a:xfrm rot="5400000">
            <a:off x="6987554" y="780413"/>
            <a:ext cx="387442" cy="1987079"/>
          </a:xfrm>
          <a:prstGeom prst="leftBrace">
            <a:avLst>
              <a:gd name="adj1" fmla="val 8333"/>
              <a:gd name="adj2" fmla="val 4953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1260E-0B05-473C-BF43-DEB8AF850E26}"/>
              </a:ext>
            </a:extLst>
          </p:cNvPr>
          <p:cNvSpPr txBox="1"/>
          <p:nvPr/>
        </p:nvSpPr>
        <p:spPr>
          <a:xfrm>
            <a:off x="6096000" y="1242877"/>
            <a:ext cx="22135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Indirect Regressions</a:t>
            </a: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58B23409-5309-4FE3-BE7D-89B6E673BF5B}"/>
              </a:ext>
            </a:extLst>
          </p:cNvPr>
          <p:cNvSpPr/>
          <p:nvPr/>
        </p:nvSpPr>
        <p:spPr>
          <a:xfrm>
            <a:off x="8478174" y="3032831"/>
            <a:ext cx="3000652" cy="1065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Remove Response Variable from Independent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147313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 for Indirect  Regressions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26005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0.25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91260E-0B05-473C-BF43-DEB8AF850E26}"/>
              </a:ext>
            </a:extLst>
          </p:cNvPr>
          <p:cNvSpPr txBox="1"/>
          <p:nvPr/>
        </p:nvSpPr>
        <p:spPr>
          <a:xfrm>
            <a:off x="8697158" y="3133821"/>
            <a:ext cx="22135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Discard Regressions with &lt; 1% Variation Explained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67265A-E082-43AD-AF38-9CAA384A883E}"/>
              </a:ext>
            </a:extLst>
          </p:cNvPr>
          <p:cNvCxnSpPr>
            <a:cxnSpLocks/>
          </p:cNvCxnSpPr>
          <p:nvPr/>
        </p:nvCxnSpPr>
        <p:spPr>
          <a:xfrm>
            <a:off x="7590408" y="1825625"/>
            <a:ext cx="553375" cy="38383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EE9F19-7DFA-4EB2-8806-E7C494663C54}"/>
              </a:ext>
            </a:extLst>
          </p:cNvPr>
          <p:cNvCxnSpPr>
            <a:cxnSpLocks/>
          </p:cNvCxnSpPr>
          <p:nvPr/>
        </p:nvCxnSpPr>
        <p:spPr>
          <a:xfrm flipH="1">
            <a:off x="7590408" y="1825625"/>
            <a:ext cx="553375" cy="38383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0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 for Indirect  Regressions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463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91260E-0B05-473C-BF43-DEB8AF850E26}"/>
              </a:ext>
            </a:extLst>
          </p:cNvPr>
          <p:cNvSpPr txBox="1"/>
          <p:nvPr/>
        </p:nvSpPr>
        <p:spPr>
          <a:xfrm>
            <a:off x="8697158" y="3133821"/>
            <a:ext cx="22135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Discard Smaller Coefficients in Cycles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67265A-E082-43AD-AF38-9CAA384A883E}"/>
              </a:ext>
            </a:extLst>
          </p:cNvPr>
          <p:cNvCxnSpPr>
            <a:cxnSpLocks/>
          </p:cNvCxnSpPr>
          <p:nvPr/>
        </p:nvCxnSpPr>
        <p:spPr>
          <a:xfrm>
            <a:off x="6196614" y="2965142"/>
            <a:ext cx="612559" cy="2485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EE9F19-7DFA-4EB2-8806-E7C494663C54}"/>
              </a:ext>
            </a:extLst>
          </p:cNvPr>
          <p:cNvCxnSpPr>
            <a:cxnSpLocks/>
          </p:cNvCxnSpPr>
          <p:nvPr/>
        </p:nvCxnSpPr>
        <p:spPr>
          <a:xfrm flipH="1">
            <a:off x="6196614" y="2965142"/>
            <a:ext cx="612559" cy="2485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00563381-19FC-4134-80E8-007FE0A72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9975" y="2600325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 for Indirect  Regressions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84170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91260E-0B05-473C-BF43-DEB8AF850E26}"/>
              </a:ext>
            </a:extLst>
          </p:cNvPr>
          <p:cNvSpPr txBox="1"/>
          <p:nvPr/>
        </p:nvSpPr>
        <p:spPr>
          <a:xfrm>
            <a:off x="8697158" y="3133821"/>
            <a:ext cx="22135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Repeat Regressions without Cycles Possible</a:t>
            </a:r>
          </a:p>
        </p:txBody>
      </p:sp>
    </p:spTree>
    <p:extLst>
      <p:ext uri="{BB962C8B-B14F-4D97-AF65-F5344CB8AC3E}">
        <p14:creationId xmlns:p14="http://schemas.microsoft.com/office/powerpoint/2010/main" val="103623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 the Network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894761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91260E-0B05-473C-BF43-DEB8AF850E26}"/>
              </a:ext>
            </a:extLst>
          </p:cNvPr>
          <p:cNvSpPr txBox="1"/>
          <p:nvPr/>
        </p:nvSpPr>
        <p:spPr>
          <a:xfrm>
            <a:off x="4017184" y="559297"/>
            <a:ext cx="3564345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Main Effect Coefficients Indicate an  Arc between Independent and Corresponding Response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6BCF63-1353-4356-B594-7B23A5E1E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9" t="38705" r="67051" b="54563"/>
          <a:stretch/>
        </p:blipFill>
        <p:spPr>
          <a:xfrm>
            <a:off x="8984202" y="2494623"/>
            <a:ext cx="1371638" cy="4616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A728FF9-57DF-47A2-BFEC-2F1C63DC85D6}"/>
              </a:ext>
            </a:extLst>
          </p:cNvPr>
          <p:cNvSpPr/>
          <p:nvPr/>
        </p:nvSpPr>
        <p:spPr>
          <a:xfrm>
            <a:off x="5219700" y="2600325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0AB130-4821-43A8-BD7B-FDBF3B098C65}"/>
              </a:ext>
            </a:extLst>
          </p:cNvPr>
          <p:cNvSpPr/>
          <p:nvPr/>
        </p:nvSpPr>
        <p:spPr>
          <a:xfrm>
            <a:off x="8867775" y="2547473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9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 the Network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29001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91260E-0B05-473C-BF43-DEB8AF850E26}"/>
              </a:ext>
            </a:extLst>
          </p:cNvPr>
          <p:cNvSpPr txBox="1"/>
          <p:nvPr/>
        </p:nvSpPr>
        <p:spPr>
          <a:xfrm>
            <a:off x="4017184" y="559297"/>
            <a:ext cx="356434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Interaction Effect Coefficients Indicate an  Arc between Interaction Parts and Corresponding Response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2AE80-F00D-4636-8089-BC18FDD47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6" t="39094" r="67051" b="48090"/>
          <a:stretch/>
        </p:blipFill>
        <p:spPr>
          <a:xfrm>
            <a:off x="8851037" y="2550110"/>
            <a:ext cx="1380516" cy="8788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9558C4-61B7-4EB3-8D23-2601CBC3761E}"/>
              </a:ext>
            </a:extLst>
          </p:cNvPr>
          <p:cNvSpPr/>
          <p:nvPr/>
        </p:nvSpPr>
        <p:spPr>
          <a:xfrm>
            <a:off x="5219700" y="3677444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8D6387-C8C6-418D-B046-CDA3B57003D3}"/>
              </a:ext>
            </a:extLst>
          </p:cNvPr>
          <p:cNvSpPr/>
          <p:nvPr/>
        </p:nvSpPr>
        <p:spPr>
          <a:xfrm>
            <a:off x="8664995" y="2989555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 the Network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5364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F40E47F-708C-4A87-A30A-D6D8E5360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0" t="38964" r="67879" b="40741"/>
          <a:stretch/>
        </p:blipFill>
        <p:spPr>
          <a:xfrm>
            <a:off x="9197266" y="2377440"/>
            <a:ext cx="1235162" cy="139182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3680D5-0B48-46D7-A062-FB305DB66EB9}"/>
              </a:ext>
            </a:extLst>
          </p:cNvPr>
          <p:cNvSpPr/>
          <p:nvPr/>
        </p:nvSpPr>
        <p:spPr>
          <a:xfrm>
            <a:off x="5295900" y="4838700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C1D73B-1F02-476D-9797-9B2B8D6331F8}"/>
              </a:ext>
            </a:extLst>
          </p:cNvPr>
          <p:cNvSpPr/>
          <p:nvPr/>
        </p:nvSpPr>
        <p:spPr>
          <a:xfrm>
            <a:off x="9029700" y="3333750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 the Network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08536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8EF78C-25E2-44A3-B896-E2348A0A5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7" t="30833" r="67891" b="47222"/>
          <a:stretch/>
        </p:blipFill>
        <p:spPr>
          <a:xfrm>
            <a:off x="8982074" y="2352675"/>
            <a:ext cx="1409701" cy="15049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D4D664-3058-43C4-A5C3-7D0278C8F3FC}"/>
              </a:ext>
            </a:extLst>
          </p:cNvPr>
          <p:cNvSpPr/>
          <p:nvPr/>
        </p:nvSpPr>
        <p:spPr>
          <a:xfrm>
            <a:off x="8982074" y="2409825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DBA85F-7D7C-4441-AD78-F5768733FF5A}"/>
              </a:ext>
            </a:extLst>
          </p:cNvPr>
          <p:cNvSpPr/>
          <p:nvPr/>
        </p:nvSpPr>
        <p:spPr>
          <a:xfrm>
            <a:off x="6096000" y="3429000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Sample Results of 1</a:t>
            </a:r>
            <a:r>
              <a:rPr lang="en-US" sz="3200" baseline="30000" dirty="0"/>
              <a:t>st</a:t>
            </a:r>
            <a:r>
              <a:rPr lang="en-US" sz="3200" dirty="0"/>
              <a:t> LASSO Regression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45B7B1-AB09-4080-B335-6BDA762972E3}"/>
              </a:ext>
            </a:extLst>
          </p:cNvPr>
          <p:cNvGraphicFramePr>
            <a:graphicFrameLocks noGrp="1"/>
          </p:cNvGraphicFramePr>
          <p:nvPr/>
        </p:nvGraphicFramePr>
        <p:xfrm>
          <a:off x="5027064" y="1825625"/>
          <a:ext cx="2137872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759296587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3354753530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1161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79268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8159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2340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6683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10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267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59074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3540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6531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2412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5814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24033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48170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7353"/>
                  </a:ext>
                </a:extLst>
              </a:tr>
            </a:tbl>
          </a:graphicData>
        </a:graphic>
      </p:graphicFrame>
      <p:sp>
        <p:nvSpPr>
          <p:cNvPr id="13" name="Double Wave 12">
            <a:extLst>
              <a:ext uri="{FF2B5EF4-FFF2-40B4-BE49-F238E27FC236}">
                <a16:creationId xmlns:a16="http://schemas.microsoft.com/office/drawing/2014/main" id="{24AC14A4-378C-4A0E-BD67-D0E76C7E36EB}"/>
              </a:ext>
            </a:extLst>
          </p:cNvPr>
          <p:cNvSpPr/>
          <p:nvPr/>
        </p:nvSpPr>
        <p:spPr>
          <a:xfrm>
            <a:off x="8478174" y="3032831"/>
            <a:ext cx="3000652" cy="1065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Regression of Y on independent variables shows direct effects</a:t>
            </a:r>
          </a:p>
        </p:txBody>
      </p:sp>
    </p:spTree>
    <p:extLst>
      <p:ext uri="{BB962C8B-B14F-4D97-AF65-F5344CB8AC3E}">
        <p14:creationId xmlns:p14="http://schemas.microsoft.com/office/powerpoint/2010/main" val="178521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 the Network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41005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C7AE558-ED9F-4F01-BB74-DA8B94ADC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5" t="31528" r="68046" b="47222"/>
          <a:stretch/>
        </p:blipFill>
        <p:spPr>
          <a:xfrm>
            <a:off x="9067799" y="2438400"/>
            <a:ext cx="1276351" cy="14573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C1AD6A1-A65C-4958-8FBF-8F03DEEFB5F8}"/>
              </a:ext>
            </a:extLst>
          </p:cNvPr>
          <p:cNvSpPr/>
          <p:nvPr/>
        </p:nvSpPr>
        <p:spPr>
          <a:xfrm>
            <a:off x="8905875" y="2989094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BD33A1-C93A-4C0F-804A-D23B16409FF6}"/>
              </a:ext>
            </a:extLst>
          </p:cNvPr>
          <p:cNvSpPr/>
          <p:nvPr/>
        </p:nvSpPr>
        <p:spPr>
          <a:xfrm>
            <a:off x="6819900" y="2633157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 the Network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98801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0.33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3.5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06149F6-D07B-44FA-AE40-7AD5EE267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7" t="31111" r="67890" b="43194"/>
          <a:stretch/>
        </p:blipFill>
        <p:spPr>
          <a:xfrm>
            <a:off x="9045049" y="2239168"/>
            <a:ext cx="1866901" cy="1762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67AABD-17E3-44AE-BD24-31E0A8C8E761}"/>
              </a:ext>
            </a:extLst>
          </p:cNvPr>
          <p:cNvSpPr/>
          <p:nvPr/>
        </p:nvSpPr>
        <p:spPr>
          <a:xfrm>
            <a:off x="8896350" y="3495675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3D2F14-894B-4135-87E6-755C41B59AE0}"/>
              </a:ext>
            </a:extLst>
          </p:cNvPr>
          <p:cNvSpPr/>
          <p:nvPr/>
        </p:nvSpPr>
        <p:spPr>
          <a:xfrm>
            <a:off x="6819900" y="4001294"/>
            <a:ext cx="876300" cy="355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B885F-A144-4270-9FB9-151CF879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Regressions Specify the Structure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111365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Results of 1</a:t>
            </a:r>
            <a:r>
              <a:rPr lang="en-US" sz="3200" baseline="30000" dirty="0"/>
              <a:t>st</a:t>
            </a:r>
            <a:r>
              <a:rPr lang="en-US" sz="3200" dirty="0"/>
              <a:t> LASSO Regression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45B7B1-AB09-4080-B335-6BDA762972E3}"/>
              </a:ext>
            </a:extLst>
          </p:cNvPr>
          <p:cNvGraphicFramePr>
            <a:graphicFrameLocks noGrp="1"/>
          </p:cNvGraphicFramePr>
          <p:nvPr/>
        </p:nvGraphicFramePr>
        <p:xfrm>
          <a:off x="5027064" y="1825625"/>
          <a:ext cx="2137872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759296587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3354753530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1161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79268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8159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2340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6683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10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267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59074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3540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6531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2412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5814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24033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48170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7353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39028BBA-ACDA-4AB9-935A-40A40684AC85}"/>
              </a:ext>
            </a:extLst>
          </p:cNvPr>
          <p:cNvSpPr/>
          <p:nvPr/>
        </p:nvSpPr>
        <p:spPr>
          <a:xfrm rot="20560643">
            <a:off x="3628708" y="1140845"/>
            <a:ext cx="2474583" cy="1543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59639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Results of 1</a:t>
            </a:r>
            <a:r>
              <a:rPr lang="en-US" sz="3200" baseline="30000" dirty="0"/>
              <a:t>st</a:t>
            </a:r>
            <a:r>
              <a:rPr lang="en-US" sz="3200" dirty="0"/>
              <a:t> LASSO Regression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45B7B1-AB09-4080-B335-6BDA762972E3}"/>
              </a:ext>
            </a:extLst>
          </p:cNvPr>
          <p:cNvGraphicFramePr>
            <a:graphicFrameLocks noGrp="1"/>
          </p:cNvGraphicFramePr>
          <p:nvPr/>
        </p:nvGraphicFramePr>
        <p:xfrm>
          <a:off x="5027064" y="1825625"/>
          <a:ext cx="2137872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759296587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3354753530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1161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79268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8159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2340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6683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10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267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59074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3540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6531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2412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5814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24033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48170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7353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2F02F21-2E48-4233-8F29-87BA51B33F65}"/>
              </a:ext>
            </a:extLst>
          </p:cNvPr>
          <p:cNvSpPr/>
          <p:nvPr/>
        </p:nvSpPr>
        <p:spPr>
          <a:xfrm rot="659769">
            <a:off x="4705165" y="1420428"/>
            <a:ext cx="1615735" cy="125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Binary Response</a:t>
            </a: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6F54D48-F653-428F-8C7E-7D01C2829093}"/>
              </a:ext>
            </a:extLst>
          </p:cNvPr>
          <p:cNvSpPr/>
          <p:nvPr/>
        </p:nvSpPr>
        <p:spPr>
          <a:xfrm>
            <a:off x="8211845" y="2618913"/>
            <a:ext cx="3000652" cy="1065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Binary Response Variable Requires LASSO Regression</a:t>
            </a:r>
          </a:p>
        </p:txBody>
      </p:sp>
    </p:spTree>
    <p:extLst>
      <p:ext uri="{BB962C8B-B14F-4D97-AF65-F5344CB8AC3E}">
        <p14:creationId xmlns:p14="http://schemas.microsoft.com/office/powerpoint/2010/main" val="36401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Results of 1</a:t>
            </a:r>
            <a:r>
              <a:rPr lang="en-US" sz="3200" baseline="30000" dirty="0"/>
              <a:t>st</a:t>
            </a:r>
            <a:r>
              <a:rPr lang="en-US" sz="3200" dirty="0"/>
              <a:t> LASSO Regression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45B7B1-AB09-4080-B335-6BDA762972E3}"/>
              </a:ext>
            </a:extLst>
          </p:cNvPr>
          <p:cNvGraphicFramePr>
            <a:graphicFrameLocks noGrp="1"/>
          </p:cNvGraphicFramePr>
          <p:nvPr/>
        </p:nvGraphicFramePr>
        <p:xfrm>
          <a:off x="5027064" y="1825625"/>
          <a:ext cx="2137872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759296587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3354753530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1161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79268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8159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2340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6683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10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267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59074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3540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6531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2412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5814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24033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48170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7353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2F02F21-2E48-4233-8F29-87BA51B33F65}"/>
              </a:ext>
            </a:extLst>
          </p:cNvPr>
          <p:cNvSpPr/>
          <p:nvPr/>
        </p:nvSpPr>
        <p:spPr>
          <a:xfrm>
            <a:off x="3113762" y="4216892"/>
            <a:ext cx="1615735" cy="994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Interactions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4EB29840-F7BB-4F27-85FE-814874EBD600}"/>
              </a:ext>
            </a:extLst>
          </p:cNvPr>
          <p:cNvSpPr/>
          <p:nvPr/>
        </p:nvSpPr>
        <p:spPr>
          <a:xfrm>
            <a:off x="4705165" y="3790765"/>
            <a:ext cx="221942" cy="18465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8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Results of 1</a:t>
            </a:r>
            <a:r>
              <a:rPr lang="en-US" sz="3200" baseline="30000" dirty="0"/>
              <a:t>st</a:t>
            </a:r>
            <a:r>
              <a:rPr lang="en-US" sz="3200" dirty="0"/>
              <a:t> LASSO Regression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45B7B1-AB09-4080-B335-6BDA762972E3}"/>
              </a:ext>
            </a:extLst>
          </p:cNvPr>
          <p:cNvGraphicFramePr>
            <a:graphicFrameLocks noGrp="1"/>
          </p:cNvGraphicFramePr>
          <p:nvPr/>
        </p:nvGraphicFramePr>
        <p:xfrm>
          <a:off x="5027064" y="1825625"/>
          <a:ext cx="2137872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759296587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3354753530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1161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79268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8159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2340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6683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10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267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59074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3540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6531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2412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5814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24033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48170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7353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2F02F21-2E48-4233-8F29-87BA51B33F65}"/>
              </a:ext>
            </a:extLst>
          </p:cNvPr>
          <p:cNvSpPr/>
          <p:nvPr/>
        </p:nvSpPr>
        <p:spPr>
          <a:xfrm rot="1168112">
            <a:off x="4917886" y="3062794"/>
            <a:ext cx="1615735" cy="994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Coefficient</a:t>
            </a: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112C001-EE12-4FF0-9655-2FBBFBD5DA26}"/>
              </a:ext>
            </a:extLst>
          </p:cNvPr>
          <p:cNvSpPr/>
          <p:nvPr/>
        </p:nvSpPr>
        <p:spPr>
          <a:xfrm>
            <a:off x="8211845" y="2618913"/>
            <a:ext cx="3000652" cy="1065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Non-zero LASSO coefficients indicate the variable has an impact on Y</a:t>
            </a:r>
          </a:p>
        </p:txBody>
      </p:sp>
    </p:spTree>
    <p:extLst>
      <p:ext uri="{BB962C8B-B14F-4D97-AF65-F5344CB8AC3E}">
        <p14:creationId xmlns:p14="http://schemas.microsoft.com/office/powerpoint/2010/main" val="93852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Results of 1</a:t>
            </a:r>
            <a:r>
              <a:rPr lang="en-US" sz="3200" baseline="30000" dirty="0"/>
              <a:t>st</a:t>
            </a:r>
            <a:r>
              <a:rPr lang="en-US" sz="3200" dirty="0"/>
              <a:t> LASSO Regression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45B7B1-AB09-4080-B335-6BDA762972E3}"/>
              </a:ext>
            </a:extLst>
          </p:cNvPr>
          <p:cNvGraphicFramePr>
            <a:graphicFrameLocks noGrp="1"/>
          </p:cNvGraphicFramePr>
          <p:nvPr/>
        </p:nvGraphicFramePr>
        <p:xfrm>
          <a:off x="5027064" y="1825625"/>
          <a:ext cx="2137872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759296587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3354753530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1161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79268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8159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2340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6683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10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267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59074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3540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6531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2412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5814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24033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48170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7353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2F02F21-2E48-4233-8F29-87BA51B33F65}"/>
              </a:ext>
            </a:extLst>
          </p:cNvPr>
          <p:cNvSpPr/>
          <p:nvPr/>
        </p:nvSpPr>
        <p:spPr>
          <a:xfrm rot="1168112">
            <a:off x="4988906" y="2556766"/>
            <a:ext cx="1615735" cy="994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Zero Coefficient</a:t>
            </a: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C46F93AB-2315-4CBC-9F34-106E31665CB4}"/>
              </a:ext>
            </a:extLst>
          </p:cNvPr>
          <p:cNvSpPr/>
          <p:nvPr/>
        </p:nvSpPr>
        <p:spPr>
          <a:xfrm>
            <a:off x="8211845" y="2618913"/>
            <a:ext cx="3000652" cy="1065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Zero LASSO coefficients indicate variable has no impact on Y</a:t>
            </a:r>
          </a:p>
        </p:txBody>
      </p:sp>
    </p:spTree>
    <p:extLst>
      <p:ext uri="{BB962C8B-B14F-4D97-AF65-F5344CB8AC3E}">
        <p14:creationId xmlns:p14="http://schemas.microsoft.com/office/powerpoint/2010/main" val="165872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Results of 1</a:t>
            </a:r>
            <a:r>
              <a:rPr lang="en-US" sz="3200" baseline="30000" dirty="0"/>
              <a:t>st</a:t>
            </a:r>
            <a:r>
              <a:rPr lang="en-US" sz="3200" dirty="0"/>
              <a:t> LASSO Regression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45B7B1-AB09-4080-B335-6BDA762972E3}"/>
              </a:ext>
            </a:extLst>
          </p:cNvPr>
          <p:cNvGraphicFramePr>
            <a:graphicFrameLocks noGrp="1"/>
          </p:cNvGraphicFramePr>
          <p:nvPr/>
        </p:nvGraphicFramePr>
        <p:xfrm>
          <a:off x="5027064" y="1825625"/>
          <a:ext cx="2137872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759296587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3354753530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1161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79268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8159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2340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6683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10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267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59074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3540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6531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24121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5814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24033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48170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7353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2F02F21-2E48-4233-8F29-87BA51B33F65}"/>
              </a:ext>
            </a:extLst>
          </p:cNvPr>
          <p:cNvSpPr/>
          <p:nvPr/>
        </p:nvSpPr>
        <p:spPr>
          <a:xfrm rot="1168112">
            <a:off x="4872911" y="5042153"/>
            <a:ext cx="1615735" cy="1317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Variation Explained</a:t>
            </a: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5C4F3D9-A357-4EC7-BE17-6EBE444A1B9C}"/>
              </a:ext>
            </a:extLst>
          </p:cNvPr>
          <p:cNvSpPr/>
          <p:nvPr/>
        </p:nvSpPr>
        <p:spPr>
          <a:xfrm>
            <a:off x="8043169" y="5111644"/>
            <a:ext cx="3000652" cy="106532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percentage indicates more accurate regressions</a:t>
            </a:r>
          </a:p>
        </p:txBody>
      </p:sp>
    </p:spTree>
    <p:extLst>
      <p:ext uri="{BB962C8B-B14F-4D97-AF65-F5344CB8AC3E}">
        <p14:creationId xmlns:p14="http://schemas.microsoft.com/office/powerpoint/2010/main" val="104094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Response Variables for new  Regressions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2F02F21-2E48-4233-8F29-87BA51B33F65}"/>
              </a:ext>
            </a:extLst>
          </p:cNvPr>
          <p:cNvSpPr/>
          <p:nvPr/>
        </p:nvSpPr>
        <p:spPr>
          <a:xfrm rot="2143291">
            <a:off x="4399617" y="785152"/>
            <a:ext cx="2219753" cy="1317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Because  of non-zero coefficient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158A5B-094B-44C3-8212-566D21DB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27211"/>
              </p:ext>
            </p:extLst>
          </p:nvPr>
        </p:nvGraphicFramePr>
        <p:xfrm>
          <a:off x="4017185" y="1825625"/>
          <a:ext cx="4157630" cy="4351339"/>
        </p:xfrm>
        <a:graphic>
          <a:graphicData uri="http://schemas.openxmlformats.org/drawingml/2006/table">
            <a:tbl>
              <a:tblPr/>
              <a:tblGrid>
                <a:gridCol w="1216579">
                  <a:extLst>
                    <a:ext uri="{9D8B030D-6E8A-4147-A177-3AD203B41FA5}">
                      <a16:colId xmlns:a16="http://schemas.microsoft.com/office/drawing/2014/main" val="3606436116"/>
                    </a:ext>
                  </a:extLst>
                </a:gridCol>
                <a:gridCol w="921293">
                  <a:extLst>
                    <a:ext uri="{9D8B030D-6E8A-4147-A177-3AD203B41FA5}">
                      <a16:colId xmlns:a16="http://schemas.microsoft.com/office/drawing/2014/main" val="289023002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1393515571"/>
                    </a:ext>
                  </a:extLst>
                </a:gridCol>
                <a:gridCol w="708687">
                  <a:extLst>
                    <a:ext uri="{9D8B030D-6E8A-4147-A177-3AD203B41FA5}">
                      <a16:colId xmlns:a16="http://schemas.microsoft.com/office/drawing/2014/main" val="3502564784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val="3780175218"/>
                    </a:ext>
                  </a:extLst>
                </a:gridCol>
              </a:tblGrid>
              <a:tr h="55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 Variables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Y = {1,0}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0643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225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2200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796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054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67315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71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946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421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92086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9815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6864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X2 X3 X4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5266"/>
                  </a:ext>
                </a:extLst>
              </a:tr>
              <a:tr h="17008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25229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 R</a:t>
                      </a:r>
                      <a:r>
                        <a:rPr lang="en-US" sz="1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45.0%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08563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6F3B42-6EBF-427C-B7C8-6A5A19AD2CE3}"/>
              </a:ext>
            </a:extLst>
          </p:cNvPr>
          <p:cNvCxnSpPr>
            <a:cxnSpLocks/>
          </p:cNvCxnSpPr>
          <p:nvPr/>
        </p:nvCxnSpPr>
        <p:spPr>
          <a:xfrm flipV="1">
            <a:off x="5850384" y="2317072"/>
            <a:ext cx="541538" cy="4350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5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1596</Words>
  <Application>Microsoft Office PowerPoint</Application>
  <PresentationFormat>Widescreen</PresentationFormat>
  <Paragraphs>997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Constructing Network Models from Repeated LASSO Regression: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Regressions Specify the Structure of the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LASSO &amp; Networks</dc:title>
  <dc:creator>Farrokh Alemi</dc:creator>
  <cp:lastModifiedBy>Farrokh Alemi</cp:lastModifiedBy>
  <cp:revision>29</cp:revision>
  <dcterms:created xsi:type="dcterms:W3CDTF">2020-04-20T19:19:54Z</dcterms:created>
  <dcterms:modified xsi:type="dcterms:W3CDTF">2024-02-29T20:21:44Z</dcterms:modified>
</cp:coreProperties>
</file>