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74694"/>
  </p:normalViewPr>
  <p:slideViewPr>
    <p:cSldViewPr snapToGrid="0">
      <p:cViewPr varScale="1">
        <p:scale>
          <a:sx n="94" d="100"/>
          <a:sy n="94" d="100"/>
        </p:scale>
        <p:origin x="1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A0DF7-E62D-4E06-947F-5221C01D59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B72A08-A051-460A-99D0-648070D5BCD8}">
      <dgm:prSet custT="1"/>
      <dgm:spPr/>
      <dgm:t>
        <a:bodyPr/>
        <a:lstStyle/>
        <a:p>
          <a:r>
            <a:rPr lang="en-US" sz="1800" b="1" dirty="0">
              <a:latin typeface="Garamond" panose="02020404030301010803" pitchFamily="18" charset="0"/>
            </a:rPr>
            <a:t>Causal Networks</a:t>
          </a:r>
          <a:r>
            <a:rPr lang="en-US" sz="1800" dirty="0">
              <a:latin typeface="Garamond" panose="02020404030301010803" pitchFamily="18" charset="0"/>
            </a:rPr>
            <a:t>: Graph-based models that represent cause-and-effect relationships, helping to analyze dependencies and infer causal impacts.</a:t>
          </a:r>
        </a:p>
      </dgm:t>
    </dgm:pt>
    <dgm:pt modelId="{0FE601D2-84BF-4532-822E-63825BA45D16}" type="parTrans" cxnId="{5A09AA7A-5941-48F5-84BD-9A8E36B1662D}">
      <dgm:prSet/>
      <dgm:spPr/>
      <dgm:t>
        <a:bodyPr/>
        <a:lstStyle/>
        <a:p>
          <a:endParaRPr lang="en-US"/>
        </a:p>
      </dgm:t>
    </dgm:pt>
    <dgm:pt modelId="{E3098C2A-EA18-425F-80C8-D3620955A273}" type="sibTrans" cxnId="{5A09AA7A-5941-48F5-84BD-9A8E36B1662D}">
      <dgm:prSet/>
      <dgm:spPr/>
      <dgm:t>
        <a:bodyPr/>
        <a:lstStyle/>
        <a:p>
          <a:endParaRPr lang="en-US"/>
        </a:p>
      </dgm:t>
    </dgm:pt>
    <dgm:pt modelId="{B034F6ED-C846-4DC9-9A51-3A9420B23115}">
      <dgm:prSet custT="1"/>
      <dgm:spPr/>
      <dgm:t>
        <a:bodyPr/>
        <a:lstStyle/>
        <a:p>
          <a:r>
            <a:rPr lang="en-US" sz="1800" b="1" dirty="0">
              <a:latin typeface="Garamond" panose="02020404030301010803" pitchFamily="18" charset="0"/>
            </a:rPr>
            <a:t>LASSO Regression</a:t>
          </a:r>
          <a:r>
            <a:rPr lang="en-US" sz="1800" dirty="0">
              <a:latin typeface="Garamond" panose="02020404030301010803" pitchFamily="18" charset="0"/>
            </a:rPr>
            <a:t>: LASSO regression helps recover the original structure of a causal network by selecting the most relevant relationships from simulated data, reducing overfitting, and improving interpretability.</a:t>
          </a:r>
        </a:p>
      </dgm:t>
    </dgm:pt>
    <dgm:pt modelId="{FFD57AA6-1757-4F83-928B-D092963D9CA2}" type="parTrans" cxnId="{EECCFF1B-F227-4884-8734-7736D0AFCF12}">
      <dgm:prSet/>
      <dgm:spPr/>
      <dgm:t>
        <a:bodyPr/>
        <a:lstStyle/>
        <a:p>
          <a:endParaRPr lang="en-US"/>
        </a:p>
      </dgm:t>
    </dgm:pt>
    <dgm:pt modelId="{275D83D9-4092-4EC1-A2F0-F4EB634EC181}" type="sibTrans" cxnId="{EECCFF1B-F227-4884-8734-7736D0AFCF12}">
      <dgm:prSet/>
      <dgm:spPr/>
      <dgm:t>
        <a:bodyPr/>
        <a:lstStyle/>
        <a:p>
          <a:endParaRPr lang="en-US"/>
        </a:p>
      </dgm:t>
    </dgm:pt>
    <dgm:pt modelId="{3B5F5FB4-CAAE-4289-A5AA-95912AC63F7C}">
      <dgm:prSet custT="1"/>
      <dgm:spPr/>
      <dgm:t>
        <a:bodyPr/>
        <a:lstStyle/>
        <a:p>
          <a:r>
            <a:rPr lang="en-US" sz="1800" b="1" dirty="0">
              <a:latin typeface="Garamond" panose="02020404030301010803" pitchFamily="18" charset="0"/>
            </a:rPr>
            <a:t>Bayesian Networks &amp; </a:t>
          </a:r>
          <a:r>
            <a:rPr lang="en-US" sz="1800" b="1" dirty="0" err="1">
              <a:latin typeface="Garamond" panose="02020404030301010803" pitchFamily="18" charset="0"/>
            </a:rPr>
            <a:t>Netica</a:t>
          </a:r>
          <a:r>
            <a:rPr lang="en-US" sz="1800" dirty="0">
              <a:latin typeface="Garamond" panose="02020404030301010803" pitchFamily="18" charset="0"/>
            </a:rPr>
            <a:t>: Bayesian networks use probability distributions to model conditional dependencies between variables. </a:t>
          </a:r>
          <a:r>
            <a:rPr lang="en-US" sz="1800" dirty="0" err="1">
              <a:latin typeface="Garamond" panose="02020404030301010803" pitchFamily="18" charset="0"/>
            </a:rPr>
            <a:t>Netica</a:t>
          </a:r>
          <a:r>
            <a:rPr lang="en-US" sz="1800" dirty="0">
              <a:latin typeface="Garamond" panose="02020404030301010803" pitchFamily="18" charset="0"/>
            </a:rPr>
            <a:t> is a tool used to analyze these relationships and compute the causal impact of one variable on another.</a:t>
          </a:r>
        </a:p>
      </dgm:t>
    </dgm:pt>
    <dgm:pt modelId="{77679A7B-F622-4F94-B632-A851ACB5D2CC}" type="parTrans" cxnId="{5BA39087-AD6F-4F67-B2E4-AAE1BA9D2FB1}">
      <dgm:prSet/>
      <dgm:spPr/>
      <dgm:t>
        <a:bodyPr/>
        <a:lstStyle/>
        <a:p>
          <a:endParaRPr lang="en-US"/>
        </a:p>
      </dgm:t>
    </dgm:pt>
    <dgm:pt modelId="{359C6285-3ECA-440D-9182-AC6BFBF776B4}" type="sibTrans" cxnId="{5BA39087-AD6F-4F67-B2E4-AAE1BA9D2FB1}">
      <dgm:prSet/>
      <dgm:spPr/>
      <dgm:t>
        <a:bodyPr/>
        <a:lstStyle/>
        <a:p>
          <a:endParaRPr lang="en-US"/>
        </a:p>
      </dgm:t>
    </dgm:pt>
    <dgm:pt modelId="{D592FA91-7D6B-40D4-A4A1-A8FC571EFE84}" type="pres">
      <dgm:prSet presAssocID="{7B9A0DF7-E62D-4E06-947F-5221C01D592D}" presName="root" presStyleCnt="0">
        <dgm:presLayoutVars>
          <dgm:dir/>
          <dgm:resizeHandles val="exact"/>
        </dgm:presLayoutVars>
      </dgm:prSet>
      <dgm:spPr/>
    </dgm:pt>
    <dgm:pt modelId="{BF069742-2C64-4F8A-8084-C6209D87915A}" type="pres">
      <dgm:prSet presAssocID="{62B72A08-A051-460A-99D0-648070D5BCD8}" presName="compNode" presStyleCnt="0"/>
      <dgm:spPr/>
    </dgm:pt>
    <dgm:pt modelId="{7A77BED2-AE83-4DA9-BFC7-46C487B5DA78}" type="pres">
      <dgm:prSet presAssocID="{62B72A08-A051-460A-99D0-648070D5BCD8}" presName="bgRect" presStyleLbl="bgShp" presStyleIdx="0" presStyleCnt="3"/>
      <dgm:spPr/>
    </dgm:pt>
    <dgm:pt modelId="{9A83235B-BEE1-4AD3-A691-CD029D524A16}" type="pres">
      <dgm:prSet presAssocID="{62B72A08-A051-460A-99D0-648070D5BC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6E093D65-E53F-4B48-92E5-9AC665999C88}" type="pres">
      <dgm:prSet presAssocID="{62B72A08-A051-460A-99D0-648070D5BCD8}" presName="spaceRect" presStyleCnt="0"/>
      <dgm:spPr/>
    </dgm:pt>
    <dgm:pt modelId="{A5658480-523E-4E24-A33B-971150109CB2}" type="pres">
      <dgm:prSet presAssocID="{62B72A08-A051-460A-99D0-648070D5BCD8}" presName="parTx" presStyleLbl="revTx" presStyleIdx="0" presStyleCnt="3">
        <dgm:presLayoutVars>
          <dgm:chMax val="0"/>
          <dgm:chPref val="0"/>
        </dgm:presLayoutVars>
      </dgm:prSet>
      <dgm:spPr/>
    </dgm:pt>
    <dgm:pt modelId="{EF55C9C1-D199-4D5C-9A25-9B76E00B06A5}" type="pres">
      <dgm:prSet presAssocID="{E3098C2A-EA18-425F-80C8-D3620955A273}" presName="sibTrans" presStyleCnt="0"/>
      <dgm:spPr/>
    </dgm:pt>
    <dgm:pt modelId="{1E434D35-DEF0-4288-BCC7-2A8D4DEB9453}" type="pres">
      <dgm:prSet presAssocID="{B034F6ED-C846-4DC9-9A51-3A9420B23115}" presName="compNode" presStyleCnt="0"/>
      <dgm:spPr/>
    </dgm:pt>
    <dgm:pt modelId="{F70B8E6D-BC0B-48FB-AE0F-A0A1981680EC}" type="pres">
      <dgm:prSet presAssocID="{B034F6ED-C846-4DC9-9A51-3A9420B23115}" presName="bgRect" presStyleLbl="bgShp" presStyleIdx="1" presStyleCnt="3"/>
      <dgm:spPr/>
    </dgm:pt>
    <dgm:pt modelId="{3E1E07BC-7A0F-47DA-A052-E5ECCA703C2F}" type="pres">
      <dgm:prSet presAssocID="{B034F6ED-C846-4DC9-9A51-3A9420B23115}" presName="iconRect" presStyleLbl="node1" presStyleIdx="1" presStyleCnt="3"/>
      <dgm:spPr>
        <a:ln>
          <a:noFill/>
        </a:ln>
      </dgm:spPr>
    </dgm:pt>
    <dgm:pt modelId="{6B7C5E84-015B-4A88-8926-A5B44B172E67}" type="pres">
      <dgm:prSet presAssocID="{B034F6ED-C846-4DC9-9A51-3A9420B23115}" presName="spaceRect" presStyleCnt="0"/>
      <dgm:spPr/>
    </dgm:pt>
    <dgm:pt modelId="{13A454CD-D4FC-4EDA-A858-6D4D9B1C3681}" type="pres">
      <dgm:prSet presAssocID="{B034F6ED-C846-4DC9-9A51-3A9420B23115}" presName="parTx" presStyleLbl="revTx" presStyleIdx="1" presStyleCnt="3">
        <dgm:presLayoutVars>
          <dgm:chMax val="0"/>
          <dgm:chPref val="0"/>
        </dgm:presLayoutVars>
      </dgm:prSet>
      <dgm:spPr/>
    </dgm:pt>
    <dgm:pt modelId="{50530B7E-509C-4A94-9257-5E9EF63A92CE}" type="pres">
      <dgm:prSet presAssocID="{275D83D9-4092-4EC1-A2F0-F4EB634EC181}" presName="sibTrans" presStyleCnt="0"/>
      <dgm:spPr/>
    </dgm:pt>
    <dgm:pt modelId="{95B16879-6B3D-4EDE-A330-C5230E15D2E7}" type="pres">
      <dgm:prSet presAssocID="{3B5F5FB4-CAAE-4289-A5AA-95912AC63F7C}" presName="compNode" presStyleCnt="0"/>
      <dgm:spPr/>
    </dgm:pt>
    <dgm:pt modelId="{E8AE2281-515A-44E9-9078-B7F2E9A97D9D}" type="pres">
      <dgm:prSet presAssocID="{3B5F5FB4-CAAE-4289-A5AA-95912AC63F7C}" presName="bgRect" presStyleLbl="bgShp" presStyleIdx="2" presStyleCnt="3"/>
      <dgm:spPr/>
    </dgm:pt>
    <dgm:pt modelId="{B534C7D2-7B30-48D6-88C5-2CE2D48B5455}" type="pres">
      <dgm:prSet presAssocID="{3B5F5FB4-CAAE-4289-A5AA-95912AC63F7C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49CFD775-91B6-4F81-BC5D-CC0FD7168992}" type="pres">
      <dgm:prSet presAssocID="{3B5F5FB4-CAAE-4289-A5AA-95912AC63F7C}" presName="spaceRect" presStyleCnt="0"/>
      <dgm:spPr/>
    </dgm:pt>
    <dgm:pt modelId="{764ACF86-6007-49E4-B5DD-71FC4AC23EF5}" type="pres">
      <dgm:prSet presAssocID="{3B5F5FB4-CAAE-4289-A5AA-95912AC63F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ECCFF1B-F227-4884-8734-7736D0AFCF12}" srcId="{7B9A0DF7-E62D-4E06-947F-5221C01D592D}" destId="{B034F6ED-C846-4DC9-9A51-3A9420B23115}" srcOrd="1" destOrd="0" parTransId="{FFD57AA6-1757-4F83-928B-D092963D9CA2}" sibTransId="{275D83D9-4092-4EC1-A2F0-F4EB634EC181}"/>
    <dgm:cxn modelId="{CF9FDF79-4E66-41BB-984D-31F61020C891}" type="presOf" srcId="{7B9A0DF7-E62D-4E06-947F-5221C01D592D}" destId="{D592FA91-7D6B-40D4-A4A1-A8FC571EFE84}" srcOrd="0" destOrd="0" presId="urn:microsoft.com/office/officeart/2018/2/layout/IconVerticalSolidList"/>
    <dgm:cxn modelId="{5A09AA7A-5941-48F5-84BD-9A8E36B1662D}" srcId="{7B9A0DF7-E62D-4E06-947F-5221C01D592D}" destId="{62B72A08-A051-460A-99D0-648070D5BCD8}" srcOrd="0" destOrd="0" parTransId="{0FE601D2-84BF-4532-822E-63825BA45D16}" sibTransId="{E3098C2A-EA18-425F-80C8-D3620955A273}"/>
    <dgm:cxn modelId="{5BA39087-AD6F-4F67-B2E4-AAE1BA9D2FB1}" srcId="{7B9A0DF7-E62D-4E06-947F-5221C01D592D}" destId="{3B5F5FB4-CAAE-4289-A5AA-95912AC63F7C}" srcOrd="2" destOrd="0" parTransId="{77679A7B-F622-4F94-B632-A851ACB5D2CC}" sibTransId="{359C6285-3ECA-440D-9182-AC6BFBF776B4}"/>
    <dgm:cxn modelId="{E71F74C8-0D68-4339-AB1E-6A9F51191D72}" type="presOf" srcId="{3B5F5FB4-CAAE-4289-A5AA-95912AC63F7C}" destId="{764ACF86-6007-49E4-B5DD-71FC4AC23EF5}" srcOrd="0" destOrd="0" presId="urn:microsoft.com/office/officeart/2018/2/layout/IconVerticalSolidList"/>
    <dgm:cxn modelId="{2A6DF9DE-ACEF-4603-BFEF-0CF74F580258}" type="presOf" srcId="{62B72A08-A051-460A-99D0-648070D5BCD8}" destId="{A5658480-523E-4E24-A33B-971150109CB2}" srcOrd="0" destOrd="0" presId="urn:microsoft.com/office/officeart/2018/2/layout/IconVerticalSolidList"/>
    <dgm:cxn modelId="{237FD4E0-385A-41E3-967A-D22F4B6CA914}" type="presOf" srcId="{B034F6ED-C846-4DC9-9A51-3A9420B23115}" destId="{13A454CD-D4FC-4EDA-A858-6D4D9B1C3681}" srcOrd="0" destOrd="0" presId="urn:microsoft.com/office/officeart/2018/2/layout/IconVerticalSolidList"/>
    <dgm:cxn modelId="{A0F42FDE-FDCC-46E7-9F10-3489FF8BF256}" type="presParOf" srcId="{D592FA91-7D6B-40D4-A4A1-A8FC571EFE84}" destId="{BF069742-2C64-4F8A-8084-C6209D87915A}" srcOrd="0" destOrd="0" presId="urn:microsoft.com/office/officeart/2018/2/layout/IconVerticalSolidList"/>
    <dgm:cxn modelId="{F2E125F6-A02B-43A0-A2F6-078C8394286B}" type="presParOf" srcId="{BF069742-2C64-4F8A-8084-C6209D87915A}" destId="{7A77BED2-AE83-4DA9-BFC7-46C487B5DA78}" srcOrd="0" destOrd="0" presId="urn:microsoft.com/office/officeart/2018/2/layout/IconVerticalSolidList"/>
    <dgm:cxn modelId="{9F556638-80DD-4DB2-898C-BBF0730CF371}" type="presParOf" srcId="{BF069742-2C64-4F8A-8084-C6209D87915A}" destId="{9A83235B-BEE1-4AD3-A691-CD029D524A16}" srcOrd="1" destOrd="0" presId="urn:microsoft.com/office/officeart/2018/2/layout/IconVerticalSolidList"/>
    <dgm:cxn modelId="{4B39E322-F6B4-4A4A-97D6-FFAE471489C0}" type="presParOf" srcId="{BF069742-2C64-4F8A-8084-C6209D87915A}" destId="{6E093D65-E53F-4B48-92E5-9AC665999C88}" srcOrd="2" destOrd="0" presId="urn:microsoft.com/office/officeart/2018/2/layout/IconVerticalSolidList"/>
    <dgm:cxn modelId="{A8D12724-1126-4C43-A191-8E885794B5A8}" type="presParOf" srcId="{BF069742-2C64-4F8A-8084-C6209D87915A}" destId="{A5658480-523E-4E24-A33B-971150109CB2}" srcOrd="3" destOrd="0" presId="urn:microsoft.com/office/officeart/2018/2/layout/IconVerticalSolidList"/>
    <dgm:cxn modelId="{5119CAFA-F7B1-4129-B5E5-3573E089F01D}" type="presParOf" srcId="{D592FA91-7D6B-40D4-A4A1-A8FC571EFE84}" destId="{EF55C9C1-D199-4D5C-9A25-9B76E00B06A5}" srcOrd="1" destOrd="0" presId="urn:microsoft.com/office/officeart/2018/2/layout/IconVerticalSolidList"/>
    <dgm:cxn modelId="{5CB050B8-CE1F-46F4-89D7-4054D87D2144}" type="presParOf" srcId="{D592FA91-7D6B-40D4-A4A1-A8FC571EFE84}" destId="{1E434D35-DEF0-4288-BCC7-2A8D4DEB9453}" srcOrd="2" destOrd="0" presId="urn:microsoft.com/office/officeart/2018/2/layout/IconVerticalSolidList"/>
    <dgm:cxn modelId="{3737CAD8-2EC6-4161-8E3D-49CEB0CE5BEE}" type="presParOf" srcId="{1E434D35-DEF0-4288-BCC7-2A8D4DEB9453}" destId="{F70B8E6D-BC0B-48FB-AE0F-A0A1981680EC}" srcOrd="0" destOrd="0" presId="urn:microsoft.com/office/officeart/2018/2/layout/IconVerticalSolidList"/>
    <dgm:cxn modelId="{88F239D9-7E4B-4822-8C7A-8616F3331159}" type="presParOf" srcId="{1E434D35-DEF0-4288-BCC7-2A8D4DEB9453}" destId="{3E1E07BC-7A0F-47DA-A052-E5ECCA703C2F}" srcOrd="1" destOrd="0" presId="urn:microsoft.com/office/officeart/2018/2/layout/IconVerticalSolidList"/>
    <dgm:cxn modelId="{DD74D87B-F951-43C4-8D9F-384F4C3C314B}" type="presParOf" srcId="{1E434D35-DEF0-4288-BCC7-2A8D4DEB9453}" destId="{6B7C5E84-015B-4A88-8926-A5B44B172E67}" srcOrd="2" destOrd="0" presId="urn:microsoft.com/office/officeart/2018/2/layout/IconVerticalSolidList"/>
    <dgm:cxn modelId="{FA4ECB53-ECA8-4E13-87B2-1F35DDF32BD1}" type="presParOf" srcId="{1E434D35-DEF0-4288-BCC7-2A8D4DEB9453}" destId="{13A454CD-D4FC-4EDA-A858-6D4D9B1C3681}" srcOrd="3" destOrd="0" presId="urn:microsoft.com/office/officeart/2018/2/layout/IconVerticalSolidList"/>
    <dgm:cxn modelId="{0BD6DFE5-F0DE-406D-8EA4-024C2BF009C6}" type="presParOf" srcId="{D592FA91-7D6B-40D4-A4A1-A8FC571EFE84}" destId="{50530B7E-509C-4A94-9257-5E9EF63A92CE}" srcOrd="3" destOrd="0" presId="urn:microsoft.com/office/officeart/2018/2/layout/IconVerticalSolidList"/>
    <dgm:cxn modelId="{82431ED6-DF61-4B1B-A5A3-BAAA934D5E2F}" type="presParOf" srcId="{D592FA91-7D6B-40D4-A4A1-A8FC571EFE84}" destId="{95B16879-6B3D-4EDE-A330-C5230E15D2E7}" srcOrd="4" destOrd="0" presId="urn:microsoft.com/office/officeart/2018/2/layout/IconVerticalSolidList"/>
    <dgm:cxn modelId="{FB694596-E18C-4F64-BE97-73DDF6398120}" type="presParOf" srcId="{95B16879-6B3D-4EDE-A330-C5230E15D2E7}" destId="{E8AE2281-515A-44E9-9078-B7F2E9A97D9D}" srcOrd="0" destOrd="0" presId="urn:microsoft.com/office/officeart/2018/2/layout/IconVerticalSolidList"/>
    <dgm:cxn modelId="{17EB818E-D7D9-4EC5-B6C4-2C23C38BEC50}" type="presParOf" srcId="{95B16879-6B3D-4EDE-A330-C5230E15D2E7}" destId="{B534C7D2-7B30-48D6-88C5-2CE2D48B5455}" srcOrd="1" destOrd="0" presId="urn:microsoft.com/office/officeart/2018/2/layout/IconVerticalSolidList"/>
    <dgm:cxn modelId="{A5C67ED1-902F-43EC-A356-8571B7A844B9}" type="presParOf" srcId="{95B16879-6B3D-4EDE-A330-C5230E15D2E7}" destId="{49CFD775-91B6-4F81-BC5D-CC0FD7168992}" srcOrd="2" destOrd="0" presId="urn:microsoft.com/office/officeart/2018/2/layout/IconVerticalSolidList"/>
    <dgm:cxn modelId="{0D16D762-F347-489B-8096-0406D5DBDED7}" type="presParOf" srcId="{95B16879-6B3D-4EDE-A330-C5230E15D2E7}" destId="{764ACF86-6007-49E4-B5DD-71FC4AC23E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BED2-AE83-4DA9-BFC7-46C487B5DA78}">
      <dsp:nvSpPr>
        <dsp:cNvPr id="0" name=""/>
        <dsp:cNvSpPr/>
      </dsp:nvSpPr>
      <dsp:spPr>
        <a:xfrm>
          <a:off x="0" y="4814"/>
          <a:ext cx="6171948" cy="1586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3235B-BEE1-4AD3-A691-CD029D524A16}">
      <dsp:nvSpPr>
        <dsp:cNvPr id="0" name=""/>
        <dsp:cNvSpPr/>
      </dsp:nvSpPr>
      <dsp:spPr>
        <a:xfrm>
          <a:off x="479859" y="361734"/>
          <a:ext cx="873324" cy="872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58480-523E-4E24-A33B-971150109CB2}">
      <dsp:nvSpPr>
        <dsp:cNvPr id="0" name=""/>
        <dsp:cNvSpPr/>
      </dsp:nvSpPr>
      <dsp:spPr>
        <a:xfrm>
          <a:off x="1833044" y="4814"/>
          <a:ext cx="4217935" cy="158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49" tIns="168049" rIns="168049" bIns="1680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aramond" panose="02020404030301010803" pitchFamily="18" charset="0"/>
            </a:rPr>
            <a:t>Causal Networks</a:t>
          </a:r>
          <a:r>
            <a:rPr lang="en-US" sz="1800" kern="1200" dirty="0">
              <a:latin typeface="Garamond" panose="02020404030301010803" pitchFamily="18" charset="0"/>
            </a:rPr>
            <a:t>: Graph-based models that represent cause-and-effect relationships, helping to analyze dependencies and infer causal impacts.</a:t>
          </a:r>
        </a:p>
      </dsp:txBody>
      <dsp:txXfrm>
        <a:off x="1833044" y="4814"/>
        <a:ext cx="4217935" cy="1587863"/>
      </dsp:txXfrm>
    </dsp:sp>
    <dsp:sp modelId="{F70B8E6D-BC0B-48FB-AE0F-A0A1981680EC}">
      <dsp:nvSpPr>
        <dsp:cNvPr id="0" name=""/>
        <dsp:cNvSpPr/>
      </dsp:nvSpPr>
      <dsp:spPr>
        <a:xfrm>
          <a:off x="0" y="1955618"/>
          <a:ext cx="6171948" cy="1586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07BC-7A0F-47DA-A052-E5ECCA703C2F}">
      <dsp:nvSpPr>
        <dsp:cNvPr id="0" name=""/>
        <dsp:cNvSpPr/>
      </dsp:nvSpPr>
      <dsp:spPr>
        <a:xfrm>
          <a:off x="479859" y="2312538"/>
          <a:ext cx="873324" cy="872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454CD-D4FC-4EDA-A858-6D4D9B1C3681}">
      <dsp:nvSpPr>
        <dsp:cNvPr id="0" name=""/>
        <dsp:cNvSpPr/>
      </dsp:nvSpPr>
      <dsp:spPr>
        <a:xfrm>
          <a:off x="1833044" y="1955618"/>
          <a:ext cx="4217935" cy="158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49" tIns="168049" rIns="168049" bIns="1680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aramond" panose="02020404030301010803" pitchFamily="18" charset="0"/>
            </a:rPr>
            <a:t>LASSO Regression</a:t>
          </a:r>
          <a:r>
            <a:rPr lang="en-US" sz="1800" kern="1200" dirty="0">
              <a:latin typeface="Garamond" panose="02020404030301010803" pitchFamily="18" charset="0"/>
            </a:rPr>
            <a:t>: LASSO regression helps recover the original structure of a causal network by selecting the most relevant relationships from simulated data, reducing overfitting, and improving interpretability.</a:t>
          </a:r>
        </a:p>
      </dsp:txBody>
      <dsp:txXfrm>
        <a:off x="1833044" y="1955618"/>
        <a:ext cx="4217935" cy="1587863"/>
      </dsp:txXfrm>
    </dsp:sp>
    <dsp:sp modelId="{E8AE2281-515A-44E9-9078-B7F2E9A97D9D}">
      <dsp:nvSpPr>
        <dsp:cNvPr id="0" name=""/>
        <dsp:cNvSpPr/>
      </dsp:nvSpPr>
      <dsp:spPr>
        <a:xfrm>
          <a:off x="0" y="3906422"/>
          <a:ext cx="6171948" cy="1586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4C7D2-7B30-48D6-88C5-2CE2D48B5455}">
      <dsp:nvSpPr>
        <dsp:cNvPr id="0" name=""/>
        <dsp:cNvSpPr/>
      </dsp:nvSpPr>
      <dsp:spPr>
        <a:xfrm>
          <a:off x="479859" y="4263342"/>
          <a:ext cx="873324" cy="872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ACF86-6007-49E4-B5DD-71FC4AC23EF5}">
      <dsp:nvSpPr>
        <dsp:cNvPr id="0" name=""/>
        <dsp:cNvSpPr/>
      </dsp:nvSpPr>
      <dsp:spPr>
        <a:xfrm>
          <a:off x="1833044" y="3906422"/>
          <a:ext cx="4217935" cy="158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49" tIns="168049" rIns="168049" bIns="1680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aramond" panose="02020404030301010803" pitchFamily="18" charset="0"/>
            </a:rPr>
            <a:t>Bayesian Networks &amp; </a:t>
          </a:r>
          <a:r>
            <a:rPr lang="en-US" sz="1800" b="1" kern="1200" dirty="0" err="1">
              <a:latin typeface="Garamond" panose="02020404030301010803" pitchFamily="18" charset="0"/>
            </a:rPr>
            <a:t>Netica</a:t>
          </a:r>
          <a:r>
            <a:rPr lang="en-US" sz="1800" kern="1200" dirty="0">
              <a:latin typeface="Garamond" panose="02020404030301010803" pitchFamily="18" charset="0"/>
            </a:rPr>
            <a:t>: Bayesian networks use probability distributions to model conditional dependencies between variables. </a:t>
          </a:r>
          <a:r>
            <a:rPr lang="en-US" sz="1800" kern="1200" dirty="0" err="1">
              <a:latin typeface="Garamond" panose="02020404030301010803" pitchFamily="18" charset="0"/>
            </a:rPr>
            <a:t>Netica</a:t>
          </a:r>
          <a:r>
            <a:rPr lang="en-US" sz="1800" kern="1200" dirty="0">
              <a:latin typeface="Garamond" panose="02020404030301010803" pitchFamily="18" charset="0"/>
            </a:rPr>
            <a:t> is a tool used to analyze these relationships and compute the causal impact of one variable on another.</a:t>
          </a:r>
        </a:p>
      </dsp:txBody>
      <dsp:txXfrm>
        <a:off x="1833044" y="3906422"/>
        <a:ext cx="4217935" cy="1587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AFD3-50D3-F44E-9F43-AA34E4AA0C0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24CE-85CB-6E44-AB7F-FDFA3B2F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4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92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If H is a positive factor, the likelihood of BP occurring increases to 97.3%.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8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0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7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24CE-85CB-6E44-AB7F-FDFA3B2F09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3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7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6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9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0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0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0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9" r:id="rId6"/>
    <p:sldLayoutId id="2147483704" r:id="rId7"/>
    <p:sldLayoutId id="2147483705" r:id="rId8"/>
    <p:sldLayoutId id="2147483706" r:id="rId9"/>
    <p:sldLayoutId id="2147483708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nes and dots connected representing a network">
            <a:extLst>
              <a:ext uri="{FF2B5EF4-FFF2-40B4-BE49-F238E27FC236}">
                <a16:creationId xmlns:a16="http://schemas.microsoft.com/office/drawing/2014/main" id="{C19EF452-7018-0D07-E139-60A9D3E1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92" r="24446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BDF1CBC-1253-70A4-8E22-4B148E93B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521371"/>
            <a:ext cx="2249871" cy="1005657"/>
          </a:xfrm>
        </p:spPr>
        <p:txBody>
          <a:bodyPr>
            <a:noAutofit/>
          </a:bodyPr>
          <a:lstStyle/>
          <a:p>
            <a:r>
              <a:rPr lang="en-US" sz="1600" i="1" dirty="0">
                <a:latin typeface="Garamond" panose="02020404030301010803" pitchFamily="18" charset="0"/>
              </a:rPr>
              <a:t>Sai Vineela </a:t>
            </a:r>
            <a:r>
              <a:rPr lang="en-US" sz="1600" i="1" dirty="0" err="1">
                <a:latin typeface="Garamond" panose="02020404030301010803" pitchFamily="18" charset="0"/>
              </a:rPr>
              <a:t>Ramineni</a:t>
            </a:r>
            <a:endParaRPr lang="en-US" sz="1600" i="1" dirty="0">
              <a:latin typeface="Garamond" panose="02020404030301010803" pitchFamily="18" charset="0"/>
            </a:endParaRPr>
          </a:p>
          <a:p>
            <a:r>
              <a:rPr lang="en-US" sz="1600" i="1" dirty="0">
                <a:latin typeface="Garamond" panose="02020404030301010803" pitchFamily="18" charset="0"/>
              </a:rPr>
              <a:t>HAP 823</a:t>
            </a:r>
          </a:p>
          <a:p>
            <a:r>
              <a:rPr lang="en-US" sz="1600" i="1" dirty="0">
                <a:latin typeface="Garamond" panose="02020404030301010803" pitchFamily="18" charset="0"/>
              </a:rPr>
              <a:t>Dr. Farrokh Alemi</a:t>
            </a:r>
          </a:p>
          <a:p>
            <a:r>
              <a:rPr lang="en-US" sz="1600" i="1" dirty="0">
                <a:latin typeface="Garamond" panose="02020404030301010803" pitchFamily="18" charset="0"/>
              </a:rPr>
              <a:t>Prof. Abdul Hafeez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EE0AEC-F4AE-9BB9-C513-5E9C289AFC16}"/>
              </a:ext>
            </a:extLst>
          </p:cNvPr>
          <p:cNvSpPr txBox="1"/>
          <p:nvPr/>
        </p:nvSpPr>
        <p:spPr>
          <a:xfrm>
            <a:off x="649515" y="1136300"/>
            <a:ext cx="58655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Causal Network LASSO Regression (Question 4)</a:t>
            </a:r>
          </a:p>
        </p:txBody>
      </p:sp>
    </p:spTree>
    <p:extLst>
      <p:ext uri="{BB962C8B-B14F-4D97-AF65-F5344CB8AC3E}">
        <p14:creationId xmlns:p14="http://schemas.microsoft.com/office/powerpoint/2010/main" val="15751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8"/>
    </mc:Choice>
    <mc:Fallback xmlns="">
      <p:transition spd="slow" advTm="77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92B1-4A6F-2A9E-B572-F21D77F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4.2: Casual impact of h on bp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EFE0FB-87F2-45F4-9659-D2C51AE14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635" y="1568196"/>
            <a:ext cx="6177049" cy="374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9CC2D0-DB4F-2B20-687E-BAB12C19414B}"/>
              </a:ext>
            </a:extLst>
          </p:cNvPr>
          <p:cNvSpPr txBox="1"/>
          <p:nvPr/>
        </p:nvSpPr>
        <p:spPr>
          <a:xfrm>
            <a:off x="7130472" y="2472507"/>
            <a:ext cx="472901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- Change the datatype from CSV to txt for best results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Replace all the binary variables in </a:t>
            </a:r>
          </a:p>
          <a:p>
            <a:r>
              <a:rPr lang="en-US" sz="1700" dirty="0" err="1"/>
              <a:t>simulatedbundleddata.csv</a:t>
            </a:r>
            <a:r>
              <a:rPr lang="en-US" sz="1700" dirty="0"/>
              <a:t> file to categorical variables (1=Yes, 0=No) (use CTRL+H to do find and replace all)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Create this network on </a:t>
            </a:r>
            <a:r>
              <a:rPr lang="en-US" sz="1700" dirty="0" err="1"/>
              <a:t>netica</a:t>
            </a:r>
            <a:r>
              <a:rPr lang="en-US" sz="1700" dirty="0"/>
              <a:t> by adding nodes and arrows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Your network should look like this!!!</a:t>
            </a:r>
          </a:p>
        </p:txBody>
      </p:sp>
    </p:spTree>
    <p:extLst>
      <p:ext uri="{BB962C8B-B14F-4D97-AF65-F5344CB8AC3E}">
        <p14:creationId xmlns:p14="http://schemas.microsoft.com/office/powerpoint/2010/main" val="17008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12"/>
    </mc:Choice>
    <mc:Fallback xmlns="">
      <p:transition spd="slow" advTm="8851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FEC7A34-539B-4949-BC75-F49D5FFC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4B2C18-146D-48F9-BB98-D4E4D70A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6418" y="722376"/>
            <a:ext cx="58394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1784B1-4DE1-43A3-95B9-A0EB6529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5466" y="6156846"/>
            <a:ext cx="58745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53E5C63-869D-7436-D737-B992C664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095" b="1"/>
          <a:stretch/>
        </p:blipFill>
        <p:spPr>
          <a:xfrm>
            <a:off x="762000" y="722376"/>
            <a:ext cx="4076700" cy="25736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29613-50DC-B684-DCC6-22BB5E70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800" y="2226374"/>
            <a:ext cx="5979565" cy="3603210"/>
          </a:xfrm>
        </p:spPr>
        <p:txBody>
          <a:bodyPr>
            <a:normAutofit/>
          </a:bodyPr>
          <a:lstStyle/>
          <a:p>
            <a:r>
              <a:rPr lang="en-US" b="1" dirty="0"/>
              <a:t>Uploading case files</a:t>
            </a:r>
          </a:p>
          <a:p>
            <a:pPr marL="457200" lvl="1" indent="0">
              <a:buNone/>
            </a:pPr>
            <a:r>
              <a:rPr lang="en-US" dirty="0"/>
              <a:t>Cases -&gt; Learn -&gt; Incorp case file -&gt; chose txt file  (degree 1) -&gt; compile net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26A06B-15CB-2CDB-8578-656461E11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06472"/>
            <a:ext cx="4049165" cy="31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6"/>
    </mc:Choice>
    <mc:Fallback xmlns="">
      <p:transition spd="slow" advTm="464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45DE-C32A-124B-1CBB-4B694046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>
                <a:latin typeface="Garamond" panose="02020404030301010803" pitchFamily="18" charset="0"/>
              </a:rPr>
              <a:t>Netica</a:t>
            </a:r>
            <a:r>
              <a:rPr lang="en-US" sz="2000" b="1" dirty="0">
                <a:latin typeface="Garamond" panose="02020404030301010803" pitchFamily="18" charset="0"/>
              </a:rPr>
              <a:t> network after uploading the case file</a:t>
            </a:r>
          </a:p>
        </p:txBody>
      </p:sp>
      <p:pic>
        <p:nvPicPr>
          <p:cNvPr id="4" name="Content Placeholder 3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98A7A7DD-F5C5-75FF-ABFE-EEAC47B28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693" y="1568196"/>
            <a:ext cx="6431147" cy="44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6"/>
    </mc:Choice>
    <mc:Fallback xmlns="">
      <p:transition spd="slow" advTm="90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F7C8A-3A21-02E6-A8BF-F69B92D2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72" y="2145933"/>
            <a:ext cx="3513667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The casual impact of h on bp is </a:t>
            </a:r>
            <a:r>
              <a:rPr lang="en-US" b="1" dirty="0">
                <a:highlight>
                  <a:srgbClr val="FFFF00"/>
                </a:highlight>
              </a:rPr>
              <a:t>97.3%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EDBD0D-22D7-4C96-BA91-57D1BE5DF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7632" y="1266971"/>
            <a:ext cx="6944267" cy="43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0"/>
    </mc:Choice>
    <mc:Fallback xmlns="">
      <p:transition spd="slow" advTm="2112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C7497-16F0-238B-93EF-5C2E0224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54" y="1559052"/>
            <a:ext cx="10691265" cy="37398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 </a:t>
            </a:r>
            <a:r>
              <a:rPr lang="en-US" sz="4000" b="1" dirty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53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"/>
    </mc:Choice>
    <mc:Fallback xmlns="">
      <p:transition spd="slow" advTm="64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B1440C2-7ED8-AFF7-50F3-C8A9C33A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3FA61E-44F1-E7ED-FA9E-72C44AA6F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74372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hat is lasso regression? - GeeksforGeeks">
            <a:extLst>
              <a:ext uri="{FF2B5EF4-FFF2-40B4-BE49-F238E27FC236}">
                <a16:creationId xmlns:a16="http://schemas.microsoft.com/office/drawing/2014/main" id="{C81F2EAF-AFAC-58C0-2537-663DA48D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47" y="3015093"/>
            <a:ext cx="1306306" cy="9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yesian Intelligence">
            <a:extLst>
              <a:ext uri="{FF2B5EF4-FFF2-40B4-BE49-F238E27FC236}">
                <a16:creationId xmlns:a16="http://schemas.microsoft.com/office/drawing/2014/main" id="{832778EC-89B8-4160-787D-F53DA4C9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5" y="3166782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01"/>
    </mc:Choice>
    <mc:Fallback xmlns="">
      <p:transition spd="slow" advTm="665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AC07E-F4D9-21E0-E211-B1699D68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687812" cy="798194"/>
          </a:xfrm>
        </p:spPr>
        <p:txBody>
          <a:bodyPr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69A2-F4FE-AB78-AF48-B5BE1B8C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899" y="1226791"/>
            <a:ext cx="4191001" cy="4139626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400" b="0" i="0" dirty="0">
                <a:effectLst/>
                <a:latin typeface="Garamond" panose="02020404030301010803" pitchFamily="18" charset="0"/>
              </a:rPr>
              <a:t>4. The following graph was used to simulate data on bundling payment for total hip fracture treatment. </a:t>
            </a:r>
            <a:r>
              <a:rPr lang="en-US" sz="2400" b="0" u="sng" dirty="0">
                <a:effectLst/>
                <a:latin typeface="Garamond" panose="02020404030301010803" pitchFamily="18" charset="0"/>
              </a:rPr>
              <a:t>Recover the original network from the data using LASSO regression</a:t>
            </a:r>
            <a:r>
              <a:rPr lang="en-US" sz="2400" b="0" i="0" dirty="0">
                <a:effectLst/>
                <a:latin typeface="Garamond" panose="02020404030301010803" pitchFamily="18" charset="0"/>
              </a:rPr>
              <a:t> and </a:t>
            </a:r>
            <a:r>
              <a:rPr lang="en-US" sz="2400" b="0" i="0" u="sng" dirty="0">
                <a:effectLst/>
                <a:latin typeface="Garamond" panose="02020404030301010803" pitchFamily="18" charset="0"/>
              </a:rPr>
              <a:t>calculate the causal impact of H on BP using </a:t>
            </a:r>
            <a:r>
              <a:rPr lang="en-US" sz="2400" b="0" i="0" u="sng" dirty="0" err="1">
                <a:effectLst/>
                <a:latin typeface="Garamond" panose="02020404030301010803" pitchFamily="18" charset="0"/>
              </a:rPr>
              <a:t>Netica</a:t>
            </a:r>
            <a:r>
              <a:rPr lang="en-US" sz="2400" b="0" i="0" u="sng" dirty="0">
                <a:effectLst/>
                <a:latin typeface="Garamond" panose="02020404030301010803" pitchFamily="18" charset="0"/>
              </a:rPr>
              <a:t>.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5BB50BB-F679-4C97-D882-1D60E012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63" y="1869439"/>
            <a:ext cx="5851062" cy="41396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32"/>
    </mc:Choice>
    <mc:Fallback xmlns="">
      <p:transition spd="slow" advTm="256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5E6C-2821-32FD-2CA3-80320D5E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9154-8349-FCD6-9EEB-904F2BC3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48918"/>
            <a:ext cx="10691265" cy="43129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1: Installing the packages</a:t>
            </a:r>
          </a:p>
          <a:p>
            <a:pPr marL="457200" lvl="1" indent="0">
              <a:buNone/>
            </a:pPr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glmnet</a:t>
            </a:r>
            <a:r>
              <a:rPr lang="en-US" dirty="0"/>
              <a:t>")</a:t>
            </a:r>
          </a:p>
          <a:p>
            <a:pPr marL="457200" lvl="1" indent="0">
              <a:buNone/>
            </a:pPr>
            <a:r>
              <a:rPr lang="en-US" dirty="0" err="1"/>
              <a:t>install.packages</a:t>
            </a:r>
            <a:r>
              <a:rPr lang="en-US" dirty="0"/>
              <a:t>("cv")</a:t>
            </a:r>
          </a:p>
          <a:p>
            <a:pPr marL="457200" lvl="1" indent="0">
              <a:buNone/>
            </a:pPr>
            <a:r>
              <a:rPr lang="en-US" dirty="0"/>
              <a:t>library (</a:t>
            </a:r>
            <a:r>
              <a:rPr lang="en-US" dirty="0" err="1"/>
              <a:t>glmnet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library(</a:t>
            </a:r>
            <a:r>
              <a:rPr lang="en-US" dirty="0" err="1"/>
              <a:t>MatrixModels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library (cv)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Step 2: Reading the data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data= </a:t>
            </a:r>
            <a:r>
              <a:rPr lang="en-US" dirty="0" err="1"/>
              <a:t>read.csv</a:t>
            </a:r>
            <a:r>
              <a:rPr lang="en-US" dirty="0"/>
              <a:t>("/Users/</a:t>
            </a:r>
            <a:r>
              <a:rPr lang="en-US" dirty="0" err="1"/>
              <a:t>vineela</a:t>
            </a:r>
            <a:r>
              <a:rPr lang="en-US" dirty="0"/>
              <a:t>/Downloads/simulated bundled </a:t>
            </a:r>
            <a:r>
              <a:rPr lang="en-US" dirty="0" err="1"/>
              <a:t>data.csv</a:t>
            </a:r>
            <a:r>
              <a:rPr lang="en-US" dirty="0"/>
              <a:t>")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sum(</a:t>
            </a:r>
            <a:r>
              <a:rPr lang="en-US" dirty="0" err="1"/>
              <a:t>is.na</a:t>
            </a:r>
            <a:r>
              <a:rPr lang="en-US" dirty="0"/>
              <a:t>(data))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D9C9A-E7F1-EFCC-6860-73BAB00F6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23" y="2463800"/>
            <a:ext cx="7340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60"/>
    </mc:Choice>
    <mc:Fallback xmlns="">
      <p:transition spd="slow" advTm="321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7BC3-FBE6-A4E8-6724-9CA0CA7C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079292"/>
            <a:ext cx="10691265" cy="4882596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Step 3: LASSO regression for each target variable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#Lasso Regress 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x= </a:t>
            </a:r>
            <a:r>
              <a:rPr lang="en-US" dirty="0" err="1"/>
              <a:t>as.matrix</a:t>
            </a:r>
            <a:r>
              <a:rPr lang="en-US" dirty="0"/>
              <a:t>(data[-4])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y=data[,4]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err="1"/>
              <a:t>model_fit</a:t>
            </a:r>
            <a:r>
              <a:rPr lang="en-US" dirty="0"/>
              <a:t>= </a:t>
            </a:r>
            <a:r>
              <a:rPr lang="en-US" dirty="0" err="1"/>
              <a:t>glmnet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plot(</a:t>
            </a:r>
            <a:r>
              <a:rPr lang="en-US" dirty="0" err="1"/>
              <a:t>model_fit</a:t>
            </a:r>
            <a:r>
              <a:rPr lang="en-US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err="1"/>
              <a:t>coef</a:t>
            </a:r>
            <a:r>
              <a:rPr lang="en-US" dirty="0"/>
              <a:t>(</a:t>
            </a:r>
            <a:r>
              <a:rPr lang="en-US" dirty="0" err="1"/>
              <a:t>model_fit</a:t>
            </a:r>
            <a:r>
              <a:rPr lang="en-US" dirty="0"/>
              <a:t>, s=.01)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err="1"/>
              <a:t>cvfit</a:t>
            </a:r>
            <a:r>
              <a:rPr lang="en-US" dirty="0"/>
              <a:t>= </a:t>
            </a:r>
            <a:r>
              <a:rPr lang="en-US" dirty="0" err="1"/>
              <a:t>cv.glmnet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plot(</a:t>
            </a:r>
            <a:r>
              <a:rPr lang="en-US" dirty="0" err="1"/>
              <a:t>cvfit</a:t>
            </a:r>
            <a:r>
              <a:rPr lang="en-US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err="1"/>
              <a:t>cvfit$lambda.min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err="1"/>
              <a:t>coef</a:t>
            </a:r>
            <a:r>
              <a:rPr lang="en-US" dirty="0"/>
              <a:t>(</a:t>
            </a:r>
            <a:r>
              <a:rPr lang="en-US" dirty="0" err="1"/>
              <a:t>cvfit</a:t>
            </a:r>
            <a:r>
              <a:rPr lang="en-US" dirty="0"/>
              <a:t>, s=0.01)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Garamond" panose="02020404030301010803" pitchFamily="18" charset="0"/>
              </a:rPr>
              <a:t>Step 4: Do the same for other target variables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Garamond" panose="02020404030301010803" pitchFamily="18" charset="0"/>
              </a:rPr>
              <a:t>(excluding DME, CL, 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FE46F-8DD4-52D8-98BD-57206CF5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72" y="798676"/>
            <a:ext cx="3252865" cy="5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04"/>
    </mc:Choice>
    <mc:Fallback xmlns="">
      <p:transition spd="slow" advTm="743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88507B-4918-41E1-DA08-533118E82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2911" y="919956"/>
            <a:ext cx="2674748" cy="5018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16BE9-0212-035B-F599-E2BD737DC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26" y="771574"/>
            <a:ext cx="2674748" cy="5314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B330A-8004-C046-8B0C-95B7F5E24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549" y="771574"/>
            <a:ext cx="2932540" cy="53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4"/>
    </mc:Choice>
    <mc:Fallback xmlns="">
      <p:transition spd="slow" advTm="77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A1119-1450-CCDC-9BD0-A4DC7398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785091"/>
            <a:ext cx="10691265" cy="5357091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Step 5: Store coefficients in table format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#Define target and independent variables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err="1"/>
              <a:t>install.packages</a:t>
            </a:r>
            <a:r>
              <a:rPr lang="en-US" sz="2000" dirty="0"/>
              <a:t>("</a:t>
            </a:r>
            <a:r>
              <a:rPr lang="en-US" sz="2000" dirty="0" err="1"/>
              <a:t>openxlsx</a:t>
            </a:r>
            <a:r>
              <a:rPr lang="en-US" sz="2000" dirty="0"/>
              <a:t>")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library(</a:t>
            </a:r>
            <a:r>
              <a:rPr lang="en-US" sz="2000" dirty="0" err="1"/>
              <a:t>openxlsx</a:t>
            </a:r>
            <a:r>
              <a:rPr lang="en-US" sz="2000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# List of target variable names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err="1"/>
              <a:t>target_vars</a:t>
            </a:r>
            <a:r>
              <a:rPr lang="en-US" sz="2000" dirty="0"/>
              <a:t> &lt;- names(data)[5:14]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# List of independent variable names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err="1"/>
              <a:t>independent_vars</a:t>
            </a:r>
            <a:r>
              <a:rPr lang="en-US" sz="2000" dirty="0"/>
              <a:t> &lt;- names(data)[1:4] # Assuming DME, CL, P are first 3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err="1"/>
              <a:t>independent_vars</a:t>
            </a:r>
            <a:r>
              <a:rPr lang="en-US" sz="2000" dirty="0"/>
              <a:t> &lt;- c(</a:t>
            </a:r>
            <a:r>
              <a:rPr lang="en-US" sz="2000" dirty="0" err="1"/>
              <a:t>independent_vars</a:t>
            </a:r>
            <a:r>
              <a:rPr lang="en-US" sz="2000" dirty="0"/>
              <a:t>, </a:t>
            </a:r>
            <a:r>
              <a:rPr lang="en-US" sz="2000" dirty="0" err="1"/>
              <a:t>target_vars</a:t>
            </a:r>
            <a:r>
              <a:rPr lang="en-US" sz="2000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r>
              <a:rPr lang="en-US" sz="3600" b="1" dirty="0">
                <a:latin typeface="Garamond" panose="02020404030301010803" pitchFamily="18" charset="0"/>
              </a:rPr>
              <a:t>Step 6: Loop through each target variable and run LASSO</a:t>
            </a:r>
          </a:p>
          <a:p>
            <a:pPr marL="0" indent="0">
              <a:buNone/>
            </a:pPr>
            <a:r>
              <a:rPr lang="en-US" dirty="0"/>
              <a:t># Initialize the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coef_table</a:t>
            </a:r>
            <a:r>
              <a:rPr lang="en-US" dirty="0"/>
              <a:t> &lt;- matrix(NA, </a:t>
            </a:r>
            <a:r>
              <a:rPr lang="en-US" dirty="0" err="1"/>
              <a:t>nrow</a:t>
            </a:r>
            <a:r>
              <a:rPr lang="en-US" dirty="0"/>
              <a:t> = length(</a:t>
            </a:r>
            <a:r>
              <a:rPr lang="en-US" dirty="0" err="1"/>
              <a:t>independent_vars</a:t>
            </a:r>
            <a:r>
              <a:rPr lang="en-US" dirty="0"/>
              <a:t>), </a:t>
            </a:r>
            <a:r>
              <a:rPr lang="en-US" dirty="0" err="1"/>
              <a:t>ncol</a:t>
            </a:r>
            <a:r>
              <a:rPr lang="en-US" dirty="0"/>
              <a:t> = length(</a:t>
            </a:r>
            <a:r>
              <a:rPr lang="en-US" dirty="0" err="1"/>
              <a:t>target_vars</a:t>
            </a:r>
            <a:r>
              <a:rPr lang="en-US" dirty="0"/>
              <a:t>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</a:t>
            </a:r>
            <a:r>
              <a:rPr lang="en-US" dirty="0" err="1"/>
              <a:t>dimnames</a:t>
            </a:r>
            <a:r>
              <a:rPr lang="en-US" dirty="0"/>
              <a:t> = list(</a:t>
            </a:r>
            <a:r>
              <a:rPr lang="en-US" dirty="0" err="1"/>
              <a:t>independent_vars</a:t>
            </a:r>
            <a:r>
              <a:rPr lang="en-US" dirty="0"/>
              <a:t>, </a:t>
            </a:r>
            <a:r>
              <a:rPr lang="en-US" dirty="0" err="1"/>
              <a:t>target_vars</a:t>
            </a:r>
            <a:r>
              <a:rPr lang="en-US" dirty="0"/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# Loop through each target variable and extract coefficients (excluding intercept)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in 1:length(</a:t>
            </a:r>
            <a:r>
              <a:rPr lang="en-US" dirty="0" err="1"/>
              <a:t>target_vars</a:t>
            </a:r>
            <a:r>
              <a:rPr lang="en-US" dirty="0"/>
              <a:t>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target_var</a:t>
            </a:r>
            <a:r>
              <a:rPr lang="en-US" dirty="0"/>
              <a:t> &lt;- </a:t>
            </a:r>
            <a:r>
              <a:rPr lang="en-US" dirty="0" err="1"/>
              <a:t>target_vars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x &lt;- </a:t>
            </a:r>
            <a:r>
              <a:rPr lang="en-US" dirty="0" err="1"/>
              <a:t>as.matrix</a:t>
            </a:r>
            <a:r>
              <a:rPr lang="en-US" dirty="0"/>
              <a:t>(data[, -which(names(data) == </a:t>
            </a:r>
            <a:r>
              <a:rPr lang="en-US" dirty="0" err="1"/>
              <a:t>target_var</a:t>
            </a:r>
            <a:r>
              <a:rPr lang="en-US" dirty="0"/>
              <a:t>)])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y &lt;- data[, </a:t>
            </a:r>
            <a:r>
              <a:rPr lang="en-US" dirty="0" err="1"/>
              <a:t>target_var</a:t>
            </a:r>
            <a:r>
              <a:rPr lang="en-US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cvfit</a:t>
            </a:r>
            <a:r>
              <a:rPr lang="en-US" dirty="0"/>
              <a:t> &lt;- </a:t>
            </a:r>
            <a:r>
              <a:rPr lang="en-US" dirty="0" err="1"/>
              <a:t>cv.glmnet</a:t>
            </a:r>
            <a:r>
              <a:rPr lang="en-US" dirty="0"/>
              <a:t>(x, 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coefs</a:t>
            </a:r>
            <a:r>
              <a:rPr lang="en-US" dirty="0"/>
              <a:t> &lt;- </a:t>
            </a:r>
            <a:r>
              <a:rPr lang="en-US" dirty="0" err="1"/>
              <a:t>coef</a:t>
            </a:r>
            <a:r>
              <a:rPr lang="en-US" dirty="0"/>
              <a:t>(</a:t>
            </a:r>
            <a:r>
              <a:rPr lang="en-US" dirty="0" err="1"/>
              <a:t>cvfit</a:t>
            </a:r>
            <a:r>
              <a:rPr lang="en-US" dirty="0"/>
              <a:t>, s = </a:t>
            </a:r>
            <a:r>
              <a:rPr lang="en-US" dirty="0" err="1"/>
              <a:t>cvfit$lambda.min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# Fill in the table (excluding intercept)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for (j in 1:length(</a:t>
            </a:r>
            <a:r>
              <a:rPr lang="en-US" dirty="0" err="1"/>
              <a:t>independent_vars</a:t>
            </a:r>
            <a:r>
              <a:rPr lang="en-US" dirty="0"/>
              <a:t>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var_name</a:t>
            </a:r>
            <a:r>
              <a:rPr lang="en-US" dirty="0"/>
              <a:t> &lt;- </a:t>
            </a:r>
            <a:r>
              <a:rPr lang="en-US" dirty="0" err="1"/>
              <a:t>independent_vars</a:t>
            </a:r>
            <a:r>
              <a:rPr lang="en-US" dirty="0"/>
              <a:t>[j]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if (</a:t>
            </a:r>
            <a:r>
              <a:rPr lang="en-US" dirty="0" err="1"/>
              <a:t>var_name</a:t>
            </a:r>
            <a:r>
              <a:rPr lang="en-US" dirty="0"/>
              <a:t> %in% </a:t>
            </a:r>
            <a:r>
              <a:rPr lang="en-US" dirty="0" err="1"/>
              <a:t>rownames</a:t>
            </a:r>
            <a:r>
              <a:rPr lang="en-US" dirty="0"/>
              <a:t>(</a:t>
            </a:r>
            <a:r>
              <a:rPr lang="en-US" dirty="0" err="1"/>
              <a:t>coefs</a:t>
            </a:r>
            <a:r>
              <a:rPr lang="en-US" dirty="0"/>
              <a:t>)[-1])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</a:t>
            </a:r>
            <a:r>
              <a:rPr lang="en-US" dirty="0" err="1"/>
              <a:t>coef_table</a:t>
            </a:r>
            <a:r>
              <a:rPr lang="en-US" dirty="0"/>
              <a:t>[</a:t>
            </a:r>
            <a:r>
              <a:rPr lang="en-US" dirty="0" err="1"/>
              <a:t>var_name</a:t>
            </a:r>
            <a:r>
              <a:rPr lang="en-US" dirty="0"/>
              <a:t>, </a:t>
            </a:r>
            <a:r>
              <a:rPr lang="en-US" dirty="0" err="1"/>
              <a:t>target_var</a:t>
            </a:r>
            <a:r>
              <a:rPr lang="en-US" dirty="0"/>
              <a:t>] &lt;- </a:t>
            </a:r>
            <a:r>
              <a:rPr lang="en-US" dirty="0" err="1"/>
              <a:t>coefs</a:t>
            </a:r>
            <a:r>
              <a:rPr lang="en-US" dirty="0"/>
              <a:t>[</a:t>
            </a:r>
            <a:r>
              <a:rPr lang="en-US" dirty="0" err="1"/>
              <a:t>var_name</a:t>
            </a:r>
            <a:r>
              <a:rPr lang="en-US" dirty="0"/>
              <a:t>, 1]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0CBC5-43CC-5E5A-A931-92A72A17F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974" y="750454"/>
            <a:ext cx="5352792" cy="53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20"/>
    </mc:Choice>
    <mc:Fallback xmlns="">
      <p:transition spd="slow" advTm="611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9681-7CA8-061D-9EC3-77B0C340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982133"/>
            <a:ext cx="10691265" cy="49797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latin typeface="Garamond" panose="02020404030301010803" pitchFamily="18" charset="0"/>
              </a:rPr>
              <a:t>Step 7: Format the table and save the coefficients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Garamond" panose="02020404030301010803" pitchFamily="18" charset="0"/>
              </a:rPr>
              <a:t>table as Excel 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Garamond" panose="02020404030301010803" pitchFamily="18" charset="0"/>
              </a:rPr>
              <a:t># Format the table (round and replace zeros and negative values)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coef_table</a:t>
            </a:r>
            <a:r>
              <a:rPr lang="en-US" sz="1200" dirty="0">
                <a:latin typeface="Garamond" panose="02020404030301010803" pitchFamily="18" charset="0"/>
              </a:rPr>
              <a:t> &lt;- round(</a:t>
            </a:r>
            <a:r>
              <a:rPr lang="en-US" sz="1200" dirty="0" err="1">
                <a:latin typeface="Garamond" panose="02020404030301010803" pitchFamily="18" charset="0"/>
              </a:rPr>
              <a:t>coef_table</a:t>
            </a:r>
            <a:r>
              <a:rPr lang="en-US" sz="1200" dirty="0">
                <a:latin typeface="Garamond" panose="02020404030301010803" pitchFamily="18" charset="0"/>
              </a:rPr>
              <a:t>, 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coef_table</a:t>
            </a:r>
            <a:r>
              <a:rPr lang="en-US" sz="1200" dirty="0">
                <a:latin typeface="Garamond" panose="02020404030301010803" pitchFamily="18" charset="0"/>
              </a:rPr>
              <a:t>[</a:t>
            </a:r>
            <a:r>
              <a:rPr lang="en-US" sz="1200" dirty="0" err="1">
                <a:latin typeface="Garamond" panose="02020404030301010803" pitchFamily="18" charset="0"/>
              </a:rPr>
              <a:t>coef_table</a:t>
            </a:r>
            <a:r>
              <a:rPr lang="en-US" sz="1200" dirty="0">
                <a:latin typeface="Garamond" panose="02020404030301010803" pitchFamily="18" charset="0"/>
              </a:rPr>
              <a:t> == 0] &lt;- "."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coef_table</a:t>
            </a:r>
            <a:r>
              <a:rPr lang="en-US" sz="1200" dirty="0">
                <a:latin typeface="Garamond" panose="02020404030301010803" pitchFamily="18" charset="0"/>
              </a:rPr>
              <a:t>[</a:t>
            </a:r>
            <a:r>
              <a:rPr lang="en-US" sz="1200" dirty="0" err="1">
                <a:latin typeface="Garamond" panose="02020404030301010803" pitchFamily="18" charset="0"/>
              </a:rPr>
              <a:t>coef_table</a:t>
            </a:r>
            <a:r>
              <a:rPr lang="en-US" sz="1200" dirty="0">
                <a:latin typeface="Garamond" panose="02020404030301010803" pitchFamily="18" charset="0"/>
              </a:rPr>
              <a:t> &lt; 0] &lt;- ""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Garamond" panose="02020404030301010803" pitchFamily="18" charset="0"/>
              </a:rPr>
              <a:t># Create a data frame for Excel export - independent variables as first column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excel_table</a:t>
            </a:r>
            <a:r>
              <a:rPr lang="en-US" sz="1200" dirty="0">
                <a:latin typeface="Garamond" panose="02020404030301010803" pitchFamily="18" charset="0"/>
              </a:rPr>
              <a:t> &lt;- </a:t>
            </a:r>
            <a:r>
              <a:rPr lang="en-US" sz="1200" dirty="0" err="1">
                <a:latin typeface="Garamond" panose="02020404030301010803" pitchFamily="18" charset="0"/>
              </a:rPr>
              <a:t>data.frame</a:t>
            </a:r>
            <a:r>
              <a:rPr lang="en-US" sz="1200" dirty="0">
                <a:latin typeface="Garamond" panose="02020404030301010803" pitchFamily="18" charset="0"/>
              </a:rPr>
              <a:t>(</a:t>
            </a:r>
            <a:r>
              <a:rPr lang="en-US" sz="1200" dirty="0" err="1">
                <a:latin typeface="Garamond" panose="02020404030301010803" pitchFamily="18" charset="0"/>
              </a:rPr>
              <a:t>Independent_Variables</a:t>
            </a:r>
            <a:r>
              <a:rPr lang="en-US" sz="1200" dirty="0">
                <a:latin typeface="Garamond" panose="02020404030301010803" pitchFamily="18" charset="0"/>
              </a:rPr>
              <a:t> = </a:t>
            </a:r>
            <a:r>
              <a:rPr lang="en-US" sz="1200" dirty="0" err="1">
                <a:latin typeface="Garamond" panose="02020404030301010803" pitchFamily="18" charset="0"/>
              </a:rPr>
              <a:t>rownames</a:t>
            </a:r>
            <a:r>
              <a:rPr lang="en-US" sz="1200" dirty="0">
                <a:latin typeface="Garamond" panose="02020404030301010803" pitchFamily="18" charset="0"/>
              </a:rPr>
              <a:t>(</a:t>
            </a:r>
            <a:r>
              <a:rPr lang="en-US" sz="1200" dirty="0" err="1">
                <a:latin typeface="Garamond" panose="02020404030301010803" pitchFamily="18" charset="0"/>
              </a:rPr>
              <a:t>coef_table</a:t>
            </a:r>
            <a:r>
              <a:rPr lang="en-US" sz="1200" dirty="0">
                <a:latin typeface="Garamond" panose="02020404030301010803" pitchFamily="18" charset="0"/>
              </a:rPr>
              <a:t>), </a:t>
            </a:r>
            <a:r>
              <a:rPr lang="en-US" sz="1200" dirty="0" err="1">
                <a:latin typeface="Garamond" panose="02020404030301010803" pitchFamily="18" charset="0"/>
              </a:rPr>
              <a:t>coef_table</a:t>
            </a:r>
            <a:r>
              <a:rPr lang="en-US" sz="12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Garamond" panose="02020404030301010803" pitchFamily="18" charset="0"/>
              </a:rPr>
              <a:t># Remove the first row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excel_table</a:t>
            </a:r>
            <a:r>
              <a:rPr lang="en-US" sz="1200" dirty="0">
                <a:latin typeface="Garamond" panose="02020404030301010803" pitchFamily="18" charset="0"/>
              </a:rPr>
              <a:t> &lt;- </a:t>
            </a:r>
            <a:r>
              <a:rPr lang="en-US" sz="1200" dirty="0" err="1">
                <a:latin typeface="Garamond" panose="02020404030301010803" pitchFamily="18" charset="0"/>
              </a:rPr>
              <a:t>excel_table</a:t>
            </a:r>
            <a:r>
              <a:rPr lang="en-US" sz="1200" dirty="0">
                <a:latin typeface="Garamond" panose="02020404030301010803" pitchFamily="18" charset="0"/>
              </a:rPr>
              <a:t>[-1, ]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Garamond" panose="02020404030301010803" pitchFamily="18" charset="0"/>
              </a:rPr>
              <a:t># Save as Excel 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wb</a:t>
            </a:r>
            <a:r>
              <a:rPr lang="en-US" sz="1200" dirty="0">
                <a:latin typeface="Garamond" panose="02020404030301010803" pitchFamily="18" charset="0"/>
              </a:rPr>
              <a:t> &lt;- </a:t>
            </a:r>
            <a:r>
              <a:rPr lang="en-US" sz="1200" dirty="0" err="1">
                <a:latin typeface="Garamond" panose="02020404030301010803" pitchFamily="18" charset="0"/>
              </a:rPr>
              <a:t>createWorkbook</a:t>
            </a:r>
            <a:r>
              <a:rPr lang="en-US" sz="1200" dirty="0">
                <a:latin typeface="Garamond" panose="02020404030301010803" pitchFamily="18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addWorksheet</a:t>
            </a:r>
            <a:r>
              <a:rPr lang="en-US" sz="1200" dirty="0">
                <a:latin typeface="Garamond" panose="02020404030301010803" pitchFamily="18" charset="0"/>
              </a:rPr>
              <a:t>(</a:t>
            </a:r>
            <a:r>
              <a:rPr lang="en-US" sz="1200" dirty="0" err="1">
                <a:latin typeface="Garamond" panose="02020404030301010803" pitchFamily="18" charset="0"/>
              </a:rPr>
              <a:t>wb</a:t>
            </a:r>
            <a:r>
              <a:rPr lang="en-US" sz="1200" dirty="0">
                <a:latin typeface="Garamond" panose="02020404030301010803" pitchFamily="18" charset="0"/>
              </a:rPr>
              <a:t>, "LASSO Coefficients")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writeData</a:t>
            </a:r>
            <a:r>
              <a:rPr lang="en-US" sz="1200" dirty="0">
                <a:latin typeface="Garamond" panose="02020404030301010803" pitchFamily="18" charset="0"/>
              </a:rPr>
              <a:t>(</a:t>
            </a:r>
            <a:r>
              <a:rPr lang="en-US" sz="1200" dirty="0" err="1">
                <a:latin typeface="Garamond" panose="02020404030301010803" pitchFamily="18" charset="0"/>
              </a:rPr>
              <a:t>wb</a:t>
            </a:r>
            <a:r>
              <a:rPr lang="en-US" sz="1200" dirty="0">
                <a:latin typeface="Garamond" panose="02020404030301010803" pitchFamily="18" charset="0"/>
              </a:rPr>
              <a:t>, "LASSO Coefficients", </a:t>
            </a:r>
            <a:r>
              <a:rPr lang="en-US" sz="1200" dirty="0" err="1">
                <a:latin typeface="Garamond" panose="02020404030301010803" pitchFamily="18" charset="0"/>
              </a:rPr>
              <a:t>excel_table</a:t>
            </a:r>
            <a:r>
              <a:rPr lang="en-US" sz="12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Garamond" panose="02020404030301010803" pitchFamily="18" charset="0"/>
              </a:rPr>
              <a:t>saveWorkbook</a:t>
            </a:r>
            <a:r>
              <a:rPr lang="en-US" sz="1200" dirty="0">
                <a:latin typeface="Garamond" panose="02020404030301010803" pitchFamily="18" charset="0"/>
              </a:rPr>
              <a:t>(</a:t>
            </a:r>
            <a:r>
              <a:rPr lang="en-US" sz="1200" dirty="0" err="1">
                <a:latin typeface="Garamond" panose="02020404030301010803" pitchFamily="18" charset="0"/>
              </a:rPr>
              <a:t>wb</a:t>
            </a:r>
            <a:r>
              <a:rPr lang="en-US" sz="1200" dirty="0">
                <a:latin typeface="Garamond" panose="02020404030301010803" pitchFamily="18" charset="0"/>
              </a:rPr>
              <a:t>, "/Users/</a:t>
            </a:r>
            <a:r>
              <a:rPr lang="en-US" sz="1200" dirty="0" err="1">
                <a:latin typeface="Garamond" panose="02020404030301010803" pitchFamily="18" charset="0"/>
              </a:rPr>
              <a:t>vineela</a:t>
            </a:r>
            <a:r>
              <a:rPr lang="en-US" sz="1200" dirty="0">
                <a:latin typeface="Garamond" panose="02020404030301010803" pitchFamily="18" charset="0"/>
              </a:rPr>
              <a:t>/Downloads/</a:t>
            </a:r>
            <a:r>
              <a:rPr lang="en-US" sz="1200" dirty="0" err="1">
                <a:latin typeface="Garamond" panose="02020404030301010803" pitchFamily="18" charset="0"/>
              </a:rPr>
              <a:t>LASSO_coefficients.xlsx</a:t>
            </a:r>
            <a:r>
              <a:rPr lang="en-US" sz="1200" dirty="0">
                <a:latin typeface="Garamond" panose="02020404030301010803" pitchFamily="18" charset="0"/>
              </a:rPr>
              <a:t>", overwrite = TRUE)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BFEA7-9301-37FD-F667-58BD2EA0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55" y="1815693"/>
            <a:ext cx="4922982" cy="33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0"/>
    </mc:Choice>
    <mc:Fallback xmlns="">
      <p:transition spd="slow" advTm="448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48C3-6BF8-166D-BABC-2DE2AE9A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935AC4-C475-0C3F-A6C0-6B390790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088" y="1823175"/>
            <a:ext cx="10691812" cy="352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6661B-8EA1-5ED1-677D-A48029130A54}"/>
              </a:ext>
            </a:extLst>
          </p:cNvPr>
          <p:cNvSpPr txBox="1"/>
          <p:nvPr/>
        </p:nvSpPr>
        <p:spPr>
          <a:xfrm>
            <a:off x="700088" y="5574268"/>
            <a:ext cx="722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*Edited for more readability and strike through the values that are &lt;0.01</a:t>
            </a:r>
          </a:p>
        </p:txBody>
      </p:sp>
    </p:spTree>
    <p:extLst>
      <p:ext uri="{BB962C8B-B14F-4D97-AF65-F5344CB8AC3E}">
        <p14:creationId xmlns:p14="http://schemas.microsoft.com/office/powerpoint/2010/main" val="10993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52"/>
    </mc:Choice>
    <mc:Fallback xmlns="">
      <p:transition spd="slow" advTm="59552"/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936</Words>
  <Application>Microsoft Macintosh PowerPoint</Application>
  <PresentationFormat>Widescreen</PresentationFormat>
  <Paragraphs>114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Calisto MT</vt:lpstr>
      <vt:lpstr>Garamond</vt:lpstr>
      <vt:lpstr>Univers Condensed</vt:lpstr>
      <vt:lpstr>Wingdings</vt:lpstr>
      <vt:lpstr>ChronicleVTI</vt:lpstr>
      <vt:lpstr>PowerPoint Presentation</vt:lpstr>
      <vt:lpstr>Introduction</vt:lpstr>
      <vt:lpstr>Question</vt:lpstr>
      <vt:lpstr>Code </vt:lpstr>
      <vt:lpstr>PowerPoint Presentation</vt:lpstr>
      <vt:lpstr>PowerPoint Presentation</vt:lpstr>
      <vt:lpstr>PowerPoint Presentation</vt:lpstr>
      <vt:lpstr>PowerPoint Presentation</vt:lpstr>
      <vt:lpstr>Results</vt:lpstr>
      <vt:lpstr>4.2: Casual impact of h on bp</vt:lpstr>
      <vt:lpstr>PowerPoint Presentation</vt:lpstr>
      <vt:lpstr>Netica network after uploading the case file</vt:lpstr>
      <vt:lpstr>The casual impact of h on bp is 97.3%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Vineela Ramineni</dc:creator>
  <cp:lastModifiedBy>Vineela Ramineni</cp:lastModifiedBy>
  <cp:revision>8</cp:revision>
  <dcterms:created xsi:type="dcterms:W3CDTF">2025-02-25T09:24:24Z</dcterms:created>
  <dcterms:modified xsi:type="dcterms:W3CDTF">2025-02-25T19:58:59Z</dcterms:modified>
</cp:coreProperties>
</file>