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6" r:id="rId3"/>
    <p:sldId id="257" r:id="rId4"/>
    <p:sldId id="258" r:id="rId5"/>
    <p:sldId id="264" r:id="rId6"/>
    <p:sldId id="267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652"/>
  </p:normalViewPr>
  <p:slideViewPr>
    <p:cSldViewPr snapToGrid="0" snapToObjects="1">
      <p:cViewPr varScale="1">
        <p:scale>
          <a:sx n="93" d="100"/>
          <a:sy n="93" d="100"/>
        </p:scale>
        <p:origin x="1162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6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8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5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0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90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45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2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4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12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1F83F-D917-7288-3088-E7DEE047F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685748" cy="184947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NETWORKS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HAP823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teach- ONE PRESENTATION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F11CD1-491D-67AC-FF01-2526147C57EE}"/>
              </a:ext>
            </a:extLst>
          </p:cNvPr>
          <p:cNvSpPr txBox="1"/>
          <p:nvPr/>
        </p:nvSpPr>
        <p:spPr>
          <a:xfrm>
            <a:off x="2254827" y="3418609"/>
            <a:ext cx="5294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Occurrence Order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F49EC1-B089-E6D5-D323-ED748641C4CE}"/>
              </a:ext>
            </a:extLst>
          </p:cNvPr>
          <p:cNvSpPr txBox="1"/>
          <p:nvPr/>
        </p:nvSpPr>
        <p:spPr>
          <a:xfrm>
            <a:off x="6439210" y="5486400"/>
            <a:ext cx="222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POOJITHA KILARI</a:t>
            </a:r>
          </a:p>
          <a:p>
            <a:r>
              <a:rPr lang="en-US" dirty="0"/>
              <a:t>NITYA GARLAPALLY</a:t>
            </a:r>
          </a:p>
        </p:txBody>
      </p:sp>
      <p:pic>
        <p:nvPicPr>
          <p:cNvPr id="18" name="Audio 17">
            <a:extLst>
              <a:ext uri="{FF2B5EF4-FFF2-40B4-BE49-F238E27FC236}">
                <a16:creationId xmlns:a16="http://schemas.microsoft.com/office/drawing/2014/main" id="{73106D37-F3F6-13E9-3AC1-16D258FB7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8"/>
    </mc:Choice>
    <mc:Fallback xmlns="">
      <p:transition spd="slow" advTm="6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31330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3132383" cy="1049235"/>
          </a:xfrm>
        </p:spPr>
        <p:txBody>
          <a:bodyPr>
            <a:normAutofit/>
          </a:bodyPr>
          <a:lstStyle/>
          <a:p>
            <a:r>
              <a:rPr lang="en-US" sz="2200"/>
              <a:t>Disease Occurrence Order Analysis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685" y="2015732"/>
            <a:ext cx="7390297" cy="38447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data show for how many patients a disease occurs before another.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for 21 patients, disease D occurs before disease N, and for 24 patients, the reverse order occurs.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patient in our sample where both U and M have occurred in the same person.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of the following statements are correct?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 occurs before M, when and if they both occur in the same patient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 occurs before U, when and if they both occur in the same patient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There is not sufficient information to know the temporal order of U and M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A81CB8-A33D-0D6D-5577-E474824AA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791" y="839301"/>
            <a:ext cx="2794348" cy="90117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udio 15">
            <a:extLst>
              <a:ext uri="{FF2B5EF4-FFF2-40B4-BE49-F238E27FC236}">
                <a16:creationId xmlns:a16="http://schemas.microsoft.com/office/drawing/2014/main" id="{09D7B469-3C7A-13C3-9136-F9AA379EA3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01"/>
    </mc:Choice>
    <mc:Fallback xmlns="">
      <p:transition spd="slow" advTm="93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Plan for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1: Print Data Values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2: Replace Zeros with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3: Create Point Difference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Calculate Differences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4: Calculate Average Point Differentials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5: Determine Temporal Order (if possible)</a:t>
            </a:r>
          </a:p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916C2101-0B96-28FF-9F67-31E1035FE5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81"/>
    </mc:Choice>
    <mc:Fallback xmlns="">
      <p:transition spd="slow" advTm="33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416" y="994092"/>
            <a:ext cx="7122736" cy="5224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1:Printing Data Values</a:t>
            </a:r>
            <a:br>
              <a:rPr lang="en-US" dirty="0"/>
            </a:b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1204331" y="2136338"/>
            <a:ext cx="673533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/>
              <a:t>Step 1: Printing Data Values</a:t>
            </a:r>
          </a:p>
          <a:p>
            <a:endParaRPr dirty="0"/>
          </a:p>
          <a:p>
            <a:br>
              <a:rPr dirty="0"/>
            </a:br>
            <a:r>
              <a:rPr dirty="0"/>
              <a:t>data = {'D': {'M': 7, 'N': 21, 'U': 7, 'V': 0},</a:t>
            </a:r>
            <a:br>
              <a:rPr dirty="0"/>
            </a:br>
            <a:r>
              <a:rPr dirty="0"/>
              <a:t>        'M': {'D': 52, 'N': 34, 'U': 0, 'V': 7},</a:t>
            </a:r>
            <a:br>
              <a:rPr dirty="0"/>
            </a:br>
            <a:r>
              <a:rPr dirty="0"/>
              <a:t>        'N': {'D': 24, 'M': 16, 'U': 7, 'V': 30},</a:t>
            </a:r>
            <a:br>
              <a:rPr dirty="0"/>
            </a:br>
            <a:r>
              <a:rPr dirty="0"/>
              <a:t>        'U': {'D': 38, 'M': 0, 'N': 5, 'V': 14},</a:t>
            </a:r>
            <a:br>
              <a:rPr dirty="0"/>
            </a:br>
            <a:r>
              <a:rPr dirty="0"/>
              <a:t>        'V': {'D': 45, 'M': 27, 'N': 3, 'U': 52}}</a:t>
            </a:r>
            <a:br>
              <a:rPr dirty="0"/>
            </a:br>
            <a:endParaRPr dirty="0"/>
          </a:p>
        </p:txBody>
      </p:sp>
      <p:pic>
        <p:nvPicPr>
          <p:cNvPr id="9" name="Audio 8">
            <a:extLst>
              <a:ext uri="{FF2B5EF4-FFF2-40B4-BE49-F238E27FC236}">
                <a16:creationId xmlns:a16="http://schemas.microsoft.com/office/drawing/2014/main" id="{2EA7801E-742E-11D0-033A-A2E8CCE80F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45"/>
    </mc:Choice>
    <mc:Fallback xmlns="">
      <p:transition spd="slow" advTm="18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C16BD-8E8D-D2E4-4833-7384B2589685}"/>
              </a:ext>
            </a:extLst>
          </p:cNvPr>
          <p:cNvSpPr txBox="1"/>
          <p:nvPr/>
        </p:nvSpPr>
        <p:spPr>
          <a:xfrm>
            <a:off x="334537" y="356838"/>
            <a:ext cx="795081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Step 2: Replacing Zeros with </a:t>
            </a:r>
            <a:r>
              <a:rPr lang="en-US" dirty="0" err="1"/>
              <a:t>NaNs</a:t>
            </a:r>
            <a:endParaRPr lang="en-US" dirty="0"/>
          </a:p>
          <a:p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solidFill>
                  <a:srgbClr val="FF0000"/>
                </a:solidFill>
              </a:rPr>
              <a:t>point_diff.replace</a:t>
            </a:r>
            <a:r>
              <a:rPr lang="en-US" dirty="0">
                <a:solidFill>
                  <a:srgbClr val="FF0000"/>
                </a:solidFill>
              </a:rPr>
              <a:t>(0, </a:t>
            </a:r>
            <a:r>
              <a:rPr lang="en-US" dirty="0" err="1">
                <a:solidFill>
                  <a:srgbClr val="FF0000"/>
                </a:solidFill>
              </a:rPr>
              <a:t>np.nan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inplace</a:t>
            </a:r>
            <a:r>
              <a:rPr lang="en-US" dirty="0">
                <a:solidFill>
                  <a:srgbClr val="FF0000"/>
                </a:solidFill>
              </a:rPr>
              <a:t>=True)</a:t>
            </a:r>
          </a:p>
          <a:p>
            <a:endParaRPr lang="en-US" dirty="0"/>
          </a:p>
          <a:p>
            <a:r>
              <a:rPr lang="en-US" dirty="0"/>
              <a:t>Step 3: Creating Point Difference </a:t>
            </a:r>
            <a:r>
              <a:rPr lang="en-US" dirty="0" err="1"/>
              <a:t>DataFrame</a:t>
            </a:r>
            <a:r>
              <a:rPr lang="en-US" dirty="0"/>
              <a:t> &amp; Calculating Differences</a:t>
            </a:r>
          </a:p>
          <a:p>
            <a:endParaRPr lang="en-US" dirty="0"/>
          </a:p>
          <a:p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for d1 in diseases: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for d2 in diseases: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if d1 == d2: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point_diff.loc</a:t>
            </a:r>
            <a:r>
              <a:rPr lang="en-US" dirty="0">
                <a:solidFill>
                  <a:srgbClr val="FF0000"/>
                </a:solidFill>
              </a:rPr>
              <a:t>[d1, d2] = 0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</a:t>
            </a:r>
            <a:r>
              <a:rPr lang="en-US" dirty="0" err="1">
                <a:solidFill>
                  <a:srgbClr val="FF0000"/>
                </a:solidFill>
              </a:rPr>
              <a:t>elif</a:t>
            </a:r>
            <a:r>
              <a:rPr lang="en-US" dirty="0">
                <a:solidFill>
                  <a:srgbClr val="FF0000"/>
                </a:solidFill>
              </a:rPr>
              <a:t> d1 in data and d2 in data[d1] and d2 in data and d1 in data[d2]: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diff = data[d1][d2] - data[d2][d1]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point_diff.loc</a:t>
            </a:r>
            <a:r>
              <a:rPr lang="en-US" dirty="0">
                <a:solidFill>
                  <a:srgbClr val="FF0000"/>
                </a:solidFill>
              </a:rPr>
              <a:t>[d1, d2] = diff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            </a:t>
            </a:r>
            <a:r>
              <a:rPr lang="en-US" dirty="0" err="1">
                <a:solidFill>
                  <a:srgbClr val="FF0000"/>
                </a:solidFill>
              </a:rPr>
              <a:t>point_diff.loc</a:t>
            </a:r>
            <a:r>
              <a:rPr lang="en-US" dirty="0">
                <a:solidFill>
                  <a:srgbClr val="FF0000"/>
                </a:solidFill>
              </a:rPr>
              <a:t>[d2, d1] = -diff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Step 4: Calculating Average Point Differentials</a:t>
            </a:r>
          </a:p>
          <a:p>
            <a:br>
              <a:rPr lang="en-US" dirty="0"/>
            </a:br>
            <a:r>
              <a:rPr lang="en-US" dirty="0" err="1">
                <a:solidFill>
                  <a:srgbClr val="FF0000"/>
                </a:solidFill>
              </a:rPr>
              <a:t>avg_diff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point_diff.mean</a:t>
            </a:r>
            <a:r>
              <a:rPr lang="en-US" dirty="0">
                <a:solidFill>
                  <a:srgbClr val="FF0000"/>
                </a:solidFill>
              </a:rPr>
              <a:t>(axis=1)</a:t>
            </a:r>
            <a:br>
              <a:rPr lang="en-US" dirty="0"/>
            </a:br>
            <a:endParaRPr lang="en-US" dirty="0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A6FBA061-23DB-5A60-DF72-98581EED5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78"/>
    </mc:Choice>
    <mc:Fallback xmlns="">
      <p:transition spd="slow" advTm="55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3C20FF-DCC4-F403-853F-9EF6E70615E7}"/>
              </a:ext>
            </a:extLst>
          </p:cNvPr>
          <p:cNvSpPr txBox="1"/>
          <p:nvPr/>
        </p:nvSpPr>
        <p:spPr>
          <a:xfrm>
            <a:off x="609441" y="665018"/>
            <a:ext cx="7925118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Calculating Average Point Differentials</a:t>
            </a: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point_diff.mean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(axis=1)</a:t>
            </a:r>
          </a:p>
          <a:p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disease in diseases:</a:t>
            </a:r>
          </a:p>
          <a:p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f"AVG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 POINT differentials FOR {disease}: {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avg_diff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[disease]}")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avg_diff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point_diff.mean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(axis=1)</a:t>
            </a:r>
          </a:p>
          <a:p>
            <a:b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ranked_diff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avg_diff.sort_values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().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reset_index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ranked_diff.columns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['Disease', 'Avg. Point Differential']</a:t>
            </a:r>
          </a:p>
          <a:p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ranked_diff.index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np.arange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(1, 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ranked_diff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+ 1)</a:t>
            </a:r>
          </a:p>
          <a:p>
            <a:b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print(</a:t>
            </a:r>
            <a:r>
              <a:rPr lang="en-US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ranked_diff</a:t>
            </a:r>
            <a:r>
              <a:rPr lang="en-US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0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extLst>
              <a:ext uri="{FF2B5EF4-FFF2-40B4-BE49-F238E27FC236}">
                <a16:creationId xmlns:a16="http://schemas.microsoft.com/office/drawing/2014/main" id="{6E2E5346-7478-42CB-F0D6-29F408DE82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80"/>
    </mc:Choice>
    <mc:Fallback xmlns="">
      <p:transition spd="slow" advTm="4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6D53FF-C9BB-FB5C-20B0-3A5407EF90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20" b="35356"/>
          <a:stretch/>
        </p:blipFill>
        <p:spPr>
          <a:xfrm>
            <a:off x="197428" y="2337379"/>
            <a:ext cx="4514615" cy="16499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8DA1C-1AE4-0F11-C11B-5D449B9F3149}"/>
              </a:ext>
            </a:extLst>
          </p:cNvPr>
          <p:cNvSpPr txBox="1"/>
          <p:nvPr/>
        </p:nvSpPr>
        <p:spPr>
          <a:xfrm>
            <a:off x="3677812" y="356839"/>
            <a:ext cx="1788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F9A65-653D-49D4-392D-1A5D1DD49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838" y="2254827"/>
            <a:ext cx="4081734" cy="2078521"/>
          </a:xfrm>
          <a:prstGeom prst="rect">
            <a:avLst/>
          </a:prstGeom>
        </p:spPr>
      </p:pic>
      <p:pic>
        <p:nvPicPr>
          <p:cNvPr id="10" name="Audio 9">
            <a:extLst>
              <a:ext uri="{FF2B5EF4-FFF2-40B4-BE49-F238E27FC236}">
                <a16:creationId xmlns:a16="http://schemas.microsoft.com/office/drawing/2014/main" id="{618F877F-C53A-B859-60EB-BE2EE9A89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00"/>
    </mc:Choice>
    <mc:Fallback xmlns="">
      <p:transition spd="slow" advTm="24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dirty="0"/>
          </a:p>
          <a:p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occurs before M in the same patient, as U has an average point differential of -3.00 while M has an average point differential of 14.33.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7FC6974-150F-4419-84C7-1B2E938D8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38"/>
    </mc:Choice>
    <mc:Fallback>
      <p:transition spd="slow" advTm="4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2" y="2015733"/>
            <a:ext cx="6117036" cy="816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THANKYOU</a:t>
            </a:r>
            <a:endParaRPr sz="32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4A2A1A8-7513-4959-8127-48A65980B7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37"/>
    </mc:Choice>
    <mc:Fallback>
      <p:transition spd="slow" advTm="5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1001</TotalTime>
  <Words>612</Words>
  <Application>Microsoft Office PowerPoint</Application>
  <PresentationFormat>On-screen Show (4:3)</PresentationFormat>
  <Paragraphs>48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Times New Roman</vt:lpstr>
      <vt:lpstr>Gallery</vt:lpstr>
      <vt:lpstr>regression NETWORKS HAP823 teach- ONE PRESENTATION  </vt:lpstr>
      <vt:lpstr>Disease Occurrence Order Analysis</vt:lpstr>
      <vt:lpstr>Plan for Analysis</vt:lpstr>
      <vt:lpstr>Step 1:Printing Data Values 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 NETWORKS HAP823 teach- ONE PRESENTATION</dc:title>
  <dc:subject/>
  <dc:creator>Nitya Garlapally</dc:creator>
  <cp:keywords/>
  <dc:description>generated using python-pptx</dc:description>
  <cp:lastModifiedBy>Nitya Garlapally</cp:lastModifiedBy>
  <cp:revision>9</cp:revision>
  <dcterms:created xsi:type="dcterms:W3CDTF">2013-01-27T09:14:16Z</dcterms:created>
  <dcterms:modified xsi:type="dcterms:W3CDTF">2025-02-18T02:25:19Z</dcterms:modified>
  <cp:category/>
</cp:coreProperties>
</file>