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5"/>
  </p:notesMasterIdLst>
  <p:sldIdLst>
    <p:sldId id="256" r:id="rId2"/>
    <p:sldId id="291" r:id="rId3"/>
    <p:sldId id="293" r:id="rId4"/>
    <p:sldId id="294" r:id="rId5"/>
    <p:sldId id="296" r:id="rId6"/>
    <p:sldId id="311" r:id="rId7"/>
    <p:sldId id="297" r:id="rId8"/>
    <p:sldId id="298" r:id="rId9"/>
    <p:sldId id="306" r:id="rId10"/>
    <p:sldId id="307" r:id="rId11"/>
    <p:sldId id="308" r:id="rId12"/>
    <p:sldId id="309" r:id="rId13"/>
    <p:sldId id="3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17" autoAdjust="0"/>
  </p:normalViewPr>
  <p:slideViewPr>
    <p:cSldViewPr snapToGrid="0">
      <p:cViewPr varScale="1">
        <p:scale>
          <a:sx n="57" d="100"/>
          <a:sy n="57" d="100"/>
        </p:scale>
        <p:origin x="1016" y="48"/>
      </p:cViewPr>
      <p:guideLst/>
    </p:cSldViewPr>
  </p:slideViewPr>
  <p:notesTextViewPr>
    <p:cViewPr>
      <p:scale>
        <a:sx n="125" d="100"/>
        <a:sy n="125" d="100"/>
      </p:scale>
      <p:origin x="0" y="0"/>
    </p:cViewPr>
  </p:notesTextViewPr>
  <p:sorterViewPr>
    <p:cViewPr>
      <p:scale>
        <a:sx n="125" d="100"/>
        <a:sy n="125" d="100"/>
      </p:scale>
      <p:origin x="0" y="-6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4C34C-F14B-4E27-A2EF-8C72A142037E}"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5738B-CBC8-4DA0-9A56-511C147DBED9}" type="slidenum">
              <a:rPr lang="en-US" smtClean="0"/>
              <a:t>‹#›</a:t>
            </a:fld>
            <a:endParaRPr lang="en-US"/>
          </a:p>
        </p:txBody>
      </p:sp>
    </p:spTree>
    <p:extLst>
      <p:ext uri="{BB962C8B-B14F-4D97-AF65-F5344CB8AC3E}">
        <p14:creationId xmlns:p14="http://schemas.microsoft.com/office/powerpoint/2010/main" val="192079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chain of regressions and the associated network learned from these regressions.  </a:t>
            </a:r>
          </a:p>
        </p:txBody>
      </p:sp>
      <p:sp>
        <p:nvSpPr>
          <p:cNvPr id="4" name="Slide Number Placeholder 3"/>
          <p:cNvSpPr>
            <a:spLocks noGrp="1"/>
          </p:cNvSpPr>
          <p:nvPr>
            <p:ph type="sldNum" sz="quarter" idx="5"/>
          </p:nvPr>
        </p:nvSpPr>
        <p:spPr/>
        <p:txBody>
          <a:bodyPr/>
          <a:lstStyle/>
          <a:p>
            <a:fld id="{0C55738B-CBC8-4DA0-9A56-511C147DBED9}" type="slidenum">
              <a:rPr lang="en-US" smtClean="0"/>
              <a:t>2</a:t>
            </a:fld>
            <a:endParaRPr lang="en-US"/>
          </a:p>
        </p:txBody>
      </p:sp>
    </p:spTree>
    <p:extLst>
      <p:ext uri="{BB962C8B-B14F-4D97-AF65-F5344CB8AC3E}">
        <p14:creationId xmlns:p14="http://schemas.microsoft.com/office/powerpoint/2010/main" val="3580296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3</a:t>
            </a:r>
            <a:r>
              <a:rPr lang="en-US" baseline="30000" dirty="0"/>
              <a:t>rd</a:t>
            </a:r>
            <a:r>
              <a:rPr lang="en-US" dirty="0"/>
              <a:t> row. Flash the two networks to show how changes in exposure X lead to changes in Impact on Y for when C1 is no and C2 is yes. First highlight the values of C1 and C2 nodes by zooming on them and zooming out. Then show how change in X affects Y. There are two images here that differ in value of X and Y.  When X is yes the value is 73.1%, when X is no the value of Y is 64.1%.  For the third row enter 73.1% - 64.1%. </a:t>
            </a:r>
          </a:p>
        </p:txBody>
      </p:sp>
      <p:sp>
        <p:nvSpPr>
          <p:cNvPr id="4" name="Slide Number Placeholder 3"/>
          <p:cNvSpPr>
            <a:spLocks noGrp="1"/>
          </p:cNvSpPr>
          <p:nvPr>
            <p:ph type="sldNum" sz="quarter" idx="5"/>
          </p:nvPr>
        </p:nvSpPr>
        <p:spPr/>
        <p:txBody>
          <a:bodyPr/>
          <a:lstStyle/>
          <a:p>
            <a:fld id="{0C55738B-CBC8-4DA0-9A56-511C147DBED9}" type="slidenum">
              <a:rPr lang="en-US" smtClean="0"/>
              <a:t>11</a:t>
            </a:fld>
            <a:endParaRPr lang="en-US"/>
          </a:p>
        </p:txBody>
      </p:sp>
    </p:spTree>
    <p:extLst>
      <p:ext uri="{BB962C8B-B14F-4D97-AF65-F5344CB8AC3E}">
        <p14:creationId xmlns:p14="http://schemas.microsoft.com/office/powerpoint/2010/main" val="48374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4</a:t>
            </a:r>
            <a:r>
              <a:rPr lang="en-US" baseline="30000" dirty="0"/>
              <a:t>th</a:t>
            </a:r>
            <a:r>
              <a:rPr lang="en-US" dirty="0"/>
              <a:t>  row. Flash the two networks to show how changes in exposure X lead to changes in Impact on Y for when C1 is no and C2 is no. First highlight the values of C1 and C2 nodes by zooming on them and zooming out. Then show how change in X affects Y. There are two images here that differ in value of X and Y.  When X is yes the value is 70.9%, when X is no the value of Y is 60.7%.  For the fourth row enter 70.9% - 60.7%. </a:t>
            </a:r>
          </a:p>
        </p:txBody>
      </p:sp>
      <p:sp>
        <p:nvSpPr>
          <p:cNvPr id="4" name="Slide Number Placeholder 3"/>
          <p:cNvSpPr>
            <a:spLocks noGrp="1"/>
          </p:cNvSpPr>
          <p:nvPr>
            <p:ph type="sldNum" sz="quarter" idx="5"/>
          </p:nvPr>
        </p:nvSpPr>
        <p:spPr/>
        <p:txBody>
          <a:bodyPr/>
          <a:lstStyle/>
          <a:p>
            <a:fld id="{0C55738B-CBC8-4DA0-9A56-511C147DBED9}" type="slidenum">
              <a:rPr lang="en-US" smtClean="0"/>
              <a:t>12</a:t>
            </a:fld>
            <a:endParaRPr lang="en-US"/>
          </a:p>
        </p:txBody>
      </p:sp>
    </p:spTree>
    <p:extLst>
      <p:ext uri="{BB962C8B-B14F-4D97-AF65-F5344CB8AC3E}">
        <p14:creationId xmlns:p14="http://schemas.microsoft.com/office/powerpoint/2010/main" val="11445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55738B-CBC8-4DA0-9A56-511C147DBED9}" type="slidenum">
              <a:rPr lang="en-US" smtClean="0"/>
              <a:t>13</a:t>
            </a:fld>
            <a:endParaRPr lang="en-US"/>
          </a:p>
        </p:txBody>
      </p:sp>
    </p:spTree>
    <p:extLst>
      <p:ext uri="{BB962C8B-B14F-4D97-AF65-F5344CB8AC3E}">
        <p14:creationId xmlns:p14="http://schemas.microsoft.com/office/powerpoint/2010/main" val="146339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that covariates confound the impact of exposure.  Flash the two nodes that are called covariates.  Highlight the arrow and move from the covariate nodes to exposure and to outcome; and when it reaches these nodes make the line from exposure to outcome red and wider.  The point to get across is that the covariates are changing the impact of exposure on outcome.  </a:t>
            </a:r>
          </a:p>
        </p:txBody>
      </p:sp>
      <p:sp>
        <p:nvSpPr>
          <p:cNvPr id="4" name="Slide Number Placeholder 3"/>
          <p:cNvSpPr>
            <a:spLocks noGrp="1"/>
          </p:cNvSpPr>
          <p:nvPr>
            <p:ph type="sldNum" sz="quarter" idx="5"/>
          </p:nvPr>
        </p:nvSpPr>
        <p:spPr/>
        <p:txBody>
          <a:bodyPr/>
          <a:lstStyle/>
          <a:p>
            <a:fld id="{0C55738B-CBC8-4DA0-9A56-511C147DBED9}" type="slidenum">
              <a:rPr lang="en-US" smtClean="0"/>
              <a:t>3</a:t>
            </a:fld>
            <a:endParaRPr lang="en-US"/>
          </a:p>
        </p:txBody>
      </p:sp>
    </p:spTree>
    <p:extLst>
      <p:ext uri="{BB962C8B-B14F-4D97-AF65-F5344CB8AC3E}">
        <p14:creationId xmlns:p14="http://schemas.microsoft.com/office/powerpoint/2010/main" val="13634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confounding is removed through blocking backdoors.  Backdoors are paths from outcome to exposure.  These paths can move against the direction of the arc in all places except in the last step, when they enter into exposure.  Start from outcome and move towards covariate C2 tracing with a the portion of the arc you have covered.  Once reached covariate C2, then highlight the arc to exposure all at once.  This is one backdoor path.  Repeat for covariate C1 and this is another backdoor path.  Try to do it for the path from outcome to mediator but stop and you cannot move to exposure node because the arc is not pointing to exposure.  This is not a backdoor path.  The point is that backdoor paths start from outcome and can move against the direction of the arc except for arcs coming from the exposure node.      </a:t>
            </a:r>
          </a:p>
        </p:txBody>
      </p:sp>
      <p:sp>
        <p:nvSpPr>
          <p:cNvPr id="4" name="Slide Number Placeholder 3"/>
          <p:cNvSpPr>
            <a:spLocks noGrp="1"/>
          </p:cNvSpPr>
          <p:nvPr>
            <p:ph type="sldNum" sz="quarter" idx="5"/>
          </p:nvPr>
        </p:nvSpPr>
        <p:spPr/>
        <p:txBody>
          <a:bodyPr/>
          <a:lstStyle/>
          <a:p>
            <a:fld id="{0C55738B-CBC8-4DA0-9A56-511C147DBED9}" type="slidenum">
              <a:rPr lang="en-US" smtClean="0"/>
              <a:t>4</a:t>
            </a:fld>
            <a:endParaRPr lang="en-US"/>
          </a:p>
        </p:txBody>
      </p:sp>
    </p:spTree>
    <p:extLst>
      <p:ext uri="{BB962C8B-B14F-4D97-AF65-F5344CB8AC3E}">
        <p14:creationId xmlns:p14="http://schemas.microsoft.com/office/powerpoint/2010/main" val="178958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the arcs from covariate C2 to Exposure and remove the arc from covariate C1 to exposure.  Repeat the tracing of backdoor path and show that backdoor paths are blocked by showing a do not enter sign.  </a:t>
            </a:r>
          </a:p>
        </p:txBody>
      </p:sp>
      <p:sp>
        <p:nvSpPr>
          <p:cNvPr id="4" name="Slide Number Placeholder 3"/>
          <p:cNvSpPr>
            <a:spLocks noGrp="1"/>
          </p:cNvSpPr>
          <p:nvPr>
            <p:ph type="sldNum" sz="quarter" idx="5"/>
          </p:nvPr>
        </p:nvSpPr>
        <p:spPr/>
        <p:txBody>
          <a:bodyPr/>
          <a:lstStyle/>
          <a:p>
            <a:fld id="{0C55738B-CBC8-4DA0-9A56-511C147DBED9}" type="slidenum">
              <a:rPr lang="en-US" smtClean="0"/>
              <a:t>5</a:t>
            </a:fld>
            <a:endParaRPr lang="en-US"/>
          </a:p>
        </p:txBody>
      </p:sp>
    </p:spTree>
    <p:extLst>
      <p:ext uri="{BB962C8B-B14F-4D97-AF65-F5344CB8AC3E}">
        <p14:creationId xmlns:p14="http://schemas.microsoft.com/office/powerpoint/2010/main" val="346089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enough strategy that my not be the minimum set of adjustment variables is to stratify all parents of exposure variable X.  Flash covariate c1 and C2 and the arcs from these nodes to Exposure.  </a:t>
            </a:r>
          </a:p>
        </p:txBody>
      </p:sp>
      <p:sp>
        <p:nvSpPr>
          <p:cNvPr id="4" name="Slide Number Placeholder 3"/>
          <p:cNvSpPr>
            <a:spLocks noGrp="1"/>
          </p:cNvSpPr>
          <p:nvPr>
            <p:ph type="sldNum" sz="quarter" idx="5"/>
          </p:nvPr>
        </p:nvSpPr>
        <p:spPr/>
        <p:txBody>
          <a:bodyPr/>
          <a:lstStyle/>
          <a:p>
            <a:fld id="{0C55738B-CBC8-4DA0-9A56-511C147DBED9}" type="slidenum">
              <a:rPr lang="en-US" smtClean="0"/>
              <a:t>6</a:t>
            </a:fld>
            <a:endParaRPr lang="en-US"/>
          </a:p>
        </p:txBody>
      </p:sp>
    </p:spTree>
    <p:extLst>
      <p:ext uri="{BB962C8B-B14F-4D97-AF65-F5344CB8AC3E}">
        <p14:creationId xmlns:p14="http://schemas.microsoft.com/office/powerpoint/2010/main" val="4149505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block the paths, we examine the impact of exposure in different scenarios, where we hold variables in the adjustment set fixed.  First create a factorial combination of variables in the adjustment set.  Here we have two adjustment variables and we can create factorial combination of these two variables in 4 scenarios or strata.  Animate this 1 row at a time.  In the first row highlight Covariate C1 and then enter Yes under Covariate C1.  Highlight Covariate C2 and then enter Yes in row 1.  In row 2 highlight covariate C1 and enter Yes.  In row 2 highlight covariate C2 with a red line crossing it and enter No under covariate C2.   Repeat for two 3 and 4.  </a:t>
            </a:r>
          </a:p>
        </p:txBody>
      </p:sp>
      <p:sp>
        <p:nvSpPr>
          <p:cNvPr id="4" name="Slide Number Placeholder 3"/>
          <p:cNvSpPr>
            <a:spLocks noGrp="1"/>
          </p:cNvSpPr>
          <p:nvPr>
            <p:ph type="sldNum" sz="quarter" idx="5"/>
          </p:nvPr>
        </p:nvSpPr>
        <p:spPr/>
        <p:txBody>
          <a:bodyPr/>
          <a:lstStyle/>
          <a:p>
            <a:fld id="{0C55738B-CBC8-4DA0-9A56-511C147DBED9}" type="slidenum">
              <a:rPr lang="en-US" smtClean="0"/>
              <a:t>7</a:t>
            </a:fld>
            <a:endParaRPr lang="en-US"/>
          </a:p>
        </p:txBody>
      </p:sp>
    </p:spTree>
    <p:extLst>
      <p:ext uri="{BB962C8B-B14F-4D97-AF65-F5344CB8AC3E}">
        <p14:creationId xmlns:p14="http://schemas.microsoft.com/office/powerpoint/2010/main" val="98492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block the paths, we examine the impact of exposure in different scenarios, where we hold adjustment variables fixed.  First create a factorial combination of adjustment variables.  Here we have two adjustment variables and we can create factorial combination of these two variables in 4 scenarios or strata.  Animate this 1 row at a time.  In the first row highlight Covariate C1 and then enter Yes under Covariate C1.  Highlight Covariate C2 and then enter Yes in row 1.  In row 2 highlight covariate C1 and enter Yes.  In row 2 highlight covariate C2 with a red line crossing it and enter No under covariate C2.   Repeat for rows 3 and 4.  </a:t>
            </a:r>
          </a:p>
        </p:txBody>
      </p:sp>
      <p:sp>
        <p:nvSpPr>
          <p:cNvPr id="4" name="Slide Number Placeholder 3"/>
          <p:cNvSpPr>
            <a:spLocks noGrp="1"/>
          </p:cNvSpPr>
          <p:nvPr>
            <p:ph type="sldNum" sz="quarter" idx="5"/>
          </p:nvPr>
        </p:nvSpPr>
        <p:spPr/>
        <p:txBody>
          <a:bodyPr/>
          <a:lstStyle/>
          <a:p>
            <a:fld id="{0C55738B-CBC8-4DA0-9A56-511C147DBED9}" type="slidenum">
              <a:rPr lang="en-US" smtClean="0"/>
              <a:t>8</a:t>
            </a:fld>
            <a:endParaRPr lang="en-US"/>
          </a:p>
        </p:txBody>
      </p:sp>
    </p:spTree>
    <p:extLst>
      <p:ext uri="{BB962C8B-B14F-4D97-AF65-F5344CB8AC3E}">
        <p14:creationId xmlns:p14="http://schemas.microsoft.com/office/powerpoint/2010/main" val="409771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first row. Flash the two networks to show how changes in exposure X lead to changes in Impact on Y, for scenario or strata when C1 is Yes and C2 is Yes.  First highlight the C1 and C2 nodes by zooming on them and zooming out. Show only the heading and the first row of the table.  There are two images here that differ in value of X.  When X is yes the value is 76.1, when X is no the value of Y is 67%.  For first row enter 76.1% -67.0%</a:t>
            </a:r>
          </a:p>
        </p:txBody>
      </p:sp>
      <p:sp>
        <p:nvSpPr>
          <p:cNvPr id="4" name="Slide Number Placeholder 3"/>
          <p:cNvSpPr>
            <a:spLocks noGrp="1"/>
          </p:cNvSpPr>
          <p:nvPr>
            <p:ph type="sldNum" sz="quarter" idx="5"/>
          </p:nvPr>
        </p:nvSpPr>
        <p:spPr/>
        <p:txBody>
          <a:bodyPr/>
          <a:lstStyle/>
          <a:p>
            <a:fld id="{0C55738B-CBC8-4DA0-9A56-511C147DBED9}" type="slidenum">
              <a:rPr lang="en-US" smtClean="0"/>
              <a:t>9</a:t>
            </a:fld>
            <a:endParaRPr lang="en-US"/>
          </a:p>
        </p:txBody>
      </p:sp>
    </p:spTree>
    <p:extLst>
      <p:ext uri="{BB962C8B-B14F-4D97-AF65-F5344CB8AC3E}">
        <p14:creationId xmlns:p14="http://schemas.microsoft.com/office/powerpoint/2010/main" val="30195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second row. Flash the two networks to show how changes in exposure X lead to changes in Impact on Y for when C1 is yes and C2 is no.  First highlight the values of C1 and C2 nodes by zooming on them and zooming out. Then show how change in X affects Y. There are two images here that differ in value of X.  When X is yes the value is 72.9%, when X is no the value of Y is 63.1%.  For the second row enter 72.9% - 63.1%</a:t>
            </a:r>
          </a:p>
        </p:txBody>
      </p:sp>
      <p:sp>
        <p:nvSpPr>
          <p:cNvPr id="4" name="Slide Number Placeholder 3"/>
          <p:cNvSpPr>
            <a:spLocks noGrp="1"/>
          </p:cNvSpPr>
          <p:nvPr>
            <p:ph type="sldNum" sz="quarter" idx="5"/>
          </p:nvPr>
        </p:nvSpPr>
        <p:spPr/>
        <p:txBody>
          <a:bodyPr/>
          <a:lstStyle/>
          <a:p>
            <a:fld id="{0C55738B-CBC8-4DA0-9A56-511C147DBED9}" type="slidenum">
              <a:rPr lang="en-US" smtClean="0"/>
              <a:t>10</a:t>
            </a:fld>
            <a:endParaRPr lang="en-US"/>
          </a:p>
        </p:txBody>
      </p:sp>
    </p:spTree>
    <p:extLst>
      <p:ext uri="{BB962C8B-B14F-4D97-AF65-F5344CB8AC3E}">
        <p14:creationId xmlns:p14="http://schemas.microsoft.com/office/powerpoint/2010/main" val="240326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17E4-B9A2-4811-95AD-66C60C8C0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56E62E-0B06-4C14-BB2C-227385606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2657A-4659-40DF-A5D6-3840F8C83F35}"/>
              </a:ext>
            </a:extLst>
          </p:cNvPr>
          <p:cNvSpPr>
            <a:spLocks noGrp="1"/>
          </p:cNvSpPr>
          <p:nvPr>
            <p:ph type="dt" sz="half" idx="10"/>
          </p:nvPr>
        </p:nvSpPr>
        <p:spPr/>
        <p:txBody>
          <a:bodyPr/>
          <a:lstStyle/>
          <a:p>
            <a:fld id="{F7AFFB9B-9FB8-469E-96F9-4D32314110B6}" type="datetimeFigureOut">
              <a:rPr lang="en-US" smtClean="0"/>
              <a:t>3/8/2024</a:t>
            </a:fld>
            <a:endParaRPr lang="en-US" dirty="0"/>
          </a:p>
        </p:txBody>
      </p:sp>
      <p:sp>
        <p:nvSpPr>
          <p:cNvPr id="5" name="Footer Placeholder 4">
            <a:extLst>
              <a:ext uri="{FF2B5EF4-FFF2-40B4-BE49-F238E27FC236}">
                <a16:creationId xmlns:a16="http://schemas.microsoft.com/office/drawing/2014/main" id="{54891350-BBDA-4D17-AE8E-3B59197BB9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3A5DC7-7707-488C-983B-58D5B588550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32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2F29-3898-4C70-B545-2E0116F2B4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1A96CE-FCCD-4141-8206-2E4133803C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23710-4E01-4611-AD50-295B10DCE63A}"/>
              </a:ext>
            </a:extLst>
          </p:cNvPr>
          <p:cNvSpPr>
            <a:spLocks noGrp="1"/>
          </p:cNvSpPr>
          <p:nvPr>
            <p:ph type="dt" sz="half" idx="10"/>
          </p:nvPr>
        </p:nvSpPr>
        <p:spPr/>
        <p:txBody>
          <a:bodyPr/>
          <a:lstStyle/>
          <a:p>
            <a:fld id="{C35BB1C6-BF8F-4481-8AB2-603A1C8A906A}" type="datetimeFigureOut">
              <a:rPr lang="en-US" smtClean="0"/>
              <a:t>3/8/2024</a:t>
            </a:fld>
            <a:endParaRPr lang="en-US" dirty="0"/>
          </a:p>
        </p:txBody>
      </p:sp>
      <p:sp>
        <p:nvSpPr>
          <p:cNvPr id="5" name="Footer Placeholder 4">
            <a:extLst>
              <a:ext uri="{FF2B5EF4-FFF2-40B4-BE49-F238E27FC236}">
                <a16:creationId xmlns:a16="http://schemas.microsoft.com/office/drawing/2014/main" id="{106DDC8A-FA8D-44AF-A674-CEA1F9FABF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50AC72-0700-4C51-8436-FE476A8B320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06121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5765F-1612-49C3-A4C6-4A5C8BE4BF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1409E9-90C2-4E34-990D-9F63336D5F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93ACE-0D4E-478B-A1F0-18FE1574493B}"/>
              </a:ext>
            </a:extLst>
          </p:cNvPr>
          <p:cNvSpPr>
            <a:spLocks noGrp="1"/>
          </p:cNvSpPr>
          <p:nvPr>
            <p:ph type="dt" sz="half" idx="10"/>
          </p:nvPr>
        </p:nvSpPr>
        <p:spPr/>
        <p:txBody>
          <a:bodyPr/>
          <a:lstStyle/>
          <a:p>
            <a:fld id="{C35BB1C6-BF8F-4481-8AB2-603A1C8A906A}" type="datetimeFigureOut">
              <a:rPr lang="en-US" smtClean="0"/>
              <a:t>3/8/2024</a:t>
            </a:fld>
            <a:endParaRPr lang="en-US" dirty="0"/>
          </a:p>
        </p:txBody>
      </p:sp>
      <p:sp>
        <p:nvSpPr>
          <p:cNvPr id="5" name="Footer Placeholder 4">
            <a:extLst>
              <a:ext uri="{FF2B5EF4-FFF2-40B4-BE49-F238E27FC236}">
                <a16:creationId xmlns:a16="http://schemas.microsoft.com/office/drawing/2014/main" id="{39A56B62-ACE3-4EE8-A68B-2E0F1BDF25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612D38-3A49-4BFF-93FA-A1B6B4B4015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86303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4DB5-F81C-474A-A723-BA11296A6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57BFA-C316-4FCE-BE4D-250AD54D77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B2D8F-92B8-4F7C-B364-E2B651074765}"/>
              </a:ext>
            </a:extLst>
          </p:cNvPr>
          <p:cNvSpPr>
            <a:spLocks noGrp="1"/>
          </p:cNvSpPr>
          <p:nvPr>
            <p:ph type="dt" sz="half" idx="10"/>
          </p:nvPr>
        </p:nvSpPr>
        <p:spPr/>
        <p:txBody>
          <a:bodyPr/>
          <a:lstStyle/>
          <a:p>
            <a:fld id="{C35BB1C6-BF8F-4481-8AB2-603A1C8A906A}" type="datetimeFigureOut">
              <a:rPr lang="en-US" smtClean="0"/>
              <a:t>3/8/2024</a:t>
            </a:fld>
            <a:endParaRPr lang="en-US" dirty="0"/>
          </a:p>
        </p:txBody>
      </p:sp>
      <p:sp>
        <p:nvSpPr>
          <p:cNvPr id="5" name="Footer Placeholder 4">
            <a:extLst>
              <a:ext uri="{FF2B5EF4-FFF2-40B4-BE49-F238E27FC236}">
                <a16:creationId xmlns:a16="http://schemas.microsoft.com/office/drawing/2014/main" id="{08F1A98C-E61D-42C9-BE99-1ADFC80A7B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3D870A-BA80-4BF2-AB0A-523BE2F46E3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470288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57E8-EFDF-4318-8365-C659733E65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69E80C-1D97-4307-9EE9-387CB2E43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89BE3-3DCA-470A-9370-8AD16A6B5D62}"/>
              </a:ext>
            </a:extLst>
          </p:cNvPr>
          <p:cNvSpPr>
            <a:spLocks noGrp="1"/>
          </p:cNvSpPr>
          <p:nvPr>
            <p:ph type="dt" sz="half" idx="10"/>
          </p:nvPr>
        </p:nvSpPr>
        <p:spPr/>
        <p:txBody>
          <a:bodyPr/>
          <a:lstStyle/>
          <a:p>
            <a:fld id="{0F7F47CF-67C9-420C-80A5-E2069FF0C2DF}" type="datetimeFigureOut">
              <a:rPr lang="en-US" smtClean="0"/>
              <a:t>3/8/2024</a:t>
            </a:fld>
            <a:endParaRPr lang="en-US" dirty="0"/>
          </a:p>
        </p:txBody>
      </p:sp>
      <p:sp>
        <p:nvSpPr>
          <p:cNvPr id="5" name="Footer Placeholder 4">
            <a:extLst>
              <a:ext uri="{FF2B5EF4-FFF2-40B4-BE49-F238E27FC236}">
                <a16:creationId xmlns:a16="http://schemas.microsoft.com/office/drawing/2014/main" id="{4CF55E88-FB36-4D87-BC63-01FD78343C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F6E433-8B24-47E7-A7DF-B98BBD70BD7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69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BD28-B92E-49FE-89AC-D5EE77D3F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1D75A-9D5A-4BC5-AFD4-52B2698D3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BD808-80C0-4D06-9934-B96653C346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EBD108-D147-4DD3-AC67-BBBE6B8753AC}"/>
              </a:ext>
            </a:extLst>
          </p:cNvPr>
          <p:cNvSpPr>
            <a:spLocks noGrp="1"/>
          </p:cNvSpPr>
          <p:nvPr>
            <p:ph type="dt" sz="half" idx="10"/>
          </p:nvPr>
        </p:nvSpPr>
        <p:spPr/>
        <p:txBody>
          <a:bodyPr/>
          <a:lstStyle/>
          <a:p>
            <a:fld id="{C35BB1C6-BF8F-4481-8AB2-603A1C8A906A}" type="datetimeFigureOut">
              <a:rPr lang="en-US" smtClean="0"/>
              <a:t>3/8/2024</a:t>
            </a:fld>
            <a:endParaRPr lang="en-US" dirty="0"/>
          </a:p>
        </p:txBody>
      </p:sp>
      <p:sp>
        <p:nvSpPr>
          <p:cNvPr id="6" name="Footer Placeholder 5">
            <a:extLst>
              <a:ext uri="{FF2B5EF4-FFF2-40B4-BE49-F238E27FC236}">
                <a16:creationId xmlns:a16="http://schemas.microsoft.com/office/drawing/2014/main" id="{468211D5-0E3E-470E-B69D-0E0A90FF82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03B88C-8A45-416A-B6E7-AF45116134D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54144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CDA3-FFE8-4EBE-BF13-03BA375AA3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DC7091-6CA1-449C-A032-EE981F0CA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3EE30-19EF-465C-B2A3-B13394528E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153342-B8AA-4E3B-98B7-DB51E917F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E37A32-809B-46CB-A557-6F160F7EE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800B00-3F2F-448D-BAF1-9E8140D6A700}"/>
              </a:ext>
            </a:extLst>
          </p:cNvPr>
          <p:cNvSpPr>
            <a:spLocks noGrp="1"/>
          </p:cNvSpPr>
          <p:nvPr>
            <p:ph type="dt" sz="half" idx="10"/>
          </p:nvPr>
        </p:nvSpPr>
        <p:spPr/>
        <p:txBody>
          <a:bodyPr/>
          <a:lstStyle/>
          <a:p>
            <a:fld id="{C35BB1C6-BF8F-4481-8AB2-603A1C8A906A}" type="datetimeFigureOut">
              <a:rPr lang="en-US" smtClean="0"/>
              <a:t>3/8/2024</a:t>
            </a:fld>
            <a:endParaRPr lang="en-US" dirty="0"/>
          </a:p>
        </p:txBody>
      </p:sp>
      <p:sp>
        <p:nvSpPr>
          <p:cNvPr id="8" name="Footer Placeholder 7">
            <a:extLst>
              <a:ext uri="{FF2B5EF4-FFF2-40B4-BE49-F238E27FC236}">
                <a16:creationId xmlns:a16="http://schemas.microsoft.com/office/drawing/2014/main" id="{9B4BA19E-2F46-4B32-A3AC-1C43A5EDE2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B7ADAD2-F07C-44B0-9E7A-DA349EC76DC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68047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35C6-E747-42B8-9FAD-16920D9335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C22B83-958E-4C0F-9F88-E27BF52B850C}"/>
              </a:ext>
            </a:extLst>
          </p:cNvPr>
          <p:cNvSpPr>
            <a:spLocks noGrp="1"/>
          </p:cNvSpPr>
          <p:nvPr>
            <p:ph type="dt" sz="half" idx="10"/>
          </p:nvPr>
        </p:nvSpPr>
        <p:spPr/>
        <p:txBody>
          <a:bodyPr/>
          <a:lstStyle/>
          <a:p>
            <a:fld id="{097649AC-CB8F-4FF1-9A34-5861C74DD0A7}" type="datetimeFigureOut">
              <a:rPr lang="en-US" smtClean="0"/>
              <a:t>3/8/2024</a:t>
            </a:fld>
            <a:endParaRPr lang="en-US" dirty="0"/>
          </a:p>
        </p:txBody>
      </p:sp>
      <p:sp>
        <p:nvSpPr>
          <p:cNvPr id="4" name="Footer Placeholder 3">
            <a:extLst>
              <a:ext uri="{FF2B5EF4-FFF2-40B4-BE49-F238E27FC236}">
                <a16:creationId xmlns:a16="http://schemas.microsoft.com/office/drawing/2014/main" id="{95717643-76FA-4951-BFD5-52120C5E75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B43D16-A71E-47D3-96D9-A5CEBEFC64E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682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1E3B2-4B0F-4944-A62F-5AF7DE7E4D51}"/>
              </a:ext>
            </a:extLst>
          </p:cNvPr>
          <p:cNvSpPr>
            <a:spLocks noGrp="1"/>
          </p:cNvSpPr>
          <p:nvPr>
            <p:ph type="dt" sz="half" idx="10"/>
          </p:nvPr>
        </p:nvSpPr>
        <p:spPr/>
        <p:txBody>
          <a:bodyPr/>
          <a:lstStyle/>
          <a:p>
            <a:fld id="{3EC5CECA-2D3A-4680-9B49-752200DE467C}" type="datetimeFigureOut">
              <a:rPr lang="en-US" smtClean="0"/>
              <a:t>3/8/2024</a:t>
            </a:fld>
            <a:endParaRPr lang="en-US" dirty="0"/>
          </a:p>
        </p:txBody>
      </p:sp>
      <p:sp>
        <p:nvSpPr>
          <p:cNvPr id="3" name="Footer Placeholder 2">
            <a:extLst>
              <a:ext uri="{FF2B5EF4-FFF2-40B4-BE49-F238E27FC236}">
                <a16:creationId xmlns:a16="http://schemas.microsoft.com/office/drawing/2014/main" id="{768B914D-37FC-43B1-A212-AB57463210D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0058F32-C43D-44C1-9374-CCBEA6A0379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113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32D1-8C46-410C-9783-B96CEBC23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A92ADC-2506-4669-9922-40CB123EF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9886D-40D8-4115-9FD3-E8CB9C4D8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21524-6D7B-44C3-B062-7C6B9920F583}"/>
              </a:ext>
            </a:extLst>
          </p:cNvPr>
          <p:cNvSpPr>
            <a:spLocks noGrp="1"/>
          </p:cNvSpPr>
          <p:nvPr>
            <p:ph type="dt" sz="half" idx="10"/>
          </p:nvPr>
        </p:nvSpPr>
        <p:spPr/>
        <p:txBody>
          <a:bodyPr/>
          <a:lstStyle/>
          <a:p>
            <a:fld id="{C35BB1C6-BF8F-4481-8AB2-603A1C8A906A}" type="datetimeFigureOut">
              <a:rPr lang="en-US" smtClean="0"/>
              <a:t>3/8/2024</a:t>
            </a:fld>
            <a:endParaRPr lang="en-US" dirty="0"/>
          </a:p>
        </p:txBody>
      </p:sp>
      <p:sp>
        <p:nvSpPr>
          <p:cNvPr id="6" name="Footer Placeholder 5">
            <a:extLst>
              <a:ext uri="{FF2B5EF4-FFF2-40B4-BE49-F238E27FC236}">
                <a16:creationId xmlns:a16="http://schemas.microsoft.com/office/drawing/2014/main" id="{534B2CF9-3CC4-4FA1-980E-0ABC61F527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72BD3A-7D18-4154-9B3A-DDC5A65B6CB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74331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F16B-65D0-411F-B631-655770033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CBDE3-6129-418B-B7C2-D9E55F69D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620045-CB5A-4371-9E9D-F4D676BC8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57F92-6BF4-40EF-8C23-058C848C8C17}"/>
              </a:ext>
            </a:extLst>
          </p:cNvPr>
          <p:cNvSpPr>
            <a:spLocks noGrp="1"/>
          </p:cNvSpPr>
          <p:nvPr>
            <p:ph type="dt" sz="half" idx="10"/>
          </p:nvPr>
        </p:nvSpPr>
        <p:spPr/>
        <p:txBody>
          <a:bodyPr/>
          <a:lstStyle/>
          <a:p>
            <a:fld id="{12EF78E3-FDA3-4D28-AAA2-0B81F349A39D}" type="datetimeFigureOut">
              <a:rPr lang="en-US" smtClean="0"/>
              <a:t>3/8/2024</a:t>
            </a:fld>
            <a:endParaRPr lang="en-US" dirty="0"/>
          </a:p>
        </p:txBody>
      </p:sp>
      <p:sp>
        <p:nvSpPr>
          <p:cNvPr id="6" name="Footer Placeholder 5">
            <a:extLst>
              <a:ext uri="{FF2B5EF4-FFF2-40B4-BE49-F238E27FC236}">
                <a16:creationId xmlns:a16="http://schemas.microsoft.com/office/drawing/2014/main" id="{23195039-89CC-44ED-9C4D-5AFBFA7F3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62649E-5538-4907-91C3-B907B40F234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052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B5B13-7731-4BB8-80DB-8DAB4A5E1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F49951-4A76-4AFB-A155-AEB1C7776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D064F-EB6E-4013-BC3D-E10BC2874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B1C6-BF8F-4481-8AB2-603A1C8A906A}" type="datetimeFigureOut">
              <a:rPr lang="en-US" smtClean="0"/>
              <a:t>3/8/2024</a:t>
            </a:fld>
            <a:endParaRPr lang="en-US" dirty="0"/>
          </a:p>
        </p:txBody>
      </p:sp>
      <p:sp>
        <p:nvSpPr>
          <p:cNvPr id="5" name="Footer Placeholder 4">
            <a:extLst>
              <a:ext uri="{FF2B5EF4-FFF2-40B4-BE49-F238E27FC236}">
                <a16:creationId xmlns:a16="http://schemas.microsoft.com/office/drawing/2014/main" id="{1B759CC9-EEE0-4A8B-8F47-912424863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C96659D-AA07-4404-B374-08A6F5F91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8095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986D-3D3C-4242-A53A-3DFC83C26C94}"/>
              </a:ext>
            </a:extLst>
          </p:cNvPr>
          <p:cNvSpPr>
            <a:spLocks noGrp="1"/>
          </p:cNvSpPr>
          <p:nvPr>
            <p:ph type="ctrTitle"/>
          </p:nvPr>
        </p:nvSpPr>
        <p:spPr/>
        <p:txBody>
          <a:bodyPr>
            <a:normAutofit/>
          </a:bodyPr>
          <a:lstStyle/>
          <a:p>
            <a:r>
              <a:rPr lang="en-US" b="1" dirty="0"/>
              <a:t>Removing Confounding in Observational Data</a:t>
            </a:r>
          </a:p>
        </p:txBody>
      </p:sp>
      <p:sp>
        <p:nvSpPr>
          <p:cNvPr id="3" name="Subtitle 2">
            <a:extLst>
              <a:ext uri="{FF2B5EF4-FFF2-40B4-BE49-F238E27FC236}">
                <a16:creationId xmlns:a16="http://schemas.microsoft.com/office/drawing/2014/main" id="{B9FD9DAE-7AA6-4ECF-B235-F500F34A4ADE}"/>
              </a:ext>
            </a:extLst>
          </p:cNvPr>
          <p:cNvSpPr>
            <a:spLocks noGrp="1"/>
          </p:cNvSpPr>
          <p:nvPr>
            <p:ph type="subTitle" idx="1"/>
          </p:nvPr>
        </p:nvSpPr>
        <p:spPr/>
        <p:txBody>
          <a:bodyPr/>
          <a:lstStyle/>
          <a:p>
            <a:r>
              <a:rPr lang="en-US" dirty="0"/>
              <a:t>Farrokh Alemi, PhD</a:t>
            </a:r>
          </a:p>
        </p:txBody>
      </p:sp>
    </p:spTree>
    <p:extLst>
      <p:ext uri="{BB962C8B-B14F-4D97-AF65-F5344CB8AC3E}">
        <p14:creationId xmlns:p14="http://schemas.microsoft.com/office/powerpoint/2010/main" val="3129215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Impact of X When C1 Is Present &amp; C2 Is Absent</a:t>
            </a:r>
          </a:p>
        </p:txBody>
      </p:sp>
      <p:graphicFrame>
        <p:nvGraphicFramePr>
          <p:cNvPr id="5" name="Table 4">
            <a:extLst>
              <a:ext uri="{FF2B5EF4-FFF2-40B4-BE49-F238E27FC236}">
                <a16:creationId xmlns:a16="http://schemas.microsoft.com/office/drawing/2014/main" id="{2583BC12-6C16-409A-96CC-121B3DC1A0EC}"/>
              </a:ext>
            </a:extLst>
          </p:cNvPr>
          <p:cNvGraphicFramePr>
            <a:graphicFrameLocks noGrp="1"/>
          </p:cNvGraphicFramePr>
          <p:nvPr>
            <p:extLst>
              <p:ext uri="{D42A27DB-BD31-4B8C-83A1-F6EECF244321}">
                <p14:modId xmlns:p14="http://schemas.microsoft.com/office/powerpoint/2010/main" val="234562496"/>
              </p:ext>
            </p:extLst>
          </p:nvPr>
        </p:nvGraphicFramePr>
        <p:xfrm>
          <a:off x="4974955" y="4250328"/>
          <a:ext cx="5263062" cy="1677670"/>
        </p:xfrm>
        <a:graphic>
          <a:graphicData uri="http://schemas.openxmlformats.org/drawingml/2006/table">
            <a:tbl>
              <a:tblPr>
                <a:tableStyleId>{5C22544A-7EE6-4342-B048-85BDC9FD1C3A}</a:tableStyleId>
              </a:tblPr>
              <a:tblGrid>
                <a:gridCol w="1473657">
                  <a:extLst>
                    <a:ext uri="{9D8B030D-6E8A-4147-A177-3AD203B41FA5}">
                      <a16:colId xmlns:a16="http://schemas.microsoft.com/office/drawing/2014/main" val="230193769"/>
                    </a:ext>
                  </a:extLst>
                </a:gridCol>
                <a:gridCol w="997219">
                  <a:extLst>
                    <a:ext uri="{9D8B030D-6E8A-4147-A177-3AD203B41FA5}">
                      <a16:colId xmlns:a16="http://schemas.microsoft.com/office/drawing/2014/main" val="3002650105"/>
                    </a:ext>
                  </a:extLst>
                </a:gridCol>
                <a:gridCol w="1175657">
                  <a:extLst>
                    <a:ext uri="{9D8B030D-6E8A-4147-A177-3AD203B41FA5}">
                      <a16:colId xmlns:a16="http://schemas.microsoft.com/office/drawing/2014/main" val="2993081080"/>
                    </a:ext>
                  </a:extLst>
                </a:gridCol>
                <a:gridCol w="1616529">
                  <a:extLst>
                    <a:ext uri="{9D8B030D-6E8A-4147-A177-3AD203B41FA5}">
                      <a16:colId xmlns:a16="http://schemas.microsoft.com/office/drawing/2014/main" val="479949775"/>
                    </a:ext>
                  </a:extLst>
                </a:gridCol>
              </a:tblGrid>
              <a:tr h="368300">
                <a:tc>
                  <a:txBody>
                    <a:bodyPr/>
                    <a:lstStyle/>
                    <a:p>
                      <a:pPr algn="ctr" fontAlgn="b"/>
                      <a:r>
                        <a:rPr lang="en-US" sz="1800" u="none" strike="noStrike">
                          <a:effectLst/>
                        </a:rPr>
                        <a:t>Strata or Scenarios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Impact of Exposure X on Y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6087980"/>
                  </a:ext>
                </a:extLst>
              </a:tr>
              <a:tr h="1841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76.1% - 67.0%</a:t>
                      </a:r>
                    </a:p>
                  </a:txBody>
                  <a:tcPr marL="6350" marR="6350" marT="6350" marB="0" anchor="b"/>
                </a:tc>
                <a:extLst>
                  <a:ext uri="{0D108BD9-81ED-4DB2-BD59-A6C34878D82A}">
                    <a16:rowId xmlns:a16="http://schemas.microsoft.com/office/drawing/2014/main" val="2453590242"/>
                  </a:ext>
                </a:extLst>
              </a:tr>
              <a:tr h="184150">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72.9% - 63.1%</a:t>
                      </a:r>
                    </a:p>
                  </a:txBody>
                  <a:tcPr marL="6350" marR="6350" marT="6350" marB="0" anchor="b"/>
                </a:tc>
                <a:extLst>
                  <a:ext uri="{0D108BD9-81ED-4DB2-BD59-A6C34878D82A}">
                    <a16:rowId xmlns:a16="http://schemas.microsoft.com/office/drawing/2014/main" val="4093741399"/>
                  </a:ext>
                </a:extLst>
              </a:tr>
              <a:tr h="184150">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1575868"/>
                  </a:ext>
                </a:extLst>
              </a:tr>
              <a:tr h="184150">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31167740"/>
                  </a:ext>
                </a:extLst>
              </a:tr>
            </a:tbl>
          </a:graphicData>
        </a:graphic>
      </p:graphicFrame>
      <p:pic>
        <p:nvPicPr>
          <p:cNvPr id="6" name="Picture 5">
            <a:extLst>
              <a:ext uri="{FF2B5EF4-FFF2-40B4-BE49-F238E27FC236}">
                <a16:creationId xmlns:a16="http://schemas.microsoft.com/office/drawing/2014/main" id="{A8D88F86-889E-4001-9A00-48C3205B79A0}"/>
              </a:ext>
            </a:extLst>
          </p:cNvPr>
          <p:cNvPicPr>
            <a:picLocks noChangeAspect="1"/>
          </p:cNvPicPr>
          <p:nvPr/>
        </p:nvPicPr>
        <p:blipFill rotWithShape="1">
          <a:blip r:embed="rId3"/>
          <a:srcRect l="10178" t="25000" r="47902" b="38500"/>
          <a:stretch/>
        </p:blipFill>
        <p:spPr>
          <a:xfrm>
            <a:off x="4491990" y="1599472"/>
            <a:ext cx="5074920" cy="2485575"/>
          </a:xfrm>
          <a:prstGeom prst="rect">
            <a:avLst/>
          </a:prstGeom>
        </p:spPr>
      </p:pic>
      <p:pic>
        <p:nvPicPr>
          <p:cNvPr id="12" name="Picture 11">
            <a:extLst>
              <a:ext uri="{FF2B5EF4-FFF2-40B4-BE49-F238E27FC236}">
                <a16:creationId xmlns:a16="http://schemas.microsoft.com/office/drawing/2014/main" id="{943204F7-A6C1-4B30-AC5F-AD7A771007D4}"/>
              </a:ext>
            </a:extLst>
          </p:cNvPr>
          <p:cNvPicPr>
            <a:picLocks noChangeAspect="1"/>
          </p:cNvPicPr>
          <p:nvPr/>
        </p:nvPicPr>
        <p:blipFill rotWithShape="1">
          <a:blip r:embed="rId4"/>
          <a:srcRect l="9777" t="35789" r="47397" b="52207"/>
          <a:stretch/>
        </p:blipFill>
        <p:spPr>
          <a:xfrm>
            <a:off x="4491990" y="2351313"/>
            <a:ext cx="5074920" cy="800101"/>
          </a:xfrm>
          <a:prstGeom prst="rect">
            <a:avLst/>
          </a:prstGeom>
        </p:spPr>
      </p:pic>
    </p:spTree>
    <p:extLst>
      <p:ext uri="{BB962C8B-B14F-4D97-AF65-F5344CB8AC3E}">
        <p14:creationId xmlns:p14="http://schemas.microsoft.com/office/powerpoint/2010/main" val="110690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Impact of X When C1 Is Absent &amp; C2 Is Present</a:t>
            </a:r>
          </a:p>
        </p:txBody>
      </p:sp>
      <p:graphicFrame>
        <p:nvGraphicFramePr>
          <p:cNvPr id="5" name="Table 4">
            <a:extLst>
              <a:ext uri="{FF2B5EF4-FFF2-40B4-BE49-F238E27FC236}">
                <a16:creationId xmlns:a16="http://schemas.microsoft.com/office/drawing/2014/main" id="{2583BC12-6C16-409A-96CC-121B3DC1A0EC}"/>
              </a:ext>
            </a:extLst>
          </p:cNvPr>
          <p:cNvGraphicFramePr>
            <a:graphicFrameLocks noGrp="1"/>
          </p:cNvGraphicFramePr>
          <p:nvPr>
            <p:extLst>
              <p:ext uri="{D42A27DB-BD31-4B8C-83A1-F6EECF244321}">
                <p14:modId xmlns:p14="http://schemas.microsoft.com/office/powerpoint/2010/main" val="1932032342"/>
              </p:ext>
            </p:extLst>
          </p:nvPr>
        </p:nvGraphicFramePr>
        <p:xfrm>
          <a:off x="4974955" y="4233999"/>
          <a:ext cx="5263062" cy="1677670"/>
        </p:xfrm>
        <a:graphic>
          <a:graphicData uri="http://schemas.openxmlformats.org/drawingml/2006/table">
            <a:tbl>
              <a:tblPr>
                <a:tableStyleId>{5C22544A-7EE6-4342-B048-85BDC9FD1C3A}</a:tableStyleId>
              </a:tblPr>
              <a:tblGrid>
                <a:gridCol w="1473657">
                  <a:extLst>
                    <a:ext uri="{9D8B030D-6E8A-4147-A177-3AD203B41FA5}">
                      <a16:colId xmlns:a16="http://schemas.microsoft.com/office/drawing/2014/main" val="230193769"/>
                    </a:ext>
                  </a:extLst>
                </a:gridCol>
                <a:gridCol w="997219">
                  <a:extLst>
                    <a:ext uri="{9D8B030D-6E8A-4147-A177-3AD203B41FA5}">
                      <a16:colId xmlns:a16="http://schemas.microsoft.com/office/drawing/2014/main" val="3002650105"/>
                    </a:ext>
                  </a:extLst>
                </a:gridCol>
                <a:gridCol w="1175657">
                  <a:extLst>
                    <a:ext uri="{9D8B030D-6E8A-4147-A177-3AD203B41FA5}">
                      <a16:colId xmlns:a16="http://schemas.microsoft.com/office/drawing/2014/main" val="2993081080"/>
                    </a:ext>
                  </a:extLst>
                </a:gridCol>
                <a:gridCol w="1616529">
                  <a:extLst>
                    <a:ext uri="{9D8B030D-6E8A-4147-A177-3AD203B41FA5}">
                      <a16:colId xmlns:a16="http://schemas.microsoft.com/office/drawing/2014/main" val="479949775"/>
                    </a:ext>
                  </a:extLst>
                </a:gridCol>
              </a:tblGrid>
              <a:tr h="368300">
                <a:tc>
                  <a:txBody>
                    <a:bodyPr/>
                    <a:lstStyle/>
                    <a:p>
                      <a:pPr algn="ctr" fontAlgn="b"/>
                      <a:r>
                        <a:rPr lang="en-US" sz="1800" u="none" strike="noStrike" dirty="0">
                          <a:effectLst/>
                        </a:rPr>
                        <a:t>Strata or Scenarios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Impact of Exposure X on Y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6087980"/>
                  </a:ext>
                </a:extLst>
              </a:tr>
              <a:tr h="1841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Yes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76.1% - 67.0%</a:t>
                      </a:r>
                    </a:p>
                  </a:txBody>
                  <a:tcPr marL="6350" marR="6350" marT="6350" marB="0" anchor="b"/>
                </a:tc>
                <a:extLst>
                  <a:ext uri="{0D108BD9-81ED-4DB2-BD59-A6C34878D82A}">
                    <a16:rowId xmlns:a16="http://schemas.microsoft.com/office/drawing/2014/main" val="2453590242"/>
                  </a:ext>
                </a:extLst>
              </a:tr>
              <a:tr h="75292">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Yes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72.9% - 63.1%</a:t>
                      </a:r>
                    </a:p>
                  </a:txBody>
                  <a:tcPr marL="6350" marR="6350" marT="6350" marB="0" anchor="b"/>
                </a:tc>
                <a:extLst>
                  <a:ext uri="{0D108BD9-81ED-4DB2-BD59-A6C34878D82A}">
                    <a16:rowId xmlns:a16="http://schemas.microsoft.com/office/drawing/2014/main" val="4093741399"/>
                  </a:ext>
                </a:extLst>
              </a:tr>
              <a:tr h="184150">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73.1% - 64.1%</a:t>
                      </a:r>
                    </a:p>
                  </a:txBody>
                  <a:tcPr marL="6350" marR="6350" marT="6350" marB="0" anchor="b"/>
                </a:tc>
                <a:extLst>
                  <a:ext uri="{0D108BD9-81ED-4DB2-BD59-A6C34878D82A}">
                    <a16:rowId xmlns:a16="http://schemas.microsoft.com/office/drawing/2014/main" val="1281575868"/>
                  </a:ext>
                </a:extLst>
              </a:tr>
              <a:tr h="184150">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31167740"/>
                  </a:ext>
                </a:extLst>
              </a:tr>
            </a:tbl>
          </a:graphicData>
        </a:graphic>
      </p:graphicFrame>
      <p:pic>
        <p:nvPicPr>
          <p:cNvPr id="9" name="Picture 8">
            <a:extLst>
              <a:ext uri="{FF2B5EF4-FFF2-40B4-BE49-F238E27FC236}">
                <a16:creationId xmlns:a16="http://schemas.microsoft.com/office/drawing/2014/main" id="{F2205F24-6807-48FA-8E85-707FF821CF62}"/>
              </a:ext>
            </a:extLst>
          </p:cNvPr>
          <p:cNvPicPr>
            <a:picLocks noChangeAspect="1"/>
          </p:cNvPicPr>
          <p:nvPr/>
        </p:nvPicPr>
        <p:blipFill rotWithShape="1">
          <a:blip r:embed="rId3"/>
          <a:srcRect l="9509" t="24762" r="47323" b="38049"/>
          <a:stretch/>
        </p:blipFill>
        <p:spPr>
          <a:xfrm>
            <a:off x="4444326" y="1744872"/>
            <a:ext cx="5170248" cy="2505456"/>
          </a:xfrm>
          <a:prstGeom prst="rect">
            <a:avLst/>
          </a:prstGeom>
        </p:spPr>
      </p:pic>
      <p:pic>
        <p:nvPicPr>
          <p:cNvPr id="11" name="Picture 10">
            <a:extLst>
              <a:ext uri="{FF2B5EF4-FFF2-40B4-BE49-F238E27FC236}">
                <a16:creationId xmlns:a16="http://schemas.microsoft.com/office/drawing/2014/main" id="{54D470A6-97A2-4C32-9DE9-3E04E193558B}"/>
              </a:ext>
            </a:extLst>
          </p:cNvPr>
          <p:cNvPicPr>
            <a:picLocks noChangeAspect="1"/>
          </p:cNvPicPr>
          <p:nvPr/>
        </p:nvPicPr>
        <p:blipFill rotWithShape="1">
          <a:blip r:embed="rId4"/>
          <a:srcRect l="10045" t="36313" r="48036" b="52657"/>
          <a:stretch/>
        </p:blipFill>
        <p:spPr>
          <a:xfrm>
            <a:off x="4481199" y="2499360"/>
            <a:ext cx="5074920" cy="751115"/>
          </a:xfrm>
          <a:prstGeom prst="rect">
            <a:avLst/>
          </a:prstGeom>
        </p:spPr>
      </p:pic>
    </p:spTree>
    <p:extLst>
      <p:ext uri="{BB962C8B-B14F-4D97-AF65-F5344CB8AC3E}">
        <p14:creationId xmlns:p14="http://schemas.microsoft.com/office/powerpoint/2010/main" val="273152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Impact of X When C1 &amp; C2 Are Absent</a:t>
            </a:r>
          </a:p>
        </p:txBody>
      </p:sp>
      <p:graphicFrame>
        <p:nvGraphicFramePr>
          <p:cNvPr id="5" name="Table 4">
            <a:extLst>
              <a:ext uri="{FF2B5EF4-FFF2-40B4-BE49-F238E27FC236}">
                <a16:creationId xmlns:a16="http://schemas.microsoft.com/office/drawing/2014/main" id="{2583BC12-6C16-409A-96CC-121B3DC1A0EC}"/>
              </a:ext>
            </a:extLst>
          </p:cNvPr>
          <p:cNvGraphicFramePr>
            <a:graphicFrameLocks noGrp="1"/>
          </p:cNvGraphicFramePr>
          <p:nvPr>
            <p:extLst>
              <p:ext uri="{D42A27DB-BD31-4B8C-83A1-F6EECF244321}">
                <p14:modId xmlns:p14="http://schemas.microsoft.com/office/powerpoint/2010/main" val="3088311355"/>
              </p:ext>
            </p:extLst>
          </p:nvPr>
        </p:nvGraphicFramePr>
        <p:xfrm>
          <a:off x="4974955" y="4233999"/>
          <a:ext cx="5263062" cy="1677670"/>
        </p:xfrm>
        <a:graphic>
          <a:graphicData uri="http://schemas.openxmlformats.org/drawingml/2006/table">
            <a:tbl>
              <a:tblPr>
                <a:tableStyleId>{5C22544A-7EE6-4342-B048-85BDC9FD1C3A}</a:tableStyleId>
              </a:tblPr>
              <a:tblGrid>
                <a:gridCol w="1473657">
                  <a:extLst>
                    <a:ext uri="{9D8B030D-6E8A-4147-A177-3AD203B41FA5}">
                      <a16:colId xmlns:a16="http://schemas.microsoft.com/office/drawing/2014/main" val="230193769"/>
                    </a:ext>
                  </a:extLst>
                </a:gridCol>
                <a:gridCol w="997219">
                  <a:extLst>
                    <a:ext uri="{9D8B030D-6E8A-4147-A177-3AD203B41FA5}">
                      <a16:colId xmlns:a16="http://schemas.microsoft.com/office/drawing/2014/main" val="3002650105"/>
                    </a:ext>
                  </a:extLst>
                </a:gridCol>
                <a:gridCol w="1175657">
                  <a:extLst>
                    <a:ext uri="{9D8B030D-6E8A-4147-A177-3AD203B41FA5}">
                      <a16:colId xmlns:a16="http://schemas.microsoft.com/office/drawing/2014/main" val="2993081080"/>
                    </a:ext>
                  </a:extLst>
                </a:gridCol>
                <a:gridCol w="1616529">
                  <a:extLst>
                    <a:ext uri="{9D8B030D-6E8A-4147-A177-3AD203B41FA5}">
                      <a16:colId xmlns:a16="http://schemas.microsoft.com/office/drawing/2014/main" val="479949775"/>
                    </a:ext>
                  </a:extLst>
                </a:gridCol>
              </a:tblGrid>
              <a:tr h="368300">
                <a:tc>
                  <a:txBody>
                    <a:bodyPr/>
                    <a:lstStyle/>
                    <a:p>
                      <a:pPr algn="ctr" fontAlgn="b"/>
                      <a:r>
                        <a:rPr lang="en-US" sz="1800" u="none" strike="noStrike" dirty="0">
                          <a:effectLst/>
                        </a:rPr>
                        <a:t>Strata or Scenarios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Impact of Exposure X on Y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6087980"/>
                  </a:ext>
                </a:extLst>
              </a:tr>
              <a:tr h="184150">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Yes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76.1% - 67.0%</a:t>
                      </a:r>
                    </a:p>
                  </a:txBody>
                  <a:tcPr marL="6350" marR="6350" marT="6350" marB="0" anchor="b"/>
                </a:tc>
                <a:extLst>
                  <a:ext uri="{0D108BD9-81ED-4DB2-BD59-A6C34878D82A}">
                    <a16:rowId xmlns:a16="http://schemas.microsoft.com/office/drawing/2014/main" val="2453590242"/>
                  </a:ext>
                </a:extLst>
              </a:tr>
              <a:tr h="75292">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Yes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72.9% - 63.1%</a:t>
                      </a:r>
                    </a:p>
                  </a:txBody>
                  <a:tcPr marL="6350" marR="6350" marT="6350" marB="0" anchor="b"/>
                </a:tc>
                <a:extLst>
                  <a:ext uri="{0D108BD9-81ED-4DB2-BD59-A6C34878D82A}">
                    <a16:rowId xmlns:a16="http://schemas.microsoft.com/office/drawing/2014/main" val="4093741399"/>
                  </a:ext>
                </a:extLst>
              </a:tr>
              <a:tr h="184150">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73.1% - 64.1%</a:t>
                      </a:r>
                    </a:p>
                  </a:txBody>
                  <a:tcPr marL="6350" marR="6350" marT="6350" marB="0" anchor="b"/>
                </a:tc>
                <a:extLst>
                  <a:ext uri="{0D108BD9-81ED-4DB2-BD59-A6C34878D82A}">
                    <a16:rowId xmlns:a16="http://schemas.microsoft.com/office/drawing/2014/main" val="1281575868"/>
                  </a:ext>
                </a:extLst>
              </a:tr>
              <a:tr h="184150">
                <a:tc>
                  <a:txBody>
                    <a:bodyPr/>
                    <a:lstStyle/>
                    <a:p>
                      <a:pPr algn="ct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No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70.9% - 60.7%</a:t>
                      </a:r>
                    </a:p>
                  </a:txBody>
                  <a:tcPr marL="6350" marR="6350" marT="6350" marB="0" anchor="b"/>
                </a:tc>
                <a:extLst>
                  <a:ext uri="{0D108BD9-81ED-4DB2-BD59-A6C34878D82A}">
                    <a16:rowId xmlns:a16="http://schemas.microsoft.com/office/drawing/2014/main" val="2831167740"/>
                  </a:ext>
                </a:extLst>
              </a:tr>
            </a:tbl>
          </a:graphicData>
        </a:graphic>
      </p:graphicFrame>
      <p:pic>
        <p:nvPicPr>
          <p:cNvPr id="6" name="Picture 5">
            <a:extLst>
              <a:ext uri="{FF2B5EF4-FFF2-40B4-BE49-F238E27FC236}">
                <a16:creationId xmlns:a16="http://schemas.microsoft.com/office/drawing/2014/main" id="{AE4B660A-9572-44F3-A49C-CCF144979B93}"/>
              </a:ext>
            </a:extLst>
          </p:cNvPr>
          <p:cNvPicPr>
            <a:picLocks noChangeAspect="1"/>
          </p:cNvPicPr>
          <p:nvPr/>
        </p:nvPicPr>
        <p:blipFill rotWithShape="1">
          <a:blip r:embed="rId3"/>
          <a:srcRect l="9910" t="25714" r="48304" b="38262"/>
          <a:stretch/>
        </p:blipFill>
        <p:spPr>
          <a:xfrm>
            <a:off x="4482192" y="1763486"/>
            <a:ext cx="5094515" cy="2470513"/>
          </a:xfrm>
          <a:prstGeom prst="rect">
            <a:avLst/>
          </a:prstGeom>
        </p:spPr>
      </p:pic>
      <p:pic>
        <p:nvPicPr>
          <p:cNvPr id="8" name="Picture 7">
            <a:extLst>
              <a:ext uri="{FF2B5EF4-FFF2-40B4-BE49-F238E27FC236}">
                <a16:creationId xmlns:a16="http://schemas.microsoft.com/office/drawing/2014/main" id="{339B9118-FF97-4B07-A78E-4DAB552FD981}"/>
              </a:ext>
            </a:extLst>
          </p:cNvPr>
          <p:cNvPicPr>
            <a:picLocks noChangeAspect="1"/>
          </p:cNvPicPr>
          <p:nvPr/>
        </p:nvPicPr>
        <p:blipFill rotWithShape="1">
          <a:blip r:embed="rId4"/>
          <a:srcRect l="18155" t="35952" r="50976" b="52196"/>
          <a:stretch/>
        </p:blipFill>
        <p:spPr>
          <a:xfrm>
            <a:off x="5469642" y="2465615"/>
            <a:ext cx="3763554" cy="812844"/>
          </a:xfrm>
          <a:prstGeom prst="rect">
            <a:avLst/>
          </a:prstGeom>
        </p:spPr>
      </p:pic>
    </p:spTree>
    <p:extLst>
      <p:ext uri="{BB962C8B-B14F-4D97-AF65-F5344CB8AC3E}">
        <p14:creationId xmlns:p14="http://schemas.microsoft.com/office/powerpoint/2010/main" val="344313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480897"/>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Impact of X Across Strata</a:t>
            </a:r>
          </a:p>
        </p:txBody>
      </p:sp>
      <p:graphicFrame>
        <p:nvGraphicFramePr>
          <p:cNvPr id="5" name="Table 4">
            <a:extLst>
              <a:ext uri="{FF2B5EF4-FFF2-40B4-BE49-F238E27FC236}">
                <a16:creationId xmlns:a16="http://schemas.microsoft.com/office/drawing/2014/main" id="{2583BC12-6C16-409A-96CC-121B3DC1A0EC}"/>
              </a:ext>
            </a:extLst>
          </p:cNvPr>
          <p:cNvGraphicFramePr>
            <a:graphicFrameLocks noGrp="1"/>
          </p:cNvGraphicFramePr>
          <p:nvPr>
            <p:extLst>
              <p:ext uri="{D42A27DB-BD31-4B8C-83A1-F6EECF244321}">
                <p14:modId xmlns:p14="http://schemas.microsoft.com/office/powerpoint/2010/main" val="2228172837"/>
              </p:ext>
            </p:extLst>
          </p:nvPr>
        </p:nvGraphicFramePr>
        <p:xfrm>
          <a:off x="4506604" y="1959151"/>
          <a:ext cx="5263062" cy="1677670"/>
        </p:xfrm>
        <a:graphic>
          <a:graphicData uri="http://schemas.openxmlformats.org/drawingml/2006/table">
            <a:tbl>
              <a:tblPr>
                <a:tableStyleId>{5C22544A-7EE6-4342-B048-85BDC9FD1C3A}</a:tableStyleId>
              </a:tblPr>
              <a:tblGrid>
                <a:gridCol w="1473657">
                  <a:extLst>
                    <a:ext uri="{9D8B030D-6E8A-4147-A177-3AD203B41FA5}">
                      <a16:colId xmlns:a16="http://schemas.microsoft.com/office/drawing/2014/main" val="230193769"/>
                    </a:ext>
                  </a:extLst>
                </a:gridCol>
                <a:gridCol w="997219">
                  <a:extLst>
                    <a:ext uri="{9D8B030D-6E8A-4147-A177-3AD203B41FA5}">
                      <a16:colId xmlns:a16="http://schemas.microsoft.com/office/drawing/2014/main" val="3002650105"/>
                    </a:ext>
                  </a:extLst>
                </a:gridCol>
                <a:gridCol w="1175657">
                  <a:extLst>
                    <a:ext uri="{9D8B030D-6E8A-4147-A177-3AD203B41FA5}">
                      <a16:colId xmlns:a16="http://schemas.microsoft.com/office/drawing/2014/main" val="2993081080"/>
                    </a:ext>
                  </a:extLst>
                </a:gridCol>
                <a:gridCol w="1616529">
                  <a:extLst>
                    <a:ext uri="{9D8B030D-6E8A-4147-A177-3AD203B41FA5}">
                      <a16:colId xmlns:a16="http://schemas.microsoft.com/office/drawing/2014/main" val="479949775"/>
                    </a:ext>
                  </a:extLst>
                </a:gridCol>
              </a:tblGrid>
              <a:tr h="368300">
                <a:tc>
                  <a:txBody>
                    <a:bodyPr/>
                    <a:lstStyle/>
                    <a:p>
                      <a:pPr algn="ctr" fontAlgn="b"/>
                      <a:r>
                        <a:rPr lang="en-US" sz="1800" u="none" strike="noStrike" dirty="0">
                          <a:effectLst/>
                        </a:rPr>
                        <a:t>Strata or Scenarios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Impact of Exposure X on Y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6087980"/>
                  </a:ext>
                </a:extLst>
              </a:tr>
              <a:tr h="184150">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Yes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76.1% - 67.0%</a:t>
                      </a:r>
                    </a:p>
                  </a:txBody>
                  <a:tcPr marL="6350" marR="6350" marT="6350" marB="0" anchor="b"/>
                </a:tc>
                <a:extLst>
                  <a:ext uri="{0D108BD9-81ED-4DB2-BD59-A6C34878D82A}">
                    <a16:rowId xmlns:a16="http://schemas.microsoft.com/office/drawing/2014/main" val="2453590242"/>
                  </a:ext>
                </a:extLst>
              </a:tr>
              <a:tr h="75292">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Yes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72.9% - 63.1%</a:t>
                      </a:r>
                    </a:p>
                  </a:txBody>
                  <a:tcPr marL="6350" marR="6350" marT="6350" marB="0" anchor="b"/>
                </a:tc>
                <a:extLst>
                  <a:ext uri="{0D108BD9-81ED-4DB2-BD59-A6C34878D82A}">
                    <a16:rowId xmlns:a16="http://schemas.microsoft.com/office/drawing/2014/main" val="4093741399"/>
                  </a:ext>
                </a:extLst>
              </a:tr>
              <a:tr h="184150">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73.1% - 64.1%</a:t>
                      </a:r>
                    </a:p>
                  </a:txBody>
                  <a:tcPr marL="6350" marR="6350" marT="6350" marB="0" anchor="b"/>
                </a:tc>
                <a:extLst>
                  <a:ext uri="{0D108BD9-81ED-4DB2-BD59-A6C34878D82A}">
                    <a16:rowId xmlns:a16="http://schemas.microsoft.com/office/drawing/2014/main" val="1281575868"/>
                  </a:ext>
                </a:extLst>
              </a:tr>
              <a:tr h="184150">
                <a:tc>
                  <a:txBody>
                    <a:bodyPr/>
                    <a:lstStyle/>
                    <a:p>
                      <a:pPr algn="ct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No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70.9% - 60.7%</a:t>
                      </a:r>
                    </a:p>
                  </a:txBody>
                  <a:tcPr marL="6350" marR="6350" marT="6350" marB="0" anchor="b"/>
                </a:tc>
                <a:extLst>
                  <a:ext uri="{0D108BD9-81ED-4DB2-BD59-A6C34878D82A}">
                    <a16:rowId xmlns:a16="http://schemas.microsoft.com/office/drawing/2014/main" val="2831167740"/>
                  </a:ext>
                </a:extLst>
              </a:tr>
            </a:tbl>
          </a:graphicData>
        </a:graphic>
      </p:graphicFrame>
      <p:sp>
        <p:nvSpPr>
          <p:cNvPr id="7" name="Double Wave 6">
            <a:extLst>
              <a:ext uri="{FF2B5EF4-FFF2-40B4-BE49-F238E27FC236}">
                <a16:creationId xmlns:a16="http://schemas.microsoft.com/office/drawing/2014/main" id="{D47E44BD-0830-4F79-80B0-E9A997914D23}"/>
              </a:ext>
            </a:extLst>
          </p:cNvPr>
          <p:cNvSpPr/>
          <p:nvPr/>
        </p:nvSpPr>
        <p:spPr>
          <a:xfrm>
            <a:off x="3228975" y="4162575"/>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Unconfounded Impact of X is 9.5%</a:t>
            </a:r>
          </a:p>
        </p:txBody>
      </p:sp>
    </p:spTree>
    <p:extLst>
      <p:ext uri="{BB962C8B-B14F-4D97-AF65-F5344CB8AC3E}">
        <p14:creationId xmlns:p14="http://schemas.microsoft.com/office/powerpoint/2010/main" val="259139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Network Structure from Regressions</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1827669110"/>
              </p:ext>
            </p:extLst>
          </p:nvPr>
        </p:nvGraphicFramePr>
        <p:xfrm>
          <a:off x="3114224" y="4098290"/>
          <a:ext cx="7830452"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pic>
        <p:nvPicPr>
          <p:cNvPr id="6" name="Picture 5">
            <a:extLst>
              <a:ext uri="{FF2B5EF4-FFF2-40B4-BE49-F238E27FC236}">
                <a16:creationId xmlns:a16="http://schemas.microsoft.com/office/drawing/2014/main" id="{3440F2E6-2226-42F4-842D-B287EECB7915}"/>
              </a:ext>
            </a:extLst>
          </p:cNvPr>
          <p:cNvPicPr>
            <a:picLocks noChangeAspect="1"/>
          </p:cNvPicPr>
          <p:nvPr/>
        </p:nvPicPr>
        <p:blipFill rotWithShape="1">
          <a:blip r:embed="rId3"/>
          <a:srcRect l="9107" t="24286" r="48437" b="39077"/>
          <a:stretch/>
        </p:blipFill>
        <p:spPr>
          <a:xfrm>
            <a:off x="4441371" y="1530579"/>
            <a:ext cx="5176158" cy="2512566"/>
          </a:xfrm>
          <a:prstGeom prst="rect">
            <a:avLst/>
          </a:prstGeom>
        </p:spPr>
      </p:pic>
    </p:spTree>
    <p:extLst>
      <p:ext uri="{BB962C8B-B14F-4D97-AF65-F5344CB8AC3E}">
        <p14:creationId xmlns:p14="http://schemas.microsoft.com/office/powerpoint/2010/main" val="63988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Covariates Confound the Impact of Exposure</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3114224" y="4098290"/>
          <a:ext cx="7830452"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Exposure</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Mediator</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pic>
        <p:nvPicPr>
          <p:cNvPr id="6" name="Picture 5">
            <a:extLst>
              <a:ext uri="{FF2B5EF4-FFF2-40B4-BE49-F238E27FC236}">
                <a16:creationId xmlns:a16="http://schemas.microsoft.com/office/drawing/2014/main" id="{B4028B76-A6F5-4FBE-AEAD-7E8A5D0DE2CE}"/>
              </a:ext>
            </a:extLst>
          </p:cNvPr>
          <p:cNvPicPr>
            <a:picLocks noChangeAspect="1"/>
          </p:cNvPicPr>
          <p:nvPr/>
        </p:nvPicPr>
        <p:blipFill rotWithShape="1">
          <a:blip r:embed="rId3"/>
          <a:srcRect l="9107" t="24286" r="48437" b="39077"/>
          <a:stretch/>
        </p:blipFill>
        <p:spPr>
          <a:xfrm>
            <a:off x="4441371" y="1541722"/>
            <a:ext cx="5176158" cy="2512566"/>
          </a:xfrm>
          <a:prstGeom prst="rect">
            <a:avLst/>
          </a:prstGeom>
        </p:spPr>
      </p:pic>
    </p:spTree>
    <p:extLst>
      <p:ext uri="{BB962C8B-B14F-4D97-AF65-F5344CB8AC3E}">
        <p14:creationId xmlns:p14="http://schemas.microsoft.com/office/powerpoint/2010/main" val="79433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Backdoors from Outcome to Exposure</a:t>
            </a:r>
          </a:p>
        </p:txBody>
      </p:sp>
      <p:pic>
        <p:nvPicPr>
          <p:cNvPr id="8" name="Picture 7">
            <a:extLst>
              <a:ext uri="{FF2B5EF4-FFF2-40B4-BE49-F238E27FC236}">
                <a16:creationId xmlns:a16="http://schemas.microsoft.com/office/drawing/2014/main" id="{41C568CC-6330-410B-910C-EB28B977A1FC}"/>
              </a:ext>
            </a:extLst>
          </p:cNvPr>
          <p:cNvPicPr>
            <a:picLocks noChangeAspect="1"/>
          </p:cNvPicPr>
          <p:nvPr/>
        </p:nvPicPr>
        <p:blipFill rotWithShape="1">
          <a:blip r:embed="rId3"/>
          <a:srcRect l="9107" t="24286" r="48437" b="39077"/>
          <a:stretch/>
        </p:blipFill>
        <p:spPr>
          <a:xfrm>
            <a:off x="4441371" y="2511879"/>
            <a:ext cx="5176158" cy="2512566"/>
          </a:xfrm>
          <a:prstGeom prst="rect">
            <a:avLst/>
          </a:prstGeom>
        </p:spPr>
      </p:pic>
    </p:spTree>
    <p:extLst>
      <p:ext uri="{BB962C8B-B14F-4D97-AF65-F5344CB8AC3E}">
        <p14:creationId xmlns:p14="http://schemas.microsoft.com/office/powerpoint/2010/main" val="353544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Block All Backdoor Paths</a:t>
            </a:r>
          </a:p>
        </p:txBody>
      </p:sp>
      <p:pic>
        <p:nvPicPr>
          <p:cNvPr id="6" name="Picture 5">
            <a:extLst>
              <a:ext uri="{FF2B5EF4-FFF2-40B4-BE49-F238E27FC236}">
                <a16:creationId xmlns:a16="http://schemas.microsoft.com/office/drawing/2014/main" id="{5852D01E-8108-4B7E-A1DB-B9574D64E037}"/>
              </a:ext>
            </a:extLst>
          </p:cNvPr>
          <p:cNvPicPr>
            <a:picLocks noChangeAspect="1"/>
          </p:cNvPicPr>
          <p:nvPr/>
        </p:nvPicPr>
        <p:blipFill rotWithShape="1">
          <a:blip r:embed="rId3"/>
          <a:srcRect l="9107" t="24286" r="48437" b="39077"/>
          <a:stretch/>
        </p:blipFill>
        <p:spPr>
          <a:xfrm>
            <a:off x="4441371" y="2511879"/>
            <a:ext cx="5176158" cy="2512566"/>
          </a:xfrm>
          <a:prstGeom prst="rect">
            <a:avLst/>
          </a:prstGeom>
        </p:spPr>
      </p:pic>
    </p:spTree>
    <p:extLst>
      <p:ext uri="{BB962C8B-B14F-4D97-AF65-F5344CB8AC3E}">
        <p14:creationId xmlns:p14="http://schemas.microsoft.com/office/powerpoint/2010/main" val="104677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480896"/>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Block All Backdoor Paths</a:t>
            </a:r>
          </a:p>
        </p:txBody>
      </p:sp>
      <p:pic>
        <p:nvPicPr>
          <p:cNvPr id="6" name="Picture 5">
            <a:extLst>
              <a:ext uri="{FF2B5EF4-FFF2-40B4-BE49-F238E27FC236}">
                <a16:creationId xmlns:a16="http://schemas.microsoft.com/office/drawing/2014/main" id="{5852D01E-8108-4B7E-A1DB-B9574D64E037}"/>
              </a:ext>
            </a:extLst>
          </p:cNvPr>
          <p:cNvPicPr>
            <a:picLocks noChangeAspect="1"/>
          </p:cNvPicPr>
          <p:nvPr/>
        </p:nvPicPr>
        <p:blipFill rotWithShape="1">
          <a:blip r:embed="rId3"/>
          <a:srcRect l="9107" t="24286" r="48437" b="39077"/>
          <a:stretch/>
        </p:blipFill>
        <p:spPr>
          <a:xfrm>
            <a:off x="4441371" y="2511879"/>
            <a:ext cx="5176158" cy="2512566"/>
          </a:xfrm>
          <a:prstGeom prst="rect">
            <a:avLst/>
          </a:prstGeom>
        </p:spPr>
      </p:pic>
      <p:sp>
        <p:nvSpPr>
          <p:cNvPr id="5" name="Double Wave 4">
            <a:extLst>
              <a:ext uri="{FF2B5EF4-FFF2-40B4-BE49-F238E27FC236}">
                <a16:creationId xmlns:a16="http://schemas.microsoft.com/office/drawing/2014/main" id="{E316BF07-5892-4064-97DE-6C62A4F10A3D}"/>
              </a:ext>
            </a:extLst>
          </p:cNvPr>
          <p:cNvSpPr/>
          <p:nvPr/>
        </p:nvSpPr>
        <p:spPr>
          <a:xfrm>
            <a:off x="3228975" y="5283346"/>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Block Parents in Markov Blanket of Exposure</a:t>
            </a:r>
          </a:p>
        </p:txBody>
      </p:sp>
    </p:spTree>
    <p:extLst>
      <p:ext uri="{BB962C8B-B14F-4D97-AF65-F5344CB8AC3E}">
        <p14:creationId xmlns:p14="http://schemas.microsoft.com/office/powerpoint/2010/main" val="145194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Stratify the Adjustment Set</a:t>
            </a:r>
          </a:p>
        </p:txBody>
      </p:sp>
      <p:graphicFrame>
        <p:nvGraphicFramePr>
          <p:cNvPr id="5" name="Table 4">
            <a:extLst>
              <a:ext uri="{FF2B5EF4-FFF2-40B4-BE49-F238E27FC236}">
                <a16:creationId xmlns:a16="http://schemas.microsoft.com/office/drawing/2014/main" id="{2583BC12-6C16-409A-96CC-121B3DC1A0EC}"/>
              </a:ext>
            </a:extLst>
          </p:cNvPr>
          <p:cNvGraphicFramePr>
            <a:graphicFrameLocks noGrp="1"/>
          </p:cNvGraphicFramePr>
          <p:nvPr>
            <p:extLst>
              <p:ext uri="{D42A27DB-BD31-4B8C-83A1-F6EECF244321}">
                <p14:modId xmlns:p14="http://schemas.microsoft.com/office/powerpoint/2010/main" val="2115223299"/>
              </p:ext>
            </p:extLst>
          </p:nvPr>
        </p:nvGraphicFramePr>
        <p:xfrm>
          <a:off x="4893310" y="4217670"/>
          <a:ext cx="4272279" cy="1677670"/>
        </p:xfrm>
        <a:graphic>
          <a:graphicData uri="http://schemas.openxmlformats.org/drawingml/2006/table">
            <a:tbl>
              <a:tblPr>
                <a:tableStyleId>{5C22544A-7EE6-4342-B048-85BDC9FD1C3A}</a:tableStyleId>
              </a:tblPr>
              <a:tblGrid>
                <a:gridCol w="1196238">
                  <a:extLst>
                    <a:ext uri="{9D8B030D-6E8A-4147-A177-3AD203B41FA5}">
                      <a16:colId xmlns:a16="http://schemas.microsoft.com/office/drawing/2014/main" val="230193769"/>
                    </a:ext>
                  </a:extLst>
                </a:gridCol>
                <a:gridCol w="1025347">
                  <a:extLst>
                    <a:ext uri="{9D8B030D-6E8A-4147-A177-3AD203B41FA5}">
                      <a16:colId xmlns:a16="http://schemas.microsoft.com/office/drawing/2014/main" val="3002650105"/>
                    </a:ext>
                  </a:extLst>
                </a:gridCol>
                <a:gridCol w="1025347">
                  <a:extLst>
                    <a:ext uri="{9D8B030D-6E8A-4147-A177-3AD203B41FA5}">
                      <a16:colId xmlns:a16="http://schemas.microsoft.com/office/drawing/2014/main" val="2993081080"/>
                    </a:ext>
                  </a:extLst>
                </a:gridCol>
                <a:gridCol w="1025347">
                  <a:extLst>
                    <a:ext uri="{9D8B030D-6E8A-4147-A177-3AD203B41FA5}">
                      <a16:colId xmlns:a16="http://schemas.microsoft.com/office/drawing/2014/main" val="479949775"/>
                    </a:ext>
                  </a:extLst>
                </a:gridCol>
              </a:tblGrid>
              <a:tr h="368300">
                <a:tc>
                  <a:txBody>
                    <a:bodyPr/>
                    <a:lstStyle/>
                    <a:p>
                      <a:pPr algn="ctr" fontAlgn="b"/>
                      <a:r>
                        <a:rPr lang="en-US" sz="1800" u="none" strike="noStrike">
                          <a:effectLst/>
                        </a:rPr>
                        <a:t>Strata or Scenarios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Impact of Exposure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6087980"/>
                  </a:ext>
                </a:extLst>
              </a:tr>
              <a:tr h="1841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53590242"/>
                  </a:ext>
                </a:extLst>
              </a:tr>
              <a:tr h="184150">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93741399"/>
                  </a:ext>
                </a:extLst>
              </a:tr>
              <a:tr h="184150">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1575868"/>
                  </a:ext>
                </a:extLst>
              </a:tr>
              <a:tr h="184150">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31167740"/>
                  </a:ext>
                </a:extLst>
              </a:tr>
            </a:tbl>
          </a:graphicData>
        </a:graphic>
      </p:graphicFrame>
      <p:pic>
        <p:nvPicPr>
          <p:cNvPr id="6" name="Picture 5">
            <a:extLst>
              <a:ext uri="{FF2B5EF4-FFF2-40B4-BE49-F238E27FC236}">
                <a16:creationId xmlns:a16="http://schemas.microsoft.com/office/drawing/2014/main" id="{A9154484-63D4-478F-B7AF-F2DC4B0470E5}"/>
              </a:ext>
            </a:extLst>
          </p:cNvPr>
          <p:cNvPicPr>
            <a:picLocks noChangeAspect="1"/>
          </p:cNvPicPr>
          <p:nvPr/>
        </p:nvPicPr>
        <p:blipFill rotWithShape="1">
          <a:blip r:embed="rId3"/>
          <a:srcRect l="9107" t="24286" r="48437" b="39077"/>
          <a:stretch/>
        </p:blipFill>
        <p:spPr>
          <a:xfrm>
            <a:off x="4441371" y="1581147"/>
            <a:ext cx="5176158" cy="2512566"/>
          </a:xfrm>
          <a:prstGeom prst="rect">
            <a:avLst/>
          </a:prstGeom>
        </p:spPr>
      </p:pic>
    </p:spTree>
    <p:extLst>
      <p:ext uri="{BB962C8B-B14F-4D97-AF65-F5344CB8AC3E}">
        <p14:creationId xmlns:p14="http://schemas.microsoft.com/office/powerpoint/2010/main" val="119641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Stratify the Adjustment Set</a:t>
            </a:r>
          </a:p>
        </p:txBody>
      </p:sp>
      <p:graphicFrame>
        <p:nvGraphicFramePr>
          <p:cNvPr id="5" name="Table 4">
            <a:extLst>
              <a:ext uri="{FF2B5EF4-FFF2-40B4-BE49-F238E27FC236}">
                <a16:creationId xmlns:a16="http://schemas.microsoft.com/office/drawing/2014/main" id="{2583BC12-6C16-409A-96CC-121B3DC1A0EC}"/>
              </a:ext>
            </a:extLst>
          </p:cNvPr>
          <p:cNvGraphicFramePr>
            <a:graphicFrameLocks noGrp="1"/>
          </p:cNvGraphicFramePr>
          <p:nvPr/>
        </p:nvGraphicFramePr>
        <p:xfrm>
          <a:off x="4893310" y="4217670"/>
          <a:ext cx="4272279" cy="1677670"/>
        </p:xfrm>
        <a:graphic>
          <a:graphicData uri="http://schemas.openxmlformats.org/drawingml/2006/table">
            <a:tbl>
              <a:tblPr>
                <a:tableStyleId>{5C22544A-7EE6-4342-B048-85BDC9FD1C3A}</a:tableStyleId>
              </a:tblPr>
              <a:tblGrid>
                <a:gridCol w="1196238">
                  <a:extLst>
                    <a:ext uri="{9D8B030D-6E8A-4147-A177-3AD203B41FA5}">
                      <a16:colId xmlns:a16="http://schemas.microsoft.com/office/drawing/2014/main" val="230193769"/>
                    </a:ext>
                  </a:extLst>
                </a:gridCol>
                <a:gridCol w="1025347">
                  <a:extLst>
                    <a:ext uri="{9D8B030D-6E8A-4147-A177-3AD203B41FA5}">
                      <a16:colId xmlns:a16="http://schemas.microsoft.com/office/drawing/2014/main" val="3002650105"/>
                    </a:ext>
                  </a:extLst>
                </a:gridCol>
                <a:gridCol w="1025347">
                  <a:extLst>
                    <a:ext uri="{9D8B030D-6E8A-4147-A177-3AD203B41FA5}">
                      <a16:colId xmlns:a16="http://schemas.microsoft.com/office/drawing/2014/main" val="2993081080"/>
                    </a:ext>
                  </a:extLst>
                </a:gridCol>
                <a:gridCol w="1025347">
                  <a:extLst>
                    <a:ext uri="{9D8B030D-6E8A-4147-A177-3AD203B41FA5}">
                      <a16:colId xmlns:a16="http://schemas.microsoft.com/office/drawing/2014/main" val="479949775"/>
                    </a:ext>
                  </a:extLst>
                </a:gridCol>
              </a:tblGrid>
              <a:tr h="368300">
                <a:tc>
                  <a:txBody>
                    <a:bodyPr/>
                    <a:lstStyle/>
                    <a:p>
                      <a:pPr algn="ctr" fontAlgn="b"/>
                      <a:r>
                        <a:rPr lang="en-US" sz="1800" u="none" strike="noStrike">
                          <a:effectLst/>
                        </a:rPr>
                        <a:t>Strata or Scenarios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Impact of Exposure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6087980"/>
                  </a:ext>
                </a:extLst>
              </a:tr>
              <a:tr h="1841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53590242"/>
                  </a:ext>
                </a:extLst>
              </a:tr>
              <a:tr h="184150">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93741399"/>
                  </a:ext>
                </a:extLst>
              </a:tr>
              <a:tr h="184150">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1575868"/>
                  </a:ext>
                </a:extLst>
              </a:tr>
              <a:tr h="184150">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31167740"/>
                  </a:ext>
                </a:extLst>
              </a:tr>
            </a:tbl>
          </a:graphicData>
        </a:graphic>
      </p:graphicFrame>
      <p:pic>
        <p:nvPicPr>
          <p:cNvPr id="6" name="Picture 5">
            <a:extLst>
              <a:ext uri="{FF2B5EF4-FFF2-40B4-BE49-F238E27FC236}">
                <a16:creationId xmlns:a16="http://schemas.microsoft.com/office/drawing/2014/main" id="{307EFDB0-910F-4F35-BE38-FD70201DD9CB}"/>
              </a:ext>
            </a:extLst>
          </p:cNvPr>
          <p:cNvPicPr>
            <a:picLocks noChangeAspect="1"/>
          </p:cNvPicPr>
          <p:nvPr/>
        </p:nvPicPr>
        <p:blipFill rotWithShape="1">
          <a:blip r:embed="rId3"/>
          <a:srcRect l="9107" t="24286" r="48437" b="39077"/>
          <a:stretch/>
        </p:blipFill>
        <p:spPr>
          <a:xfrm>
            <a:off x="4441370" y="1585977"/>
            <a:ext cx="5176158" cy="2512566"/>
          </a:xfrm>
          <a:prstGeom prst="rect">
            <a:avLst/>
          </a:prstGeom>
        </p:spPr>
      </p:pic>
    </p:spTree>
    <p:extLst>
      <p:ext uri="{BB962C8B-B14F-4D97-AF65-F5344CB8AC3E}">
        <p14:creationId xmlns:p14="http://schemas.microsoft.com/office/powerpoint/2010/main" val="417536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480896"/>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Impact of X When C1 and C2 Are Present</a:t>
            </a:r>
          </a:p>
        </p:txBody>
      </p:sp>
      <p:graphicFrame>
        <p:nvGraphicFramePr>
          <p:cNvPr id="5" name="Table 4">
            <a:extLst>
              <a:ext uri="{FF2B5EF4-FFF2-40B4-BE49-F238E27FC236}">
                <a16:creationId xmlns:a16="http://schemas.microsoft.com/office/drawing/2014/main" id="{2583BC12-6C16-409A-96CC-121B3DC1A0EC}"/>
              </a:ext>
            </a:extLst>
          </p:cNvPr>
          <p:cNvGraphicFramePr>
            <a:graphicFrameLocks noGrp="1"/>
          </p:cNvGraphicFramePr>
          <p:nvPr>
            <p:extLst>
              <p:ext uri="{D42A27DB-BD31-4B8C-83A1-F6EECF244321}">
                <p14:modId xmlns:p14="http://schemas.microsoft.com/office/powerpoint/2010/main" val="2434614946"/>
              </p:ext>
            </p:extLst>
          </p:nvPr>
        </p:nvGraphicFramePr>
        <p:xfrm>
          <a:off x="4893310" y="4217670"/>
          <a:ext cx="5263062" cy="1677670"/>
        </p:xfrm>
        <a:graphic>
          <a:graphicData uri="http://schemas.openxmlformats.org/drawingml/2006/table">
            <a:tbl>
              <a:tblPr>
                <a:tableStyleId>{5C22544A-7EE6-4342-B048-85BDC9FD1C3A}</a:tableStyleId>
              </a:tblPr>
              <a:tblGrid>
                <a:gridCol w="1473657">
                  <a:extLst>
                    <a:ext uri="{9D8B030D-6E8A-4147-A177-3AD203B41FA5}">
                      <a16:colId xmlns:a16="http://schemas.microsoft.com/office/drawing/2014/main" val="230193769"/>
                    </a:ext>
                  </a:extLst>
                </a:gridCol>
                <a:gridCol w="997219">
                  <a:extLst>
                    <a:ext uri="{9D8B030D-6E8A-4147-A177-3AD203B41FA5}">
                      <a16:colId xmlns:a16="http://schemas.microsoft.com/office/drawing/2014/main" val="3002650105"/>
                    </a:ext>
                  </a:extLst>
                </a:gridCol>
                <a:gridCol w="1175657">
                  <a:extLst>
                    <a:ext uri="{9D8B030D-6E8A-4147-A177-3AD203B41FA5}">
                      <a16:colId xmlns:a16="http://schemas.microsoft.com/office/drawing/2014/main" val="2993081080"/>
                    </a:ext>
                  </a:extLst>
                </a:gridCol>
                <a:gridCol w="1616529">
                  <a:extLst>
                    <a:ext uri="{9D8B030D-6E8A-4147-A177-3AD203B41FA5}">
                      <a16:colId xmlns:a16="http://schemas.microsoft.com/office/drawing/2014/main" val="479949775"/>
                    </a:ext>
                  </a:extLst>
                </a:gridCol>
              </a:tblGrid>
              <a:tr h="368300">
                <a:tc>
                  <a:txBody>
                    <a:bodyPr/>
                    <a:lstStyle/>
                    <a:p>
                      <a:pPr algn="ctr" fontAlgn="b"/>
                      <a:r>
                        <a:rPr lang="en-US" sz="1800" u="none" strike="noStrike">
                          <a:effectLst/>
                        </a:rPr>
                        <a:t>Strata or Scenarios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Impact of Exposure X on Y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6087980"/>
                  </a:ext>
                </a:extLst>
              </a:tr>
              <a:tr h="1841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76.1%-67.0%</a:t>
                      </a:r>
                    </a:p>
                  </a:txBody>
                  <a:tcPr marL="6350" marR="6350" marT="6350" marB="0" anchor="b"/>
                </a:tc>
                <a:extLst>
                  <a:ext uri="{0D108BD9-81ED-4DB2-BD59-A6C34878D82A}">
                    <a16:rowId xmlns:a16="http://schemas.microsoft.com/office/drawing/2014/main" val="2453590242"/>
                  </a:ext>
                </a:extLst>
              </a:tr>
              <a:tr h="184150">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93741399"/>
                  </a:ext>
                </a:extLst>
              </a:tr>
              <a:tr h="184150">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Yes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1575868"/>
                  </a:ext>
                </a:extLst>
              </a:tr>
              <a:tr h="184150">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31167740"/>
                  </a:ext>
                </a:extLst>
              </a:tr>
            </a:tbl>
          </a:graphicData>
        </a:graphic>
      </p:graphicFrame>
      <p:pic>
        <p:nvPicPr>
          <p:cNvPr id="7" name="Picture 6">
            <a:extLst>
              <a:ext uri="{FF2B5EF4-FFF2-40B4-BE49-F238E27FC236}">
                <a16:creationId xmlns:a16="http://schemas.microsoft.com/office/drawing/2014/main" id="{F3FB6E35-304F-4040-BDA4-B674B7A56D67}"/>
              </a:ext>
            </a:extLst>
          </p:cNvPr>
          <p:cNvPicPr>
            <a:picLocks noChangeAspect="1"/>
          </p:cNvPicPr>
          <p:nvPr/>
        </p:nvPicPr>
        <p:blipFill rotWithShape="1">
          <a:blip r:embed="rId3"/>
          <a:srcRect l="9643" t="25000" r="48705" b="38500"/>
          <a:stretch/>
        </p:blipFill>
        <p:spPr>
          <a:xfrm>
            <a:off x="4490355" y="1714500"/>
            <a:ext cx="5078187" cy="2503170"/>
          </a:xfrm>
          <a:prstGeom prst="rect">
            <a:avLst/>
          </a:prstGeom>
        </p:spPr>
      </p:pic>
      <p:pic>
        <p:nvPicPr>
          <p:cNvPr id="9" name="Picture 8">
            <a:extLst>
              <a:ext uri="{FF2B5EF4-FFF2-40B4-BE49-F238E27FC236}">
                <a16:creationId xmlns:a16="http://schemas.microsoft.com/office/drawing/2014/main" id="{AA0B67CA-8536-4002-B8E2-4D25D3383220}"/>
              </a:ext>
            </a:extLst>
          </p:cNvPr>
          <p:cNvPicPr>
            <a:picLocks noChangeAspect="1"/>
          </p:cNvPicPr>
          <p:nvPr/>
        </p:nvPicPr>
        <p:blipFill rotWithShape="1">
          <a:blip r:embed="rId4"/>
          <a:srcRect l="10179" t="37037" r="48170" b="51905"/>
          <a:stretch/>
        </p:blipFill>
        <p:spPr>
          <a:xfrm>
            <a:off x="4523028" y="2539998"/>
            <a:ext cx="5078187" cy="758373"/>
          </a:xfrm>
          <a:prstGeom prst="rect">
            <a:avLst/>
          </a:prstGeom>
        </p:spPr>
      </p:pic>
    </p:spTree>
    <p:extLst>
      <p:ext uri="{BB962C8B-B14F-4D97-AF65-F5344CB8AC3E}">
        <p14:creationId xmlns:p14="http://schemas.microsoft.com/office/powerpoint/2010/main" val="204544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1959</TotalTime>
  <Words>1456</Words>
  <Application>Microsoft Office PowerPoint</Application>
  <PresentationFormat>Widescreen</PresentationFormat>
  <Paragraphs>275</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Removing Confounding in Observational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LASSO &amp; Networks</dc:title>
  <dc:creator>Farrokh Alemi</dc:creator>
  <cp:lastModifiedBy>Farrokh Alemi</cp:lastModifiedBy>
  <cp:revision>62</cp:revision>
  <dcterms:created xsi:type="dcterms:W3CDTF">2020-04-20T19:19:54Z</dcterms:created>
  <dcterms:modified xsi:type="dcterms:W3CDTF">2024-03-09T03:07:55Z</dcterms:modified>
</cp:coreProperties>
</file>