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4"/>
  </p:notesMasterIdLst>
  <p:sldIdLst>
    <p:sldId id="268" r:id="rId5"/>
    <p:sldId id="310" r:id="rId6"/>
    <p:sldId id="311" r:id="rId7"/>
    <p:sldId id="312" r:id="rId8"/>
    <p:sldId id="313" r:id="rId9"/>
    <p:sldId id="314" r:id="rId10"/>
    <p:sldId id="316" r:id="rId11"/>
    <p:sldId id="315" r:id="rId12"/>
    <p:sldId id="31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8" autoAdjust="0"/>
    <p:restoredTop sz="66710" autoAdjust="0"/>
  </p:normalViewPr>
  <p:slideViewPr>
    <p:cSldViewPr snapToGrid="0">
      <p:cViewPr>
        <p:scale>
          <a:sx n="62" d="100"/>
          <a:sy n="62" d="100"/>
        </p:scale>
        <p:origin x="1397" y="-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A52A5-0C19-4C0A-A817-C2A8641C49CF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FD975-3191-446D-860D-351F3992B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89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FD975-3191-446D-860D-351F3992BF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58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FD975-3191-446D-860D-351F3992BF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5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Lets first do a quick review of what we learned this week about causal networks. A causal network is a directed </a:t>
            </a:r>
            <a:r>
              <a:rPr lang="en-US" dirty="0" err="1"/>
              <a:t>acyclical</a:t>
            </a:r>
            <a:r>
              <a:rPr lang="en-US" dirty="0"/>
              <a:t> tree. So the two words we need to focus on is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directed</a:t>
            </a:r>
            <a:r>
              <a:rPr lang="en-US" dirty="0"/>
              <a:t> and </a:t>
            </a:r>
            <a:r>
              <a:rPr lang="en-US" dirty="0" err="1"/>
              <a:t>acyclical</a:t>
            </a:r>
            <a:r>
              <a:rPr lang="en-US" dirty="0"/>
              <a:t>. Each variable(node )in a causal network is related to its parents and children by arrows. There is always a directed arc from the parent node to the child node so Every arc has a direction of influence. And we </a:t>
            </a:r>
            <a:r>
              <a:rPr lang="en-US" dirty="0" err="1"/>
              <a:t>laso</a:t>
            </a:r>
            <a:r>
              <a:rPr lang="en-US" dirty="0"/>
              <a:t> mentioned that causal network is </a:t>
            </a:r>
            <a:r>
              <a:rPr lang="en-US" dirty="0" err="1"/>
              <a:t>acylical</a:t>
            </a:r>
            <a:r>
              <a:rPr lang="en-US" dirty="0"/>
              <a:t> so it is not possible to start at one point, follow the directions in the graph, and end at the same point. And also In a causal network, there shouldn’t be any undirected arcs.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FD975-3191-446D-860D-351F3992BF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67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looking at independence among variables, it can be of 3 types. </a:t>
            </a:r>
          </a:p>
          <a:p>
            <a:r>
              <a:rPr lang="en-US" dirty="0"/>
              <a:t>The 1st type of independence among variables is causal chain where one variable affects the other . From the diagram, we can see that we have 3 variables x, y and z in a node that are interrelated with arrows. From the first causal chain diagram, we can see that x and z are independent and z and y are independent of each other.</a:t>
            </a:r>
          </a:p>
          <a:p>
            <a:r>
              <a:rPr lang="en-US" dirty="0"/>
              <a:t>The 2nd type of independence is Common cause. In this case, there is one causal variable the has effect on two variables. In the diagram, we can see that z causes x and y. Z and x are dependent to each other  and Z and Y are also dependent to each other. But x and y are independent of each other.</a:t>
            </a:r>
          </a:p>
          <a:p>
            <a:r>
              <a:rPr lang="en-US" dirty="0"/>
              <a:t>The third type is Common effect  which is when two variables cause  the third variable. In this diagram, we can see that x causes z and y also causes z but x and y are independent of each other.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FD975-3191-446D-860D-351F3992BF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19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let’s now take a look at the first question. In this question, we are given 3 nodes(variables) X, Y and Z. and the assumption is that X and Y are independent.  There is no information provided about Z being an independent or dependent variable with X and Y. So  when drawing the graph,  for this network, we have tow options.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option is this is common effect type of graph where x and y causes the effects of z but x and y are independent of each other  </a:t>
            </a:r>
          </a:p>
          <a:p>
            <a:r>
              <a:rPr lang="en-US" dirty="0"/>
              <a:t>The 2</a:t>
            </a:r>
            <a:r>
              <a:rPr lang="en-US" baseline="30000" dirty="0"/>
              <a:t>nd</a:t>
            </a:r>
            <a:r>
              <a:rPr lang="en-US" dirty="0"/>
              <a:t> option is  all three variables X, Y and Z are independent of each other. So the two graphs for this condition looks something like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FD975-3191-446D-860D-351F3992BF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79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second question also has three variables X,Y and Z with an additional assumption that this time  X and Y are not independent given condition Z. So in this case ,the dependencies  is between x and z and y and z. So for this condition, we have the common effect independency type,  where x and y  cause  the effect of Z. and the probability of x given z and y given z= the probability of x given z times the probability of y given z.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FD975-3191-446D-860D-351F3992BF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06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third question also has three variables X,Y and Z with an additional assumption that X and Y are independent given condition Z. And the assumption also states that Y is measured last. So in this case , we would use the causal chain graph type,  where x causes the effect of z and z causes the effect of y. This also describes the assumption that  y is the last measured.  And our probability of </a:t>
            </a:r>
            <a:r>
              <a:rPr lang="en-US" dirty="0" err="1"/>
              <a:t>x,y</a:t>
            </a:r>
            <a:r>
              <a:rPr lang="en-US" dirty="0"/>
              <a:t> and z= the probability of z occurs given x times the probability of y occurs given z.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FD975-3191-446D-860D-351F3992BF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44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for the fourth question, this time, we have four variables X,Y,Z and W. The first and second assumptions are the same as previous questions where x and y are independent and condition z, x and y are independent. And in addition, we have our set x, y with w occurring with condition z and w is measured last. So, from this assumption we can see that x and y are a cause of z and z is a cause of w. So that is represented by the probability of </a:t>
            </a:r>
            <a:r>
              <a:rPr lang="en-US" dirty="0" err="1"/>
              <a:t>x,y,z,w</a:t>
            </a:r>
            <a:r>
              <a:rPr lang="en-US" dirty="0"/>
              <a:t>= the probability of x times the probability of y times the probability of z given that x and y occur  times the probability of w given z occurs. So, this condition can be represented by this graph.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FD975-3191-446D-860D-351F3992BF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42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last question also has four variables </a:t>
            </a:r>
            <a:r>
              <a:rPr lang="en-US" dirty="0" err="1"/>
              <a:t>x,y,w</a:t>
            </a:r>
            <a:r>
              <a:rPr lang="en-US" dirty="0"/>
              <a:t> and z with the assumptions that x and y are independent, and z and w are independent, and x measured before z and y measured before w. So since from the assumption, the only thing we’re given is  that x is measured before z and y is measured before w , our graph is going to be separated into two as there is no cause-and-effect relationship between the two graphs, and it  looks something like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FD975-3191-446D-860D-351F3992BF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2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010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40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3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775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26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23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850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39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10AF38-26DF-48B3-952C-4A9091D68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929" y="639097"/>
            <a:ext cx="6253317" cy="3686015"/>
          </a:xfrm>
        </p:spPr>
        <p:txBody>
          <a:bodyPr>
            <a:normAutofit/>
          </a:bodyPr>
          <a:lstStyle/>
          <a:p>
            <a:r>
              <a:rPr lang="en-US" sz="8000" dirty="0"/>
              <a:t>Causal Networks – Q1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FC2D8F-56D2-4ADF-B439-0E09E7C37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899" y="4672739"/>
            <a:ext cx="6269347" cy="102149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Hap 823                                                                                                                  Gelila Aboye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4179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08AC96E-AA33-4309-B51D-072F59E6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6686" y="1"/>
            <a:ext cx="4635315" cy="685799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5DE019E-3FC6-3132-8C94-EDA6362305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47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59"/>
    </mc:Choice>
    <mc:Fallback>
      <p:transition spd="slow" advTm="10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6CB32-901A-4DA0-AA8A-9A7B5A88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Question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20294-190F-8465-328B-A290B66CF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Draw networks based on the following independence assumptions.  When directed networks are possible, give formulas for predicting the last variable in the networks from marginal and pair-wise conditional probabilities. </a:t>
            </a:r>
          </a:p>
          <a:p>
            <a:pPr marL="0" indent="0">
              <a:buNone/>
            </a:pPr>
            <a:endParaRPr lang="en-US" sz="18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A4C7655-D204-EFDC-4C22-C6342761A1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504669"/>
              </p:ext>
            </p:extLst>
          </p:nvPr>
        </p:nvGraphicFramePr>
        <p:xfrm>
          <a:off x="1097281" y="3126657"/>
          <a:ext cx="10190152" cy="3234816"/>
        </p:xfrm>
        <a:graphic>
          <a:graphicData uri="http://schemas.openxmlformats.org/drawingml/2006/table">
            <a:tbl>
              <a:tblPr/>
              <a:tblGrid>
                <a:gridCol w="1958107">
                  <a:extLst>
                    <a:ext uri="{9D8B030D-6E8A-4147-A177-3AD203B41FA5}">
                      <a16:colId xmlns:a16="http://schemas.microsoft.com/office/drawing/2014/main" val="2954541246"/>
                    </a:ext>
                  </a:extLst>
                </a:gridCol>
                <a:gridCol w="8232045">
                  <a:extLst>
                    <a:ext uri="{9D8B030D-6E8A-4147-A177-3AD203B41FA5}">
                      <a16:colId xmlns:a16="http://schemas.microsoft.com/office/drawing/2014/main" val="2002663111"/>
                    </a:ext>
                  </a:extLst>
                </a:gridCol>
              </a:tblGrid>
              <a:tr h="539136">
                <a:tc>
                  <a:txBody>
                    <a:bodyPr/>
                    <a:lstStyle/>
                    <a:p>
                      <a:pPr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Nodes in Network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Assumption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098092"/>
                  </a:ext>
                </a:extLst>
              </a:tr>
              <a:tr h="539136">
                <a:tc>
                  <a:txBody>
                    <a:bodyPr/>
                    <a:lstStyle/>
                    <a:p>
                      <a:pPr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X, Y, Z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I(X,Y)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13043"/>
                  </a:ext>
                </a:extLst>
              </a:tr>
              <a:tr h="539136">
                <a:tc>
                  <a:txBody>
                    <a:bodyPr/>
                    <a:lstStyle/>
                    <a:p>
                      <a:pPr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X, Y, Z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I(X,Y), Not I(X,Y|Z)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138100"/>
                  </a:ext>
                </a:extLst>
              </a:tr>
              <a:tr h="539136">
                <a:tc>
                  <a:txBody>
                    <a:bodyPr/>
                    <a:lstStyle/>
                    <a:p>
                      <a:pPr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X, Y, Z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I(X,Y), I(X,Y|Z), Y measured last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5825490"/>
                  </a:ext>
                </a:extLst>
              </a:tr>
              <a:tr h="539136">
                <a:tc>
                  <a:txBody>
                    <a:bodyPr/>
                    <a:lstStyle/>
                    <a:p>
                      <a:pPr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X, Y, Z, W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I(X,Y), I(X,Y|Z), I({X,Y},W|Z), W measured last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7086764"/>
                  </a:ext>
                </a:extLst>
              </a:tr>
              <a:tr h="539136">
                <a:tc>
                  <a:txBody>
                    <a:bodyPr/>
                    <a:lstStyle/>
                    <a:p>
                      <a:pPr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X, Y, Z, W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I(X,Y), I(Z,W), and X measured before Z and Y measured before W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891989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3FA3802-EF1E-A66C-6E44-38ECF9F3C5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46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21"/>
    </mc:Choice>
    <mc:Fallback>
      <p:transition spd="slow" advTm="25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377BD-2338-E358-1E27-C1FE1B44A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BF08F-5E8F-A2B1-CBF9-ED8FEB0CEB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Causal Chain                                              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Common Cause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Common effect</a:t>
            </a:r>
          </a:p>
          <a:p>
            <a:pPr marL="0" indent="0">
              <a:buNone/>
            </a:pPr>
            <a:r>
              <a:rPr lang="en-US" dirty="0"/>
              <a:t>                                            </a:t>
            </a:r>
          </a:p>
        </p:txBody>
      </p:sp>
      <p:pic>
        <p:nvPicPr>
          <p:cNvPr id="7" name="Content Placeholder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E744475-A897-1571-B535-2BC61A37AC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385186" y="1828801"/>
            <a:ext cx="7452853" cy="4423832"/>
          </a:xfr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A49E120-9686-3BE8-8B6A-1496881E6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02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88"/>
    </mc:Choice>
    <mc:Fallback>
      <p:transition spd="slow" advTm="56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377BD-2338-E358-1E27-C1FE1B44A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BF08F-5E8F-A2B1-CBF9-ED8FEB0CEB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Causal Chain                                              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Common Cause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Common effect</a:t>
            </a:r>
          </a:p>
          <a:p>
            <a:pPr marL="0" indent="0">
              <a:buNone/>
            </a:pPr>
            <a:r>
              <a:rPr lang="en-US" dirty="0"/>
              <a:t>                                            </a:t>
            </a:r>
          </a:p>
        </p:txBody>
      </p:sp>
      <p:pic>
        <p:nvPicPr>
          <p:cNvPr id="7" name="Content Placeholder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E744475-A897-1571-B535-2BC61A37AC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385186" y="1828801"/>
            <a:ext cx="7452853" cy="4423832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A6852A-F411-333F-17F5-9996B52A1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07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485"/>
    </mc:Choice>
    <mc:Fallback>
      <p:transition spd="slow" advTm="113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AF87D-A6C3-3227-A48A-CB5287FBA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1.1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9B1507-D0C3-7CDB-4EF5-FA5A8AD63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535" y="3043050"/>
            <a:ext cx="4065498" cy="3064505"/>
          </a:xfrm>
        </p:spPr>
        <p:txBody>
          <a:bodyPr/>
          <a:lstStyle/>
          <a:p>
            <a:r>
              <a:rPr lang="en-US" dirty="0"/>
              <a:t>Nodes in Network	 Assumption</a:t>
            </a:r>
          </a:p>
          <a:p>
            <a:r>
              <a:rPr lang="en-US" dirty="0"/>
              <a:t>X, Y, Z	                      I(X,Y)</a:t>
            </a:r>
          </a:p>
          <a:p>
            <a:endParaRPr lang="en-US" dirty="0"/>
          </a:p>
        </p:txBody>
      </p:sp>
      <p:pic>
        <p:nvPicPr>
          <p:cNvPr id="9" name="Picture 8" descr="Chart, bubble chart&#10;&#10;Description automatically generated">
            <a:extLst>
              <a:ext uri="{FF2B5EF4-FFF2-40B4-BE49-F238E27FC236}">
                <a16:creationId xmlns:a16="http://schemas.microsoft.com/office/drawing/2014/main" id="{943A51AB-6D96-9049-2400-435AB75A6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2545" y="3519055"/>
            <a:ext cx="6623920" cy="2588500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3877F0E-6F65-F9A4-3D8A-71C3DE04B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361710" y="750445"/>
            <a:ext cx="6511636" cy="3142681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DBE72ECF-381A-85CC-1F39-BE45F4EDD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10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81"/>
    </mc:Choice>
    <mc:Fallback>
      <p:transition spd="slow" advTm="51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AF87D-A6C3-3227-A48A-CB5287FBA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1.2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9B1507-D0C3-7CDB-4EF5-FA5A8AD63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535" y="3043050"/>
            <a:ext cx="4065498" cy="3064505"/>
          </a:xfrm>
        </p:spPr>
        <p:txBody>
          <a:bodyPr/>
          <a:lstStyle/>
          <a:p>
            <a:r>
              <a:rPr lang="en-US" dirty="0"/>
              <a:t>Nodes in Network	 Assumption</a:t>
            </a:r>
          </a:p>
          <a:p>
            <a:r>
              <a:rPr lang="pl-PL" dirty="0"/>
              <a:t>X, Y, Z	</a:t>
            </a:r>
            <a:r>
              <a:rPr lang="en-US" dirty="0"/>
              <a:t>                </a:t>
            </a:r>
            <a:r>
              <a:rPr lang="pl-PL" dirty="0"/>
              <a:t>I(X,Y), Not I(X,Y|Z)</a:t>
            </a:r>
            <a:endParaRPr lang="en-US" dirty="0"/>
          </a:p>
          <a:p>
            <a:endParaRPr lang="en-US" dirty="0"/>
          </a:p>
          <a:p>
            <a:r>
              <a:rPr lang="en-US" sz="2000" b="1" dirty="0"/>
              <a:t>P(X, Y|Z) = P(X|Z)P(Y|Z)</a:t>
            </a:r>
          </a:p>
          <a:p>
            <a:endParaRPr lang="en-US" dirty="0"/>
          </a:p>
        </p:txBody>
      </p:sp>
      <p:pic>
        <p:nvPicPr>
          <p:cNvPr id="17" name="Content Placeholder 16" descr="A picture containing clock&#10;&#10;Description automatically generated">
            <a:extLst>
              <a:ext uri="{FF2B5EF4-FFF2-40B4-BE49-F238E27FC236}">
                <a16:creationId xmlns:a16="http://schemas.microsoft.com/office/drawing/2014/main" id="{B53339F0-6E37-3A50-6815-F113295DFD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153892" y="263235"/>
            <a:ext cx="6539344" cy="6442365"/>
          </a:xfr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C95DD6F9-514F-707C-2FC5-95CBF1D58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12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79"/>
    </mc:Choice>
    <mc:Fallback>
      <p:transition spd="slow" advTm="52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AF87D-A6C3-3227-A48A-CB5287FBA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1.3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9B1507-D0C3-7CDB-4EF5-FA5A8AD63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534" y="3043050"/>
            <a:ext cx="4476465" cy="3064505"/>
          </a:xfrm>
        </p:spPr>
        <p:txBody>
          <a:bodyPr/>
          <a:lstStyle/>
          <a:p>
            <a:r>
              <a:rPr lang="en-US" dirty="0"/>
              <a:t>Nodes in Network	 Assumption</a:t>
            </a:r>
          </a:p>
          <a:p>
            <a:r>
              <a:rPr lang="en-US" dirty="0"/>
              <a:t>X, Y, Z	      I(X,Y), I(X,Y|Z), Y measured last</a:t>
            </a:r>
          </a:p>
          <a:p>
            <a:endParaRPr lang="en-US" dirty="0"/>
          </a:p>
          <a:p>
            <a:r>
              <a:rPr lang="pl-PL" sz="2000" b="1" dirty="0"/>
              <a:t>P(X, Y, Z) = P(Z|X)P(Y|Z)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30F59D-67E7-E88E-0928-7B27B573E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250874" y="942108"/>
            <a:ext cx="6297660" cy="367145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910DE0C-79FF-BB11-1FDD-CB752B360C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96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93"/>
    </mc:Choice>
    <mc:Fallback>
      <p:transition spd="slow" advTm="53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AF87D-A6C3-3227-A48A-CB5287FBA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1.4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9B1507-D0C3-7CDB-4EF5-FA5A8AD63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535" y="3043050"/>
            <a:ext cx="4065498" cy="3064505"/>
          </a:xfrm>
        </p:spPr>
        <p:txBody>
          <a:bodyPr/>
          <a:lstStyle/>
          <a:p>
            <a:r>
              <a:rPr lang="en-US" dirty="0"/>
              <a:t>Nodes in Network	 Assumption</a:t>
            </a:r>
          </a:p>
          <a:p>
            <a:r>
              <a:rPr lang="pl-PL" dirty="0"/>
              <a:t>X, Y, Z, W	</a:t>
            </a:r>
            <a:r>
              <a:rPr lang="en-US" dirty="0"/>
              <a:t>                   </a:t>
            </a:r>
            <a:r>
              <a:rPr lang="pl-PL" dirty="0"/>
              <a:t>I(X,Y), I(X,Y|Z), </a:t>
            </a:r>
            <a:r>
              <a:rPr lang="en-US" dirty="0"/>
              <a:t>      </a:t>
            </a:r>
            <a:r>
              <a:rPr lang="pl-PL" dirty="0"/>
              <a:t>I({X,Y},W|Z), W measured last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CDA1B65-471B-C9CB-0D84-76B4404A3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167744" y="786383"/>
            <a:ext cx="6012873" cy="3286853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261BFA1E-564C-4BF4-B691-9873ED4CC175}"/>
              </a:ext>
            </a:extLst>
          </p:cNvPr>
          <p:cNvSpPr txBox="1"/>
          <p:nvPr/>
        </p:nvSpPr>
        <p:spPr>
          <a:xfrm>
            <a:off x="0" y="5114744"/>
            <a:ext cx="4161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P</a:t>
            </a:r>
            <a:r>
              <a:rPr lang="pl-PL" sz="2000" b="1" dirty="0">
                <a:solidFill>
                  <a:schemeClr val="bg1"/>
                </a:solidFill>
              </a:rPr>
              <a:t>(</a:t>
            </a:r>
            <a:r>
              <a:rPr lang="en-US" sz="2000" b="1" dirty="0">
                <a:solidFill>
                  <a:schemeClr val="bg1"/>
                </a:solidFill>
              </a:rPr>
              <a:t>X</a:t>
            </a:r>
            <a:r>
              <a:rPr lang="pl-PL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>
                <a:solidFill>
                  <a:schemeClr val="bg1"/>
                </a:solidFill>
              </a:rPr>
              <a:t>Y</a:t>
            </a:r>
            <a:r>
              <a:rPr lang="pl-PL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>
                <a:solidFill>
                  <a:schemeClr val="bg1"/>
                </a:solidFill>
              </a:rPr>
              <a:t>Z</a:t>
            </a:r>
            <a:r>
              <a:rPr lang="pl-PL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>
                <a:solidFill>
                  <a:schemeClr val="bg1"/>
                </a:solidFill>
              </a:rPr>
              <a:t>W</a:t>
            </a:r>
            <a:r>
              <a:rPr lang="pl-PL" sz="2000" b="1" dirty="0">
                <a:solidFill>
                  <a:schemeClr val="bg1"/>
                </a:solidFill>
              </a:rPr>
              <a:t>) = </a:t>
            </a:r>
            <a:r>
              <a:rPr lang="en-US" sz="2000" b="1" dirty="0">
                <a:solidFill>
                  <a:schemeClr val="bg1"/>
                </a:solidFill>
              </a:rPr>
              <a:t>P</a:t>
            </a:r>
            <a:r>
              <a:rPr lang="pl-PL" sz="2000" b="1" dirty="0">
                <a:solidFill>
                  <a:schemeClr val="bg1"/>
                </a:solidFill>
              </a:rPr>
              <a:t>(</a:t>
            </a:r>
            <a:r>
              <a:rPr lang="en-US" sz="2000" b="1" dirty="0">
                <a:solidFill>
                  <a:schemeClr val="bg1"/>
                </a:solidFill>
              </a:rPr>
              <a:t>X</a:t>
            </a:r>
            <a:r>
              <a:rPr lang="pl-PL" sz="2000" b="1" dirty="0">
                <a:solidFill>
                  <a:schemeClr val="bg1"/>
                </a:solidFill>
              </a:rPr>
              <a:t>)</a:t>
            </a:r>
            <a:r>
              <a:rPr lang="en-US" sz="2000" b="1" dirty="0">
                <a:solidFill>
                  <a:schemeClr val="bg1"/>
                </a:solidFill>
              </a:rPr>
              <a:t>P</a:t>
            </a:r>
            <a:r>
              <a:rPr lang="pl-PL" sz="2000" b="1" dirty="0">
                <a:solidFill>
                  <a:schemeClr val="bg1"/>
                </a:solidFill>
              </a:rPr>
              <a:t>(</a:t>
            </a:r>
            <a:r>
              <a:rPr lang="en-US" sz="2000" b="1" dirty="0">
                <a:solidFill>
                  <a:schemeClr val="bg1"/>
                </a:solidFill>
              </a:rPr>
              <a:t>Y</a:t>
            </a:r>
            <a:r>
              <a:rPr lang="pl-PL" sz="2000" b="1" dirty="0">
                <a:solidFill>
                  <a:schemeClr val="bg1"/>
                </a:solidFill>
              </a:rPr>
              <a:t>)</a:t>
            </a:r>
            <a:r>
              <a:rPr lang="en-US" sz="2000" b="1" dirty="0">
                <a:solidFill>
                  <a:schemeClr val="bg1"/>
                </a:solidFill>
              </a:rPr>
              <a:t>P</a:t>
            </a:r>
            <a:r>
              <a:rPr lang="pl-PL" sz="2000" b="1" dirty="0">
                <a:solidFill>
                  <a:schemeClr val="bg1"/>
                </a:solidFill>
              </a:rPr>
              <a:t>(</a:t>
            </a:r>
            <a:r>
              <a:rPr lang="en-US" sz="2000" b="1" dirty="0">
                <a:solidFill>
                  <a:schemeClr val="bg1"/>
                </a:solidFill>
              </a:rPr>
              <a:t>Z|X</a:t>
            </a:r>
            <a:r>
              <a:rPr lang="pl-PL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>
                <a:solidFill>
                  <a:schemeClr val="bg1"/>
                </a:solidFill>
              </a:rPr>
              <a:t>Y</a:t>
            </a:r>
            <a:r>
              <a:rPr lang="pl-PL" sz="2000" b="1" dirty="0">
                <a:solidFill>
                  <a:schemeClr val="bg1"/>
                </a:solidFill>
              </a:rPr>
              <a:t>)</a:t>
            </a:r>
            <a:r>
              <a:rPr lang="en-US" sz="2000" b="1" dirty="0">
                <a:solidFill>
                  <a:schemeClr val="bg1"/>
                </a:solidFill>
              </a:rPr>
              <a:t>P</a:t>
            </a:r>
            <a:r>
              <a:rPr lang="pl-PL" sz="2000" b="1" dirty="0">
                <a:solidFill>
                  <a:schemeClr val="bg1"/>
                </a:solidFill>
              </a:rPr>
              <a:t>(</a:t>
            </a:r>
            <a:r>
              <a:rPr lang="en-US" sz="2000" b="1" dirty="0">
                <a:solidFill>
                  <a:schemeClr val="bg1"/>
                </a:solidFill>
              </a:rPr>
              <a:t>W</a:t>
            </a:r>
            <a:r>
              <a:rPr lang="pl-PL" sz="2000" b="1" dirty="0">
                <a:solidFill>
                  <a:schemeClr val="bg1"/>
                </a:solidFill>
              </a:rPr>
              <a:t>|</a:t>
            </a:r>
            <a:r>
              <a:rPr lang="en-US" sz="2000" b="1" dirty="0">
                <a:solidFill>
                  <a:schemeClr val="bg1"/>
                </a:solidFill>
              </a:rPr>
              <a:t>Z</a:t>
            </a:r>
            <a:r>
              <a:rPr lang="pl-PL" sz="2000" b="1" dirty="0">
                <a:solidFill>
                  <a:schemeClr val="bg1"/>
                </a:solidFill>
              </a:rPr>
              <a:t>)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74F18C4-B6B3-BEBB-E5CE-9FDB690D9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65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28"/>
    </mc:Choice>
    <mc:Fallback>
      <p:transition spd="slow" advTm="63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AF87D-A6C3-3227-A48A-CB5287FBA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1.5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9B1507-D0C3-7CDB-4EF5-FA5A8AD63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535" y="3043050"/>
            <a:ext cx="4065498" cy="3064505"/>
          </a:xfrm>
        </p:spPr>
        <p:txBody>
          <a:bodyPr/>
          <a:lstStyle/>
          <a:p>
            <a:r>
              <a:rPr lang="en-US" dirty="0"/>
              <a:t>Nodes in Network	 Assumption</a:t>
            </a:r>
          </a:p>
          <a:p>
            <a:r>
              <a:rPr lang="en-US" dirty="0"/>
              <a:t>X, Y, Z, W	           I(X,Y), I(Z,W), and X measured before Z and Y measured before W</a:t>
            </a:r>
          </a:p>
        </p:txBody>
      </p:sp>
      <p:pic>
        <p:nvPicPr>
          <p:cNvPr id="10" name="Content Placeholder 9" descr="A picture containing clock, clipart&#10;&#10;Description automatically generated">
            <a:extLst>
              <a:ext uri="{FF2B5EF4-FFF2-40B4-BE49-F238E27FC236}">
                <a16:creationId xmlns:a16="http://schemas.microsoft.com/office/drawing/2014/main" id="{B0E27A30-69F7-0D46-255D-65F5B8E80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597610" y="939113"/>
            <a:ext cx="5375189" cy="4930345"/>
          </a:xfr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FE94C3D9-511C-3C65-7CA7-626F75CE0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20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60"/>
    </mc:Choice>
    <mc:Fallback>
      <p:transition spd="slow" advTm="72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ppt/theme/themeOverride2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5B1FD9-3BB6-4DA9-A089-3B68C2323D4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38A3B04-B0F3-4C12-A722-52B5CF6D97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47A963-53E0-44AF-AF13-963FE676C6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{452C2DB4-B172-4490-85D2-F967F66C20D0}tf33845126_win32</Template>
  <TotalTime>384</TotalTime>
  <Words>1327</Words>
  <Application>Microsoft Office PowerPoint</Application>
  <PresentationFormat>Widescreen</PresentationFormat>
  <Paragraphs>69</Paragraphs>
  <Slides>9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Bookman Old Style</vt:lpstr>
      <vt:lpstr>Calibri</vt:lpstr>
      <vt:lpstr>Franklin Gothic Book</vt:lpstr>
      <vt:lpstr>1_RetrospectVTI</vt:lpstr>
      <vt:lpstr>Causal Networks – Q1</vt:lpstr>
      <vt:lpstr>Question </vt:lpstr>
      <vt:lpstr>Quick revision</vt:lpstr>
      <vt:lpstr>Quick revision</vt:lpstr>
      <vt:lpstr>Question 1.1</vt:lpstr>
      <vt:lpstr>Question 1.2</vt:lpstr>
      <vt:lpstr>Question 1.3</vt:lpstr>
      <vt:lpstr>Question 1.4</vt:lpstr>
      <vt:lpstr>Question 1.5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Causal Networks – Q1</dc:title>
  <dc:creator>Gelila A Aboye</dc:creator>
  <cp:lastModifiedBy>Gelila A Aboye</cp:lastModifiedBy>
  <cp:revision>2</cp:revision>
  <dcterms:created xsi:type="dcterms:W3CDTF">2023-02-14T23:32:53Z</dcterms:created>
  <dcterms:modified xsi:type="dcterms:W3CDTF">2023-02-15T05:57:16Z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