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468" r:id="rId3"/>
    <p:sldId id="471" r:id="rId4"/>
    <p:sldId id="470" r:id="rId5"/>
    <p:sldId id="469" r:id="rId6"/>
    <p:sldId id="473" r:id="rId7"/>
    <p:sldId id="475" r:id="rId8"/>
    <p:sldId id="472" r:id="rId9"/>
    <p:sldId id="476" r:id="rId10"/>
    <p:sldId id="477" r:id="rId11"/>
    <p:sldId id="474" r:id="rId12"/>
    <p:sldId id="478" r:id="rId13"/>
    <p:sldId id="483" r:id="rId14"/>
    <p:sldId id="484" r:id="rId15"/>
    <p:sldId id="486" r:id="rId16"/>
    <p:sldId id="485" r:id="rId17"/>
    <p:sldId id="479" r:id="rId1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2525"/>
    <a:srgbClr val="6E767C"/>
    <a:srgbClr val="77A2CB"/>
    <a:srgbClr val="2B56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71" autoAdjust="0"/>
    <p:restoredTop sz="69197"/>
  </p:normalViewPr>
  <p:slideViewPr>
    <p:cSldViewPr snapToGrid="0">
      <p:cViewPr varScale="1">
        <p:scale>
          <a:sx n="48" d="100"/>
          <a:sy n="48" d="100"/>
        </p:scale>
        <p:origin x="24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A8CA6B-E8D2-5D45-9DF0-0DCD9D86574C}" type="datetimeFigureOut">
              <a:rPr lang="en-US" smtClean="0"/>
              <a:t>4/6/2023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E15803-9AC8-DF48-AC8E-234ACB270631}" type="slidenum">
              <a:rPr lang="en-US" smtClean="0"/>
              <a:t>‹#›</a:t>
            </a:fld>
            <a:endParaRPr lang="en-US"/>
          </a:p>
        </p:txBody>
      </p:sp>
    </p:spTree>
    <p:extLst>
      <p:ext uri="{BB962C8B-B14F-4D97-AF65-F5344CB8AC3E}">
        <p14:creationId xmlns:p14="http://schemas.microsoft.com/office/powerpoint/2010/main" val="2218318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Hello everyone, my name is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Jieun</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This presentation was prepared as a part of HAP823 course taught by Dr. Alemi at George Mason University. </a:t>
            </a:r>
            <a:endParaRPr lang="en-US" dirty="0"/>
          </a:p>
        </p:txBody>
      </p:sp>
      <p:sp>
        <p:nvSpPr>
          <p:cNvPr id="4" name="Slide Number Placeholder 3"/>
          <p:cNvSpPr>
            <a:spLocks noGrp="1"/>
          </p:cNvSpPr>
          <p:nvPr>
            <p:ph type="sldNum" sz="quarter" idx="5"/>
          </p:nvPr>
        </p:nvSpPr>
        <p:spPr/>
        <p:txBody>
          <a:bodyPr/>
          <a:lstStyle/>
          <a:p>
            <a:fld id="{A6E15803-9AC8-DF48-AC8E-234ACB270631}" type="slidenum">
              <a:rPr lang="en-US" smtClean="0"/>
              <a:t>1</a:t>
            </a:fld>
            <a:endParaRPr lang="en-US"/>
          </a:p>
        </p:txBody>
      </p:sp>
    </p:spTree>
    <p:extLst>
      <p:ext uri="{BB962C8B-B14F-4D97-AF65-F5344CB8AC3E}">
        <p14:creationId xmlns:p14="http://schemas.microsoft.com/office/powerpoint/2010/main" val="370831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994410" algn="l"/>
              </a:tabLs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For step 5, Turn data with numeric features into binary data and save as text file. To change to binary data first calculate the average of each column and then if the value is greater than the average, assign 1, otherwise assign a zero.  </a:t>
            </a:r>
          </a:p>
          <a:p>
            <a:endParaRPr lang="en-US" dirty="0"/>
          </a:p>
        </p:txBody>
      </p:sp>
      <p:sp>
        <p:nvSpPr>
          <p:cNvPr id="4" name="Slide Number Placeholder 3"/>
          <p:cNvSpPr>
            <a:spLocks noGrp="1"/>
          </p:cNvSpPr>
          <p:nvPr>
            <p:ph type="sldNum" sz="quarter" idx="5"/>
          </p:nvPr>
        </p:nvSpPr>
        <p:spPr/>
        <p:txBody>
          <a:bodyPr/>
          <a:lstStyle/>
          <a:p>
            <a:fld id="{A6E15803-9AC8-DF48-AC8E-234ACB270631}" type="slidenum">
              <a:rPr lang="en-US" smtClean="0"/>
              <a:t>13</a:t>
            </a:fld>
            <a:endParaRPr lang="en-US"/>
          </a:p>
        </p:txBody>
      </p:sp>
    </p:spTree>
    <p:extLst>
      <p:ext uri="{BB962C8B-B14F-4D97-AF65-F5344CB8AC3E}">
        <p14:creationId xmlns:p14="http://schemas.microsoft.com/office/powerpoint/2010/main" val="2730383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Step 6, </a:t>
            </a:r>
            <a:r>
              <a:rPr lang="en-US" altLang="ko-KR" sz="1200" b="0" dirty="0">
                <a:solidFill>
                  <a:schemeClr val="tx1">
                    <a:lumMod val="75000"/>
                    <a:lumOff val="25000"/>
                  </a:schemeClr>
                </a:solidFill>
                <a:latin typeface="Charter Roman" panose="02040503050506020203" pitchFamily="18" charset="0"/>
                <a:ea typeface="Noto Sans CJK KR Bold" panose="020B0800000000000000" pitchFamily="34" charset="-127"/>
              </a:rPr>
              <a:t>Draw the network model by creating nodes and arrows between any two nodes using </a:t>
            </a:r>
            <a:r>
              <a:rPr lang="en-US" altLang="ko-KR" sz="1200" b="0" dirty="0" err="1">
                <a:solidFill>
                  <a:schemeClr val="tx1">
                    <a:lumMod val="75000"/>
                    <a:lumOff val="25000"/>
                  </a:schemeClr>
                </a:solidFill>
                <a:latin typeface="Charter Roman" panose="02040503050506020203" pitchFamily="18" charset="0"/>
                <a:ea typeface="Noto Sans CJK KR Bold" panose="020B0800000000000000" pitchFamily="34" charset="-127"/>
              </a:rPr>
              <a:t>Netica</a:t>
            </a:r>
            <a:r>
              <a:rPr lang="en-US" altLang="ko-KR" sz="1200" b="0" dirty="0">
                <a:solidFill>
                  <a:schemeClr val="tx1">
                    <a:lumMod val="75000"/>
                    <a:lumOff val="25000"/>
                  </a:schemeClr>
                </a:solidFill>
                <a:latin typeface="Charter Roman" panose="02040503050506020203" pitchFamily="18" charset="0"/>
                <a:ea typeface="Noto Sans CJK KR Bold" panose="020B0800000000000000" pitchFamily="34" charset="-127"/>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do that, first create node for each significant variables and add each node states of 0 and 1. After that, draw </a:t>
            </a:r>
            <a:r>
              <a:rPr lang="en-US" altLang="ko-KR" sz="1200" b="0" dirty="0">
                <a:solidFill>
                  <a:schemeClr val="tx1">
                    <a:lumMod val="75000"/>
                    <a:lumOff val="25000"/>
                  </a:schemeClr>
                </a:solidFill>
                <a:latin typeface="Charter Roman" panose="02040503050506020203" pitchFamily="18" charset="0"/>
                <a:ea typeface="Noto Sans CJK KR Bold" panose="020B0800000000000000" pitchFamily="34" charset="-127"/>
              </a:rPr>
              <a:t>arrows to </a:t>
            </a:r>
            <a:r>
              <a:rPr lang="en-US" altLang="ko-KR" sz="1200" b="0" dirty="0" err="1">
                <a:solidFill>
                  <a:schemeClr val="tx1">
                    <a:lumMod val="75000"/>
                    <a:lumOff val="25000"/>
                  </a:schemeClr>
                </a:solidFill>
                <a:latin typeface="Charter Roman" panose="02040503050506020203" pitchFamily="18" charset="0"/>
                <a:ea typeface="Noto Sans CJK KR Bold" panose="020B0800000000000000" pitchFamily="34" charset="-127"/>
              </a:rPr>
              <a:t>conncect</a:t>
            </a:r>
            <a:r>
              <a:rPr lang="en-US" altLang="ko-KR" sz="1200" b="0" dirty="0">
                <a:solidFill>
                  <a:schemeClr val="tx1">
                    <a:lumMod val="75000"/>
                    <a:lumOff val="25000"/>
                  </a:schemeClr>
                </a:solidFill>
                <a:latin typeface="Charter Roman" panose="02040503050506020203" pitchFamily="18" charset="0"/>
                <a:ea typeface="Noto Sans CJK KR Bold" panose="020B0800000000000000" pitchFamily="34" charset="-127"/>
              </a:rPr>
              <a:t> nodes based on the regression’s results. and click “Cases” and go to ”Learn” and then “Incorporate Case File”. We will load the prepared binarized text file. Lastly, click lightening bolt to “Compile”.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b="0" dirty="0">
              <a:solidFill>
                <a:schemeClr val="tx1">
                  <a:lumMod val="75000"/>
                  <a:lumOff val="25000"/>
                </a:schemeClr>
              </a:solidFill>
              <a:latin typeface="Charter Roman" panose="02040503050506020203" pitchFamily="18" charset="0"/>
              <a:ea typeface="Noto Sans CJK KR Bold" panose="020B0800000000000000" pitchFamily="34" charset="-127"/>
            </a:endParaRPr>
          </a:p>
          <a:p>
            <a:endParaRPr lang="en-US" dirty="0"/>
          </a:p>
        </p:txBody>
      </p:sp>
      <p:sp>
        <p:nvSpPr>
          <p:cNvPr id="4" name="Slide Number Placeholder 3"/>
          <p:cNvSpPr>
            <a:spLocks noGrp="1"/>
          </p:cNvSpPr>
          <p:nvPr>
            <p:ph type="sldNum" sz="quarter" idx="5"/>
          </p:nvPr>
        </p:nvSpPr>
        <p:spPr/>
        <p:txBody>
          <a:bodyPr/>
          <a:lstStyle/>
          <a:p>
            <a:fld id="{A6E15803-9AC8-DF48-AC8E-234ACB270631}" type="slidenum">
              <a:rPr lang="en-US" smtClean="0"/>
              <a:t>14</a:t>
            </a:fld>
            <a:endParaRPr lang="en-US"/>
          </a:p>
        </p:txBody>
      </p:sp>
    </p:spTree>
    <p:extLst>
      <p:ext uri="{BB962C8B-B14F-4D97-AF65-F5344CB8AC3E}">
        <p14:creationId xmlns:p14="http://schemas.microsoft.com/office/powerpoint/2010/main" val="3399382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Charter Roman" panose="02040503050506020203" pitchFamily="18" charset="0"/>
                <a:ea typeface="Noto Sans CJK KR Bold" panose="020B0800000000000000" pitchFamily="34" charset="-127"/>
              </a:rPr>
              <a:t>When food_stores_2011 is  “1”, the percentage of diabetes_2012 is 50</a:t>
            </a:r>
          </a:p>
          <a:p>
            <a:endParaRPr lang="en-US" dirty="0"/>
          </a:p>
        </p:txBody>
      </p:sp>
      <p:sp>
        <p:nvSpPr>
          <p:cNvPr id="4" name="Slide Number Placeholder 3"/>
          <p:cNvSpPr>
            <a:spLocks noGrp="1"/>
          </p:cNvSpPr>
          <p:nvPr>
            <p:ph type="sldNum" sz="quarter" idx="5"/>
          </p:nvPr>
        </p:nvSpPr>
        <p:spPr/>
        <p:txBody>
          <a:bodyPr/>
          <a:lstStyle/>
          <a:p>
            <a:fld id="{A6E15803-9AC8-DF48-AC8E-234ACB270631}" type="slidenum">
              <a:rPr lang="en-US" smtClean="0"/>
              <a:t>15</a:t>
            </a:fld>
            <a:endParaRPr lang="en-US"/>
          </a:p>
        </p:txBody>
      </p:sp>
    </p:spTree>
    <p:extLst>
      <p:ext uri="{BB962C8B-B14F-4D97-AF65-F5344CB8AC3E}">
        <p14:creationId xmlns:p14="http://schemas.microsoft.com/office/powerpoint/2010/main" val="2251645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Charter Roman" panose="02040503050506020203" pitchFamily="18" charset="0"/>
                <a:ea typeface="Noto Sans CJK KR Bold" panose="020B0800000000000000" pitchFamily="34" charset="-127"/>
              </a:rPr>
              <a:t>When food_stores_2011 is  “0”, the percentage of diabetes_2012 is 44.3</a:t>
            </a:r>
          </a:p>
          <a:p>
            <a:endParaRPr lang="en-US" dirty="0"/>
          </a:p>
        </p:txBody>
      </p:sp>
      <p:sp>
        <p:nvSpPr>
          <p:cNvPr id="4" name="Slide Number Placeholder 3"/>
          <p:cNvSpPr>
            <a:spLocks noGrp="1"/>
          </p:cNvSpPr>
          <p:nvPr>
            <p:ph type="sldNum" sz="quarter" idx="5"/>
          </p:nvPr>
        </p:nvSpPr>
        <p:spPr/>
        <p:txBody>
          <a:bodyPr/>
          <a:lstStyle/>
          <a:p>
            <a:fld id="{A6E15803-9AC8-DF48-AC8E-234ACB270631}" type="slidenum">
              <a:rPr lang="en-US" smtClean="0"/>
              <a:t>16</a:t>
            </a:fld>
            <a:endParaRPr lang="en-US"/>
          </a:p>
        </p:txBody>
      </p:sp>
    </p:spTree>
    <p:extLst>
      <p:ext uri="{BB962C8B-B14F-4D97-AF65-F5344CB8AC3E}">
        <p14:creationId xmlns:p14="http://schemas.microsoft.com/office/powerpoint/2010/main" val="1859099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step 9, subtract the two values then we can get the result which is 5.7%. In conclusion, the impact of access to quality food stores in 2011 on diabetes is 5.7%</a:t>
            </a:r>
          </a:p>
        </p:txBody>
      </p:sp>
      <p:sp>
        <p:nvSpPr>
          <p:cNvPr id="4" name="Slide Number Placeholder 3"/>
          <p:cNvSpPr>
            <a:spLocks noGrp="1"/>
          </p:cNvSpPr>
          <p:nvPr>
            <p:ph type="sldNum" sz="quarter" idx="5"/>
          </p:nvPr>
        </p:nvSpPr>
        <p:spPr/>
        <p:txBody>
          <a:bodyPr/>
          <a:lstStyle/>
          <a:p>
            <a:fld id="{A6E15803-9AC8-DF48-AC8E-234ACB270631}" type="slidenum">
              <a:rPr lang="en-US" smtClean="0"/>
              <a:t>17</a:t>
            </a:fld>
            <a:endParaRPr lang="en-US"/>
          </a:p>
        </p:txBody>
      </p:sp>
    </p:spTree>
    <p:extLst>
      <p:ext uri="{BB962C8B-B14F-4D97-AF65-F5344CB8AC3E}">
        <p14:creationId xmlns:p14="http://schemas.microsoft.com/office/powerpoint/2010/main" val="2590516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In this presentation, I’m covering social determinants of diabetes and how to calculate the impact of access to quality food on diabetes using stratified covariate balancing. Repeated LASSO regression will be used to get the answer for question1. The first regression will be diabetes in 2012 on all the 2011 variables. And the statistically significant variables from the first regression will be used as the response variable of the second LASSO regression. We will carry out the regression on the 2011 variables. Afterwards, we are going to draw a network model utilizing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Netica</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Through this step-by-step process, we are able to analyze if quality food store access affects developing diabetes.  </a:t>
            </a:r>
          </a:p>
          <a:p>
            <a:endParaRPr lang="en-US" dirty="0"/>
          </a:p>
        </p:txBody>
      </p:sp>
      <p:sp>
        <p:nvSpPr>
          <p:cNvPr id="4" name="Slide Number Placeholder 3"/>
          <p:cNvSpPr>
            <a:spLocks noGrp="1"/>
          </p:cNvSpPr>
          <p:nvPr>
            <p:ph type="sldNum" sz="quarter" idx="5"/>
          </p:nvPr>
        </p:nvSpPr>
        <p:spPr/>
        <p:txBody>
          <a:bodyPr/>
          <a:lstStyle/>
          <a:p>
            <a:fld id="{A6E15803-9AC8-DF48-AC8E-234ACB270631}" type="slidenum">
              <a:rPr lang="en-US" smtClean="0"/>
              <a:t>2</a:t>
            </a:fld>
            <a:endParaRPr lang="en-US"/>
          </a:p>
        </p:txBody>
      </p:sp>
    </p:spTree>
    <p:extLst>
      <p:ext uri="{BB962C8B-B14F-4D97-AF65-F5344CB8AC3E}">
        <p14:creationId xmlns:p14="http://schemas.microsoft.com/office/powerpoint/2010/main" val="3107375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step 1, download the provided data from the </a:t>
            </a:r>
            <a:r>
              <a:rPr lang="en-US" dirty="0" err="1"/>
              <a:t>Openonlinecourses.com</a:t>
            </a:r>
            <a:r>
              <a:rPr lang="en-US" dirty="0"/>
              <a:t> website. Click the “Data” icon as you can see in this screen. Then CSV file will be saved on your computer.</a:t>
            </a:r>
          </a:p>
        </p:txBody>
      </p:sp>
      <p:sp>
        <p:nvSpPr>
          <p:cNvPr id="4" name="Slide Number Placeholder 3"/>
          <p:cNvSpPr>
            <a:spLocks noGrp="1"/>
          </p:cNvSpPr>
          <p:nvPr>
            <p:ph type="sldNum" sz="quarter" idx="5"/>
          </p:nvPr>
        </p:nvSpPr>
        <p:spPr/>
        <p:txBody>
          <a:bodyPr/>
          <a:lstStyle/>
          <a:p>
            <a:fld id="{A6E15803-9AC8-DF48-AC8E-234ACB270631}" type="slidenum">
              <a:rPr lang="en-US" smtClean="0"/>
              <a:t>3</a:t>
            </a:fld>
            <a:endParaRPr lang="en-US"/>
          </a:p>
        </p:txBody>
      </p:sp>
    </p:spTree>
    <p:extLst>
      <p:ext uri="{BB962C8B-B14F-4D97-AF65-F5344CB8AC3E}">
        <p14:creationId xmlns:p14="http://schemas.microsoft.com/office/powerpoint/2010/main" val="1956891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For step 2, import the downloaded CSV file into R Studio and install the needed libraries. For this analysis, LASSO regression will be used and it can be done using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GLMnet</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And after the file is imported, we can get the names of all columns using names() function and the number of columns using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ncol</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function respectively. </a:t>
            </a:r>
          </a:p>
        </p:txBody>
      </p:sp>
      <p:sp>
        <p:nvSpPr>
          <p:cNvPr id="4" name="Slide Number Placeholder 3"/>
          <p:cNvSpPr>
            <a:spLocks noGrp="1"/>
          </p:cNvSpPr>
          <p:nvPr>
            <p:ph type="sldNum" sz="quarter" idx="5"/>
          </p:nvPr>
        </p:nvSpPr>
        <p:spPr/>
        <p:txBody>
          <a:bodyPr/>
          <a:lstStyle/>
          <a:p>
            <a:fld id="{A6E15803-9AC8-DF48-AC8E-234ACB270631}" type="slidenum">
              <a:rPr lang="en-US" smtClean="0"/>
              <a:t>4</a:t>
            </a:fld>
            <a:endParaRPr lang="en-US"/>
          </a:p>
        </p:txBody>
      </p:sp>
    </p:spTree>
    <p:extLst>
      <p:ext uri="{BB962C8B-B14F-4D97-AF65-F5344CB8AC3E}">
        <p14:creationId xmlns:p14="http://schemas.microsoft.com/office/powerpoint/2010/main" val="1323199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994410" algn="l"/>
              </a:tabLs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Step 3, we will carry out regression on the 2011 variables against the dependent variable diabetes 2012. X variables should be all 2011 columns. So we will remove column1, column2, columns 4 though 26, column 50, and column 52. The reason why we will remove column 52 is because it will be used as the dependent variable. And for the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cvfit</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the "cv" part means we want to use cross validation to obtain the optimal values for alpha and </a:t>
            </a:r>
          </a:p>
          <a:p>
            <a:pPr marL="0" marR="0">
              <a:spcBef>
                <a:spcPts val="0"/>
              </a:spcBef>
              <a:spcAft>
                <a:spcPts val="0"/>
              </a:spcAft>
              <a:tabLst>
                <a:tab pos="994410" algn="l"/>
              </a:tabLs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GLMnet</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provides a variety of regularization methods, including LASSO and Ridge regularization. The first two parameters mean that we want to use x_2011 to predict y_2012. Finally, we can extract the coefficient of each covariate using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coef</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function with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lambda.min</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A6E15803-9AC8-DF48-AC8E-234ACB270631}" type="slidenum">
              <a:rPr lang="en-US" smtClean="0"/>
              <a:t>5</a:t>
            </a:fld>
            <a:endParaRPr lang="en-US"/>
          </a:p>
        </p:txBody>
      </p:sp>
    </p:spTree>
    <p:extLst>
      <p:ext uri="{BB962C8B-B14F-4D97-AF65-F5344CB8AC3E}">
        <p14:creationId xmlns:p14="http://schemas.microsoft.com/office/powerpoint/2010/main" val="160097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994410" algn="l"/>
              </a:tabLs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For step 4, the second LASSO regression will be carried out based on the statistically significant variables from the first regression, which are “restaurants_2011”, “unemployment_2011”, ” Avg_Bmi_2011”, “active_commuting_2011”, “food_stores_2011”, “adults_in_hh_2011”.  In this step, 2010 variables will be selected as X variables. So we will eliminate column 1, column 3, column 27 through 49, column 51, and column52. And we will allocate each 2011 significant variable for LASSO regression repeatedly. In the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cvfit</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part, “alpha=1” indicates that we are using LASSO regression. The result can be seen on the right side. Since we added a penalty term using LASSO, it shrinks the coefficients of some predictors towards zero and we found that there is a relationship between restaurants_2010 and reataurants_2011.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ko-KR" sz="1200" b="0" i="0" u="none" strike="noStrike" kern="1200" cap="none" spc="0" normalizeH="0" baseline="0" noProof="0" dirty="0">
              <a:ln>
                <a:noFill/>
              </a:ln>
              <a:solidFill>
                <a:srgbClr val="252525"/>
              </a:solidFill>
              <a:effectLst/>
              <a:uLnTx/>
              <a:uFillTx/>
              <a:latin typeface="Noto Sans CJK KR Bold" panose="020B0800000000000000" pitchFamily="34" charset="-127"/>
              <a:ea typeface="Noto Sans CJK KR Bold" panose="020B0800000000000000" pitchFamily="34" charset="-127"/>
              <a:cs typeface="+mn-cs"/>
            </a:endParaRPr>
          </a:p>
        </p:txBody>
      </p:sp>
      <p:sp>
        <p:nvSpPr>
          <p:cNvPr id="4" name="Slide Number Placeholder 3"/>
          <p:cNvSpPr>
            <a:spLocks noGrp="1"/>
          </p:cNvSpPr>
          <p:nvPr>
            <p:ph type="sldNum" sz="quarter" idx="5"/>
          </p:nvPr>
        </p:nvSpPr>
        <p:spPr/>
        <p:txBody>
          <a:bodyPr/>
          <a:lstStyle/>
          <a:p>
            <a:fld id="{A6E15803-9AC8-DF48-AC8E-234ACB270631}" type="slidenum">
              <a:rPr lang="en-US" smtClean="0"/>
              <a:t>6</a:t>
            </a:fld>
            <a:endParaRPr lang="en-US"/>
          </a:p>
        </p:txBody>
      </p:sp>
    </p:spTree>
    <p:extLst>
      <p:ext uri="{BB962C8B-B14F-4D97-AF65-F5344CB8AC3E}">
        <p14:creationId xmlns:p14="http://schemas.microsoft.com/office/powerpoint/2010/main" val="187969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Next, we are going to run the same LASSO regression for each different y variable. The y variables are from a previous regression that has statistically significant variables. This time “unemployment_2011” was assigned.</a:t>
            </a:r>
          </a:p>
          <a:p>
            <a:endParaRPr lang="en-US" dirty="0"/>
          </a:p>
        </p:txBody>
      </p:sp>
      <p:sp>
        <p:nvSpPr>
          <p:cNvPr id="4" name="Slide Number Placeholder 3"/>
          <p:cNvSpPr>
            <a:spLocks noGrp="1"/>
          </p:cNvSpPr>
          <p:nvPr>
            <p:ph type="sldNum" sz="quarter" idx="5"/>
          </p:nvPr>
        </p:nvSpPr>
        <p:spPr/>
        <p:txBody>
          <a:bodyPr/>
          <a:lstStyle/>
          <a:p>
            <a:fld id="{A6E15803-9AC8-DF48-AC8E-234ACB270631}" type="slidenum">
              <a:rPr lang="en-US" smtClean="0"/>
              <a:t>7</a:t>
            </a:fld>
            <a:endParaRPr lang="en-US"/>
          </a:p>
        </p:txBody>
      </p:sp>
    </p:spTree>
    <p:extLst>
      <p:ext uri="{BB962C8B-B14F-4D97-AF65-F5344CB8AC3E}">
        <p14:creationId xmlns:p14="http://schemas.microsoft.com/office/powerpoint/2010/main" val="1983617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E15803-9AC8-DF48-AC8E-234ACB270631}" type="slidenum">
              <a:rPr lang="en-US" smtClean="0"/>
              <a:t>8</a:t>
            </a:fld>
            <a:endParaRPr lang="en-US"/>
          </a:p>
        </p:txBody>
      </p:sp>
    </p:spTree>
    <p:extLst>
      <p:ext uri="{BB962C8B-B14F-4D97-AF65-F5344CB8AC3E}">
        <p14:creationId xmlns:p14="http://schemas.microsoft.com/office/powerpoint/2010/main" val="4221666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Malgun Gothic" panose="020B0503020000020004" pitchFamily="34" charset="-127"/>
                <a:cs typeface="Times New Roman" panose="02020603050405020304" pitchFamily="18" charset="0"/>
              </a:rPr>
              <a:t>The results of the second regression can be summed up in this table.</a:t>
            </a:r>
            <a:r>
              <a:rPr lang="en-US" dirty="0">
                <a:effectLst/>
              </a:rPr>
              <a:t> </a:t>
            </a:r>
            <a:endParaRPr lang="en-US" dirty="0"/>
          </a:p>
        </p:txBody>
      </p:sp>
      <p:sp>
        <p:nvSpPr>
          <p:cNvPr id="4" name="Slide Number Placeholder 3"/>
          <p:cNvSpPr>
            <a:spLocks noGrp="1"/>
          </p:cNvSpPr>
          <p:nvPr>
            <p:ph type="sldNum" sz="quarter" idx="5"/>
          </p:nvPr>
        </p:nvSpPr>
        <p:spPr/>
        <p:txBody>
          <a:bodyPr/>
          <a:lstStyle/>
          <a:p>
            <a:fld id="{A6E15803-9AC8-DF48-AC8E-234ACB270631}" type="slidenum">
              <a:rPr lang="en-US" smtClean="0"/>
              <a:t>12</a:t>
            </a:fld>
            <a:endParaRPr lang="en-US"/>
          </a:p>
        </p:txBody>
      </p:sp>
    </p:spTree>
    <p:extLst>
      <p:ext uri="{BB962C8B-B14F-4D97-AF65-F5344CB8AC3E}">
        <p14:creationId xmlns:p14="http://schemas.microsoft.com/office/powerpoint/2010/main" val="4256183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p:cNvSpPr>
            <a:spLocks noGrp="1"/>
          </p:cNvSpPr>
          <p:nvPr>
            <p:ph type="dt" sz="half" idx="10"/>
          </p:nvPr>
        </p:nvSpPr>
        <p:spPr/>
        <p:txBody>
          <a:bodyPr/>
          <a:lstStyle/>
          <a:p>
            <a:fld id="{B4D05D8A-C572-4ED6-9BF4-8BF12D399983}" type="datetimeFigureOut">
              <a:rPr lang="ko-KR" altLang="en-US" smtClean="0"/>
              <a:t>2023-04-06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77596EA-09B2-4F20-B22D-AC03DEA0B276}" type="slidenum">
              <a:rPr lang="ko-KR" altLang="en-US" smtClean="0"/>
              <a:t>‹#›</a:t>
            </a:fld>
            <a:endParaRPr lang="ko-KR" altLang="en-US"/>
          </a:p>
        </p:txBody>
      </p:sp>
    </p:spTree>
    <p:extLst>
      <p:ext uri="{BB962C8B-B14F-4D97-AF65-F5344CB8AC3E}">
        <p14:creationId xmlns:p14="http://schemas.microsoft.com/office/powerpoint/2010/main" val="15570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B4D05D8A-C572-4ED6-9BF4-8BF12D399983}" type="datetimeFigureOut">
              <a:rPr lang="ko-KR" altLang="en-US" smtClean="0"/>
              <a:t>2023-04-06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77596EA-09B2-4F20-B22D-AC03DEA0B276}" type="slidenum">
              <a:rPr lang="ko-KR" altLang="en-US" smtClean="0"/>
              <a:t>‹#›</a:t>
            </a:fld>
            <a:endParaRPr lang="ko-KR" altLang="en-US"/>
          </a:p>
        </p:txBody>
      </p:sp>
    </p:spTree>
    <p:extLst>
      <p:ext uri="{BB962C8B-B14F-4D97-AF65-F5344CB8AC3E}">
        <p14:creationId xmlns:p14="http://schemas.microsoft.com/office/powerpoint/2010/main" val="3298230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B4D05D8A-C572-4ED6-9BF4-8BF12D399983}" type="datetimeFigureOut">
              <a:rPr lang="ko-KR" altLang="en-US" smtClean="0"/>
              <a:t>2023-04-06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77596EA-09B2-4F20-B22D-AC03DEA0B276}" type="slidenum">
              <a:rPr lang="ko-KR" altLang="en-US" smtClean="0"/>
              <a:t>‹#›</a:t>
            </a:fld>
            <a:endParaRPr lang="ko-KR" altLang="en-US"/>
          </a:p>
        </p:txBody>
      </p:sp>
    </p:spTree>
    <p:extLst>
      <p:ext uri="{BB962C8B-B14F-4D97-AF65-F5344CB8AC3E}">
        <p14:creationId xmlns:p14="http://schemas.microsoft.com/office/powerpoint/2010/main" val="43905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B4D05D8A-C572-4ED6-9BF4-8BF12D399983}" type="datetimeFigureOut">
              <a:rPr lang="ko-KR" altLang="en-US" smtClean="0"/>
              <a:t>2023-04-06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77596EA-09B2-4F20-B22D-AC03DEA0B276}" type="slidenum">
              <a:rPr lang="ko-KR" altLang="en-US" smtClean="0"/>
              <a:t>‹#›</a:t>
            </a:fld>
            <a:endParaRPr lang="ko-KR" altLang="en-US"/>
          </a:p>
        </p:txBody>
      </p:sp>
    </p:spTree>
    <p:extLst>
      <p:ext uri="{BB962C8B-B14F-4D97-AF65-F5344CB8AC3E}">
        <p14:creationId xmlns:p14="http://schemas.microsoft.com/office/powerpoint/2010/main" val="48428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B4D05D8A-C572-4ED6-9BF4-8BF12D399983}" type="datetimeFigureOut">
              <a:rPr lang="ko-KR" altLang="en-US" smtClean="0"/>
              <a:t>2023-04-06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77596EA-09B2-4F20-B22D-AC03DEA0B276}" type="slidenum">
              <a:rPr lang="ko-KR" altLang="en-US" smtClean="0"/>
              <a:t>‹#›</a:t>
            </a:fld>
            <a:endParaRPr lang="ko-KR" altLang="en-US"/>
          </a:p>
        </p:txBody>
      </p:sp>
    </p:spTree>
    <p:extLst>
      <p:ext uri="{BB962C8B-B14F-4D97-AF65-F5344CB8AC3E}">
        <p14:creationId xmlns:p14="http://schemas.microsoft.com/office/powerpoint/2010/main" val="206590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B4D05D8A-C572-4ED6-9BF4-8BF12D399983}" type="datetimeFigureOut">
              <a:rPr lang="ko-KR" altLang="en-US" smtClean="0"/>
              <a:t>2023-04-06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77596EA-09B2-4F20-B22D-AC03DEA0B276}" type="slidenum">
              <a:rPr lang="ko-KR" altLang="en-US" smtClean="0"/>
              <a:t>‹#›</a:t>
            </a:fld>
            <a:endParaRPr lang="ko-KR" altLang="en-US"/>
          </a:p>
        </p:txBody>
      </p:sp>
    </p:spTree>
    <p:extLst>
      <p:ext uri="{BB962C8B-B14F-4D97-AF65-F5344CB8AC3E}">
        <p14:creationId xmlns:p14="http://schemas.microsoft.com/office/powerpoint/2010/main" val="1007120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B4D05D8A-C572-4ED6-9BF4-8BF12D399983}" type="datetimeFigureOut">
              <a:rPr lang="ko-KR" altLang="en-US" smtClean="0"/>
              <a:t>2023-04-06</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377596EA-09B2-4F20-B22D-AC03DEA0B276}" type="slidenum">
              <a:rPr lang="ko-KR" altLang="en-US" smtClean="0"/>
              <a:t>‹#›</a:t>
            </a:fld>
            <a:endParaRPr lang="ko-KR" altLang="en-US"/>
          </a:p>
        </p:txBody>
      </p:sp>
    </p:spTree>
    <p:extLst>
      <p:ext uri="{BB962C8B-B14F-4D97-AF65-F5344CB8AC3E}">
        <p14:creationId xmlns:p14="http://schemas.microsoft.com/office/powerpoint/2010/main" val="845886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B4D05D8A-C572-4ED6-9BF4-8BF12D399983}" type="datetimeFigureOut">
              <a:rPr lang="ko-KR" altLang="en-US" smtClean="0"/>
              <a:t>2023-04-06</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377596EA-09B2-4F20-B22D-AC03DEA0B276}" type="slidenum">
              <a:rPr lang="ko-KR" altLang="en-US" smtClean="0"/>
              <a:t>‹#›</a:t>
            </a:fld>
            <a:endParaRPr lang="ko-KR" altLang="en-US"/>
          </a:p>
        </p:txBody>
      </p:sp>
    </p:spTree>
    <p:extLst>
      <p:ext uri="{BB962C8B-B14F-4D97-AF65-F5344CB8AC3E}">
        <p14:creationId xmlns:p14="http://schemas.microsoft.com/office/powerpoint/2010/main" val="12488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B4D05D8A-C572-4ED6-9BF4-8BF12D399983}" type="datetimeFigureOut">
              <a:rPr lang="ko-KR" altLang="en-US" smtClean="0"/>
              <a:t>2023-04-06</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377596EA-09B2-4F20-B22D-AC03DEA0B276}" type="slidenum">
              <a:rPr lang="ko-KR" altLang="en-US" smtClean="0"/>
              <a:t>‹#›</a:t>
            </a:fld>
            <a:endParaRPr lang="ko-KR" altLang="en-US"/>
          </a:p>
        </p:txBody>
      </p:sp>
    </p:spTree>
    <p:extLst>
      <p:ext uri="{BB962C8B-B14F-4D97-AF65-F5344CB8AC3E}">
        <p14:creationId xmlns:p14="http://schemas.microsoft.com/office/powerpoint/2010/main" val="109128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B4D05D8A-C572-4ED6-9BF4-8BF12D399983}" type="datetimeFigureOut">
              <a:rPr lang="ko-KR" altLang="en-US" smtClean="0"/>
              <a:t>2023-04-06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77596EA-09B2-4F20-B22D-AC03DEA0B276}" type="slidenum">
              <a:rPr lang="ko-KR" altLang="en-US" smtClean="0"/>
              <a:t>‹#›</a:t>
            </a:fld>
            <a:endParaRPr lang="ko-KR" altLang="en-US"/>
          </a:p>
        </p:txBody>
      </p:sp>
    </p:spTree>
    <p:extLst>
      <p:ext uri="{BB962C8B-B14F-4D97-AF65-F5344CB8AC3E}">
        <p14:creationId xmlns:p14="http://schemas.microsoft.com/office/powerpoint/2010/main" val="4036948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B4D05D8A-C572-4ED6-9BF4-8BF12D399983}" type="datetimeFigureOut">
              <a:rPr lang="ko-KR" altLang="en-US" smtClean="0"/>
              <a:t>2023-04-06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77596EA-09B2-4F20-B22D-AC03DEA0B276}" type="slidenum">
              <a:rPr lang="ko-KR" altLang="en-US" smtClean="0"/>
              <a:t>‹#›</a:t>
            </a:fld>
            <a:endParaRPr lang="ko-KR" altLang="en-US"/>
          </a:p>
        </p:txBody>
      </p:sp>
    </p:spTree>
    <p:extLst>
      <p:ext uri="{BB962C8B-B14F-4D97-AF65-F5344CB8AC3E}">
        <p14:creationId xmlns:p14="http://schemas.microsoft.com/office/powerpoint/2010/main" val="866946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05D8A-C572-4ED6-9BF4-8BF12D399983}" type="datetimeFigureOut">
              <a:rPr lang="ko-KR" altLang="en-US" smtClean="0"/>
              <a:t>2023-04-06</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596EA-09B2-4F20-B22D-AC03DEA0B276}" type="slidenum">
              <a:rPr lang="ko-KR" altLang="en-US" smtClean="0"/>
              <a:t>‹#›</a:t>
            </a:fld>
            <a:endParaRPr lang="ko-KR" altLang="en-US"/>
          </a:p>
        </p:txBody>
      </p:sp>
    </p:spTree>
    <p:extLst>
      <p:ext uri="{BB962C8B-B14F-4D97-AF65-F5344CB8AC3E}">
        <p14:creationId xmlns:p14="http://schemas.microsoft.com/office/powerpoint/2010/main" val="450330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직사각형 4"/>
          <p:cNvSpPr/>
          <p:nvPr/>
        </p:nvSpPr>
        <p:spPr>
          <a:xfrm>
            <a:off x="1690626" y="2506319"/>
            <a:ext cx="8810748" cy="1446550"/>
          </a:xfrm>
          <a:prstGeom prst="rect">
            <a:avLst/>
          </a:prstGeom>
          <a:noFill/>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4400" b="0" i="0" u="none" strike="noStrike" kern="1200" cap="none" spc="0" normalizeH="0" baseline="0" noProof="0" dirty="0">
                <a:ln>
                  <a:noFill/>
                </a:ln>
                <a:solidFill>
                  <a:srgbClr val="252525"/>
                </a:solidFill>
                <a:effectLst/>
                <a:uLnTx/>
                <a:uFillTx/>
                <a:latin typeface="Charter Roman" panose="02040503050506020203" pitchFamily="18" charset="0"/>
                <a:ea typeface="Noto Sans CJK KR Bold" panose="020B0800000000000000" pitchFamily="34" charset="-127"/>
              </a:rPr>
              <a:t>Social Determinants of Diabetes</a:t>
            </a:r>
          </a:p>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altLang="ko-KR" sz="4400" b="0" i="0" u="none" strike="noStrike" kern="1200" cap="none" normalizeH="0" baseline="0" noProof="0" dirty="0">
              <a:ln>
                <a:noFill/>
              </a:ln>
              <a:solidFill>
                <a:srgbClr val="252525"/>
              </a:solidFill>
              <a:effectLst/>
              <a:uLnTx/>
              <a:uFillTx/>
              <a:latin typeface="Noto Sans CJK KR Bold" panose="020B0800000000000000" pitchFamily="34" charset="-127"/>
              <a:ea typeface="Noto Sans CJK KR Bold" panose="020B0800000000000000" pitchFamily="34" charset="-127"/>
            </a:endParaRPr>
          </a:p>
        </p:txBody>
      </p:sp>
      <p:sp>
        <p:nvSpPr>
          <p:cNvPr id="2" name="직사각형 4">
            <a:extLst>
              <a:ext uri="{FF2B5EF4-FFF2-40B4-BE49-F238E27FC236}">
                <a16:creationId xmlns:a16="http://schemas.microsoft.com/office/drawing/2014/main" id="{7F866B7D-7278-E385-AF7B-5D539412264B}"/>
              </a:ext>
            </a:extLst>
          </p:cNvPr>
          <p:cNvSpPr/>
          <p:nvPr/>
        </p:nvSpPr>
        <p:spPr>
          <a:xfrm>
            <a:off x="4562548" y="3952869"/>
            <a:ext cx="3066904" cy="1446550"/>
          </a:xfrm>
          <a:prstGeom prst="rect">
            <a:avLst/>
          </a:prstGeom>
          <a:noFill/>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600" b="0" i="0" u="none" strike="noStrike" kern="1200" cap="none" spc="0" normalizeH="0" baseline="0" noProof="0" dirty="0">
                <a:ln>
                  <a:noFill/>
                </a:ln>
                <a:solidFill>
                  <a:srgbClr val="252525"/>
                </a:solidFill>
                <a:effectLst/>
                <a:uLnTx/>
                <a:uFillTx/>
                <a:latin typeface="Charter Roman" panose="02040503050506020203" pitchFamily="18" charset="0"/>
                <a:ea typeface="Noto Sans CJK KR Bold" panose="020B0800000000000000" pitchFamily="34" charset="-127"/>
                <a:cs typeface="Big Caslon Medium" panose="02000603090000020003" pitchFamily="2" charset="-79"/>
              </a:rPr>
              <a:t>HAP823</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solidFill>
                  <a:srgbClr val="252525"/>
                </a:solidFill>
                <a:latin typeface="Charter Roman" panose="02040503050506020203" pitchFamily="18" charset="0"/>
                <a:ea typeface="Noto Sans CJK KR Bold" panose="020B0800000000000000" pitchFamily="34" charset="-127"/>
                <a:cs typeface="Big Caslon Medium" panose="02000603090000020003" pitchFamily="2" charset="-79"/>
              </a:rPr>
              <a:t>George Mason University</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600" b="0" i="0" u="none" strike="noStrike" kern="1200" cap="none" spc="0" normalizeH="0" baseline="0" noProof="0" dirty="0" err="1">
                <a:ln>
                  <a:noFill/>
                </a:ln>
                <a:solidFill>
                  <a:srgbClr val="252525"/>
                </a:solidFill>
                <a:effectLst/>
                <a:uLnTx/>
                <a:uFillTx/>
                <a:latin typeface="Charter Roman" panose="02040503050506020203" pitchFamily="18" charset="0"/>
                <a:ea typeface="Noto Sans CJK KR Bold" panose="020B0800000000000000" pitchFamily="34" charset="-127"/>
                <a:cs typeface="Big Caslon Medium" panose="02000603090000020003" pitchFamily="2" charset="-79"/>
              </a:rPr>
              <a:t>Jieun</a:t>
            </a:r>
            <a:r>
              <a:rPr kumimoji="0" lang="en-US" altLang="ko-KR" sz="1600" b="0" i="0" u="none" strike="noStrike" kern="1200" cap="none" spc="0" normalizeH="0" baseline="0" noProof="0" dirty="0">
                <a:ln>
                  <a:noFill/>
                </a:ln>
                <a:solidFill>
                  <a:srgbClr val="252525"/>
                </a:solidFill>
                <a:effectLst/>
                <a:uLnTx/>
                <a:uFillTx/>
                <a:latin typeface="Charter Roman" panose="02040503050506020203" pitchFamily="18" charset="0"/>
                <a:ea typeface="Noto Sans CJK KR Bold" panose="020B0800000000000000" pitchFamily="34" charset="-127"/>
                <a:cs typeface="Big Caslon Medium" panose="02000603090000020003" pitchFamily="2" charset="-79"/>
              </a:rPr>
              <a:t> Jang</a:t>
            </a:r>
          </a:p>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altLang="ko-KR" sz="4000" b="0" i="0" u="none" strike="noStrike" kern="1200" cap="none" normalizeH="0" baseline="0" noProof="0" dirty="0">
              <a:ln>
                <a:noFill/>
              </a:ln>
              <a:solidFill>
                <a:srgbClr val="252525"/>
              </a:solidFill>
              <a:effectLst/>
              <a:uLnTx/>
              <a:uFillTx/>
              <a:latin typeface="Noto Sans CJK KR Bold" panose="020B0800000000000000" pitchFamily="34" charset="-127"/>
              <a:ea typeface="Noto Sans CJK KR Bold" panose="020B0800000000000000" pitchFamily="34" charset="-127"/>
            </a:endParaRPr>
          </a:p>
        </p:txBody>
      </p:sp>
    </p:spTree>
    <p:extLst>
      <p:ext uri="{BB962C8B-B14F-4D97-AF65-F5344CB8AC3E}">
        <p14:creationId xmlns:p14="http://schemas.microsoft.com/office/powerpoint/2010/main" val="75906580"/>
      </p:ext>
    </p:extLst>
  </p:cSld>
  <p:clrMapOvr>
    <a:masterClrMapping/>
  </p:clrMapOvr>
  <mc:AlternateContent xmlns:mc="http://schemas.openxmlformats.org/markup-compatibility/2006" xmlns:p14="http://schemas.microsoft.com/office/powerpoint/2010/main">
    <mc:Choice Requires="p14">
      <p:transition spd="slow" p14:dur="2000" advTm="11340"/>
    </mc:Choice>
    <mc:Fallback xmlns="">
      <p:transition spd="slow" advTm="1134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직사각형 2"/>
          <p:cNvSpPr/>
          <p:nvPr/>
        </p:nvSpPr>
        <p:spPr>
          <a:xfrm>
            <a:off x="4109412" y="463786"/>
            <a:ext cx="3979655" cy="292388"/>
          </a:xfrm>
          <a:prstGeom prst="rect">
            <a:avLst/>
          </a:prstGeom>
          <a:noFill/>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300" dirty="0">
                <a:solidFill>
                  <a:srgbClr val="252525"/>
                </a:solidFill>
                <a:latin typeface="Noto Sans CJK KR Bold" panose="020B0800000000000000" pitchFamily="34" charset="-127"/>
                <a:ea typeface="Noto Sans CJK KR Bold" panose="020B0800000000000000" pitchFamily="34" charset="-127"/>
              </a:rPr>
              <a:t>food_stores_2011</a:t>
            </a:r>
            <a:endParaRPr kumimoji="0" lang="en-US" altLang="ko-KR" sz="1300" b="0" i="0" u="none" strike="noStrike" kern="1200" cap="none" spc="0" normalizeH="0" baseline="0" noProof="0" dirty="0">
              <a:ln>
                <a:noFill/>
              </a:ln>
              <a:solidFill>
                <a:srgbClr val="252525"/>
              </a:solidFill>
              <a:effectLst/>
              <a:uLnTx/>
              <a:uFillTx/>
              <a:latin typeface="Noto Sans CJK KR Bold" panose="020B0800000000000000" pitchFamily="34" charset="-127"/>
              <a:ea typeface="Noto Sans CJK KR Bold" panose="020B0800000000000000" pitchFamily="34" charset="-127"/>
              <a:cs typeface="+mn-cs"/>
            </a:endParaRPr>
          </a:p>
        </p:txBody>
      </p:sp>
      <p:pic>
        <p:nvPicPr>
          <p:cNvPr id="2" name="Picture 1">
            <a:extLst>
              <a:ext uri="{FF2B5EF4-FFF2-40B4-BE49-F238E27FC236}">
                <a16:creationId xmlns:a16="http://schemas.microsoft.com/office/drawing/2014/main" id="{3F44D1B2-7673-F88F-9064-5B90C21A0117}"/>
              </a:ext>
            </a:extLst>
          </p:cNvPr>
          <p:cNvPicPr>
            <a:picLocks noChangeAspect="1"/>
          </p:cNvPicPr>
          <p:nvPr/>
        </p:nvPicPr>
        <p:blipFill rotWithShape="1">
          <a:blip r:embed="rId3"/>
          <a:srcRect b="7662"/>
          <a:stretch/>
        </p:blipFill>
        <p:spPr>
          <a:xfrm>
            <a:off x="883612" y="1310756"/>
            <a:ext cx="6451600" cy="1078876"/>
          </a:xfrm>
          <a:prstGeom prst="rect">
            <a:avLst/>
          </a:prstGeom>
        </p:spPr>
      </p:pic>
      <p:pic>
        <p:nvPicPr>
          <p:cNvPr id="19" name="Picture 18">
            <a:extLst>
              <a:ext uri="{FF2B5EF4-FFF2-40B4-BE49-F238E27FC236}">
                <a16:creationId xmlns:a16="http://schemas.microsoft.com/office/drawing/2014/main" id="{96855355-29A3-7676-95F5-C98A8AFF3732}"/>
              </a:ext>
            </a:extLst>
          </p:cNvPr>
          <p:cNvPicPr>
            <a:picLocks noChangeAspect="1"/>
          </p:cNvPicPr>
          <p:nvPr/>
        </p:nvPicPr>
        <p:blipFill>
          <a:blip r:embed="rId4"/>
          <a:stretch>
            <a:fillRect/>
          </a:stretch>
        </p:blipFill>
        <p:spPr>
          <a:xfrm>
            <a:off x="7741206" y="1018368"/>
            <a:ext cx="3127708" cy="5122030"/>
          </a:xfrm>
          <a:prstGeom prst="rect">
            <a:avLst/>
          </a:prstGeom>
        </p:spPr>
      </p:pic>
    </p:spTree>
    <p:extLst>
      <p:ext uri="{BB962C8B-B14F-4D97-AF65-F5344CB8AC3E}">
        <p14:creationId xmlns:p14="http://schemas.microsoft.com/office/powerpoint/2010/main" val="1721761527"/>
      </p:ext>
    </p:extLst>
  </p:cSld>
  <p:clrMapOvr>
    <a:masterClrMapping/>
  </p:clrMapOvr>
  <mc:AlternateContent xmlns:mc="http://schemas.openxmlformats.org/markup-compatibility/2006" xmlns:p14="http://schemas.microsoft.com/office/powerpoint/2010/main">
    <mc:Choice Requires="p14">
      <p:transition spd="slow" p14:dur="2000" advTm="3317"/>
    </mc:Choice>
    <mc:Fallback xmlns="">
      <p:transition spd="slow" advTm="331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직사각형 2"/>
          <p:cNvSpPr/>
          <p:nvPr/>
        </p:nvSpPr>
        <p:spPr>
          <a:xfrm>
            <a:off x="4109412" y="463786"/>
            <a:ext cx="3979655" cy="292388"/>
          </a:xfrm>
          <a:prstGeom prst="rect">
            <a:avLst/>
          </a:prstGeom>
          <a:noFill/>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300" dirty="0">
                <a:solidFill>
                  <a:srgbClr val="252525"/>
                </a:solidFill>
                <a:latin typeface="Charter Roman" panose="02040503050506020203" pitchFamily="18" charset="0"/>
                <a:ea typeface="Noto Sans CJK KR Bold" panose="020B0800000000000000" pitchFamily="34" charset="-127"/>
              </a:rPr>
              <a:t>adults_in_hh_2011</a:t>
            </a:r>
            <a:endParaRPr kumimoji="0" lang="en-US" altLang="ko-KR" sz="1300" b="0" i="0" u="none" strike="noStrike" kern="1200" cap="none" spc="0" normalizeH="0" baseline="0" noProof="0" dirty="0">
              <a:ln>
                <a:noFill/>
              </a:ln>
              <a:solidFill>
                <a:srgbClr val="252525"/>
              </a:solidFill>
              <a:effectLst/>
              <a:uLnTx/>
              <a:uFillTx/>
              <a:latin typeface="Charter Roman" panose="02040503050506020203" pitchFamily="18" charset="0"/>
              <a:ea typeface="Noto Sans CJK KR Bold" panose="020B0800000000000000" pitchFamily="34" charset="-127"/>
            </a:endParaRPr>
          </a:p>
        </p:txBody>
      </p:sp>
      <p:pic>
        <p:nvPicPr>
          <p:cNvPr id="7" name="Picture 6">
            <a:extLst>
              <a:ext uri="{FF2B5EF4-FFF2-40B4-BE49-F238E27FC236}">
                <a16:creationId xmlns:a16="http://schemas.microsoft.com/office/drawing/2014/main" id="{9438137C-390B-381D-010B-623262CA9A9E}"/>
              </a:ext>
            </a:extLst>
          </p:cNvPr>
          <p:cNvPicPr>
            <a:picLocks noChangeAspect="1"/>
          </p:cNvPicPr>
          <p:nvPr/>
        </p:nvPicPr>
        <p:blipFill rotWithShape="1">
          <a:blip r:embed="rId3"/>
          <a:srcRect b="7858"/>
          <a:stretch/>
        </p:blipFill>
        <p:spPr>
          <a:xfrm>
            <a:off x="1141784" y="1265253"/>
            <a:ext cx="6235700" cy="1099995"/>
          </a:xfrm>
          <a:prstGeom prst="rect">
            <a:avLst/>
          </a:prstGeom>
        </p:spPr>
      </p:pic>
      <p:pic>
        <p:nvPicPr>
          <p:cNvPr id="8" name="Picture 7">
            <a:extLst>
              <a:ext uri="{FF2B5EF4-FFF2-40B4-BE49-F238E27FC236}">
                <a16:creationId xmlns:a16="http://schemas.microsoft.com/office/drawing/2014/main" id="{92F6982D-88A5-7C95-36EF-69C7783687A4}"/>
              </a:ext>
            </a:extLst>
          </p:cNvPr>
          <p:cNvPicPr>
            <a:picLocks noChangeAspect="1"/>
          </p:cNvPicPr>
          <p:nvPr/>
        </p:nvPicPr>
        <p:blipFill>
          <a:blip r:embed="rId4"/>
          <a:stretch>
            <a:fillRect/>
          </a:stretch>
        </p:blipFill>
        <p:spPr>
          <a:xfrm>
            <a:off x="7932367" y="1265253"/>
            <a:ext cx="2917952" cy="4511307"/>
          </a:xfrm>
          <a:prstGeom prst="rect">
            <a:avLst/>
          </a:prstGeom>
        </p:spPr>
      </p:pic>
    </p:spTree>
    <p:extLst>
      <p:ext uri="{BB962C8B-B14F-4D97-AF65-F5344CB8AC3E}">
        <p14:creationId xmlns:p14="http://schemas.microsoft.com/office/powerpoint/2010/main" val="1024043187"/>
      </p:ext>
    </p:extLst>
  </p:cSld>
  <p:clrMapOvr>
    <a:masterClrMapping/>
  </p:clrMapOvr>
  <mc:AlternateContent xmlns:mc="http://schemas.openxmlformats.org/markup-compatibility/2006" xmlns:p14="http://schemas.microsoft.com/office/powerpoint/2010/main">
    <mc:Choice Requires="p14">
      <p:transition spd="slow" p14:dur="2000" advTm="4266"/>
    </mc:Choice>
    <mc:Fallback xmlns="">
      <p:transition spd="slow" advTm="426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직사각형 2"/>
          <p:cNvSpPr/>
          <p:nvPr/>
        </p:nvSpPr>
        <p:spPr>
          <a:xfrm>
            <a:off x="4109412" y="463786"/>
            <a:ext cx="3979655" cy="492443"/>
          </a:xfrm>
          <a:prstGeom prst="rect">
            <a:avLst/>
          </a:prstGeom>
          <a:noFill/>
        </p:spPr>
        <p:txBody>
          <a:bodyPr wrap="square">
            <a:spAutoFit/>
          </a:bodyPr>
          <a:lstStyle/>
          <a:p>
            <a:pPr algn="ctr">
              <a:defRPr/>
            </a:pPr>
            <a:r>
              <a:rPr kumimoji="0" lang="en-US" altLang="ko-KR" sz="1300" b="0" i="0" u="none" strike="noStrike" kern="1200" cap="none" spc="0" normalizeH="0" baseline="0" noProof="0" dirty="0">
                <a:ln>
                  <a:noFill/>
                </a:ln>
                <a:solidFill>
                  <a:srgbClr val="252525"/>
                </a:solidFill>
                <a:effectLst/>
                <a:uLnTx/>
                <a:uFillTx/>
                <a:latin typeface="Noto Sans CJK KR Bold" panose="020B0800000000000000" pitchFamily="34" charset="-127"/>
                <a:ea typeface="Noto Sans CJK KR Bold" panose="020B0800000000000000" pitchFamily="34" charset="-127"/>
              </a:rPr>
              <a:t>Social Determinants of Diabetes</a:t>
            </a:r>
          </a:p>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altLang="ko-KR" sz="1300" b="0" i="0" u="none" strike="noStrike" kern="1200" cap="none" spc="0" normalizeH="0" baseline="0" noProof="0" dirty="0">
              <a:ln>
                <a:noFill/>
              </a:ln>
              <a:solidFill>
                <a:srgbClr val="252525"/>
              </a:solidFill>
              <a:effectLst/>
              <a:uLnTx/>
              <a:uFillTx/>
              <a:latin typeface="Noto Sans CJK KR Bold" panose="020B0800000000000000" pitchFamily="34" charset="-127"/>
              <a:ea typeface="Noto Sans CJK KR Bold" panose="020B0800000000000000" pitchFamily="34" charset="-127"/>
              <a:cs typeface="+mn-cs"/>
            </a:endParaRPr>
          </a:p>
        </p:txBody>
      </p:sp>
      <p:pic>
        <p:nvPicPr>
          <p:cNvPr id="2" name="Picture 1">
            <a:extLst>
              <a:ext uri="{FF2B5EF4-FFF2-40B4-BE49-F238E27FC236}">
                <a16:creationId xmlns:a16="http://schemas.microsoft.com/office/drawing/2014/main" id="{A73A9ED3-28D7-0C80-9B3C-D0625BA13F53}"/>
              </a:ext>
            </a:extLst>
          </p:cNvPr>
          <p:cNvPicPr>
            <a:picLocks noChangeAspect="1"/>
          </p:cNvPicPr>
          <p:nvPr/>
        </p:nvPicPr>
        <p:blipFill>
          <a:blip r:embed="rId4">
            <a:grayscl/>
          </a:blip>
          <a:stretch>
            <a:fillRect/>
          </a:stretch>
        </p:blipFill>
        <p:spPr>
          <a:xfrm>
            <a:off x="2933086" y="1525570"/>
            <a:ext cx="6325827" cy="3806860"/>
          </a:xfrm>
          <a:prstGeom prst="rect">
            <a:avLst/>
          </a:prstGeom>
        </p:spPr>
      </p:pic>
    </p:spTree>
    <p:extLst>
      <p:ext uri="{BB962C8B-B14F-4D97-AF65-F5344CB8AC3E}">
        <p14:creationId xmlns:p14="http://schemas.microsoft.com/office/powerpoint/2010/main" val="373657582"/>
      </p:ext>
    </p:extLst>
  </p:cSld>
  <p:clrMapOvr>
    <a:masterClrMapping/>
  </p:clrMapOvr>
  <mc:AlternateContent xmlns:mc="http://schemas.openxmlformats.org/markup-compatibility/2006" xmlns:p14="http://schemas.microsoft.com/office/powerpoint/2010/main">
    <mc:Choice Requires="p14">
      <p:transition spd="slow" p14:dur="2000" advTm="6624"/>
    </mc:Choice>
    <mc:Fallback xmlns="">
      <p:transition spd="slow" advTm="662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직사각형 2"/>
          <p:cNvSpPr/>
          <p:nvPr/>
        </p:nvSpPr>
        <p:spPr>
          <a:xfrm>
            <a:off x="4109412" y="463786"/>
            <a:ext cx="3979655" cy="492443"/>
          </a:xfrm>
          <a:prstGeom prst="rect">
            <a:avLst/>
          </a:prstGeom>
          <a:noFill/>
        </p:spPr>
        <p:txBody>
          <a:bodyPr wrap="square">
            <a:spAutoFit/>
          </a:bodyPr>
          <a:lstStyle/>
          <a:p>
            <a:pPr algn="ctr">
              <a:defRPr/>
            </a:pPr>
            <a:r>
              <a:rPr kumimoji="0" lang="en-US" altLang="ko-KR" sz="1300" b="0" i="0" u="none" strike="noStrike" kern="1200" cap="none" spc="0" normalizeH="0" baseline="0" noProof="0" dirty="0">
                <a:ln>
                  <a:noFill/>
                </a:ln>
                <a:solidFill>
                  <a:srgbClr val="252525"/>
                </a:solidFill>
                <a:effectLst/>
                <a:uLnTx/>
                <a:uFillTx/>
                <a:latin typeface="Noto Sans CJK KR Bold" panose="020B0800000000000000" pitchFamily="34" charset="-127"/>
                <a:ea typeface="Noto Sans CJK KR Bold" panose="020B0800000000000000" pitchFamily="34" charset="-127"/>
              </a:rPr>
              <a:t>Social Determinants of Diabetes</a:t>
            </a:r>
          </a:p>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altLang="ko-KR" sz="1300" b="0" i="0" u="none" strike="noStrike" kern="1200" cap="none" spc="0" normalizeH="0" baseline="0" noProof="0" dirty="0">
              <a:ln>
                <a:noFill/>
              </a:ln>
              <a:solidFill>
                <a:srgbClr val="252525"/>
              </a:solidFill>
              <a:effectLst/>
              <a:uLnTx/>
              <a:uFillTx/>
              <a:latin typeface="Noto Sans CJK KR Bold" panose="020B0800000000000000" pitchFamily="34" charset="-127"/>
              <a:ea typeface="Noto Sans CJK KR Bold" panose="020B0800000000000000" pitchFamily="34" charset="-127"/>
              <a:cs typeface="+mn-cs"/>
            </a:endParaRPr>
          </a:p>
        </p:txBody>
      </p:sp>
      <p:sp>
        <p:nvSpPr>
          <p:cNvPr id="4" name="직사각형 3">
            <a:extLst>
              <a:ext uri="{FF2B5EF4-FFF2-40B4-BE49-F238E27FC236}">
                <a16:creationId xmlns:a16="http://schemas.microsoft.com/office/drawing/2014/main" id="{F511B7D0-2D19-E3AE-DE3A-7EA5523E72A7}"/>
              </a:ext>
            </a:extLst>
          </p:cNvPr>
          <p:cNvSpPr/>
          <p:nvPr/>
        </p:nvSpPr>
        <p:spPr>
          <a:xfrm>
            <a:off x="1039758" y="1360413"/>
            <a:ext cx="1535502" cy="494494"/>
          </a:xfrm>
          <a:prstGeom prst="rect">
            <a:avLst/>
          </a:prstGeom>
          <a:noFill/>
        </p:spPr>
        <p:txBody>
          <a:bodyPr wrap="square">
            <a:spAutoFit/>
          </a:bodyPr>
          <a:lstStyle/>
          <a:p>
            <a:pPr>
              <a:lnSpc>
                <a:spcPct val="150000"/>
              </a:lnSpc>
            </a:pPr>
            <a:r>
              <a:rPr lang="en-US" altLang="ko-KR" sz="2000" b="1" spc="-150" dirty="0">
                <a:solidFill>
                  <a:schemeClr val="bg1">
                    <a:lumMod val="65000"/>
                  </a:schemeClr>
                </a:solidFill>
                <a:latin typeface="Noto Sans CJK KR Bold" panose="020B0800000000000000" pitchFamily="34" charset="-127"/>
                <a:ea typeface="Noto Sans CJK KR Bold" panose="020B0800000000000000" pitchFamily="34" charset="-127"/>
              </a:rPr>
              <a:t>S t e p  0 5</a:t>
            </a:r>
          </a:p>
        </p:txBody>
      </p:sp>
      <p:sp>
        <p:nvSpPr>
          <p:cNvPr id="5" name="직사각형 4">
            <a:extLst>
              <a:ext uri="{FF2B5EF4-FFF2-40B4-BE49-F238E27FC236}">
                <a16:creationId xmlns:a16="http://schemas.microsoft.com/office/drawing/2014/main" id="{01D9D1E6-0180-37E2-1B8A-E9FD89600044}"/>
              </a:ext>
            </a:extLst>
          </p:cNvPr>
          <p:cNvSpPr/>
          <p:nvPr/>
        </p:nvSpPr>
        <p:spPr>
          <a:xfrm>
            <a:off x="2919384" y="1504806"/>
            <a:ext cx="7931496" cy="323165"/>
          </a:xfrm>
          <a:prstGeom prst="rect">
            <a:avLst/>
          </a:prstGeom>
          <a:noFill/>
        </p:spPr>
        <p:txBody>
          <a:bodyPr wrap="square">
            <a:spAutoFit/>
          </a:bodyPr>
          <a:lstStyle/>
          <a:p>
            <a:r>
              <a:rPr lang="en-US" altLang="ko-KR" sz="1500" b="1" dirty="0">
                <a:solidFill>
                  <a:schemeClr val="tx1">
                    <a:lumMod val="75000"/>
                    <a:lumOff val="25000"/>
                  </a:schemeClr>
                </a:solidFill>
                <a:latin typeface="Charter Roman" panose="02040503050506020203" pitchFamily="18" charset="0"/>
                <a:ea typeface="Noto Sans CJK KR Bold" panose="020B0800000000000000" pitchFamily="34" charset="-127"/>
              </a:rPr>
              <a:t>Turn data with numeric features into binary data and save as text file</a:t>
            </a:r>
            <a:endParaRPr lang="en-US" altLang="ko-KR" sz="1500" b="1" dirty="0">
              <a:solidFill>
                <a:schemeClr val="tx1">
                  <a:lumMod val="75000"/>
                  <a:lumOff val="25000"/>
                </a:schemeClr>
              </a:solidFill>
              <a:latin typeface="CHARTER ROMAN" panose="02040503050506020203" pitchFamily="18" charset="0"/>
              <a:ea typeface="Noto Sans CJK KR Bold" panose="020B0800000000000000" pitchFamily="34" charset="-127"/>
            </a:endParaRPr>
          </a:p>
        </p:txBody>
      </p:sp>
      <p:pic>
        <p:nvPicPr>
          <p:cNvPr id="6" name="Picture 5">
            <a:extLst>
              <a:ext uri="{FF2B5EF4-FFF2-40B4-BE49-F238E27FC236}">
                <a16:creationId xmlns:a16="http://schemas.microsoft.com/office/drawing/2014/main" id="{22337068-B4F6-7229-6026-42F6C682638F}"/>
              </a:ext>
            </a:extLst>
          </p:cNvPr>
          <p:cNvPicPr>
            <a:picLocks noChangeAspect="1"/>
          </p:cNvPicPr>
          <p:nvPr/>
        </p:nvPicPr>
        <p:blipFill>
          <a:blip r:embed="rId4"/>
          <a:stretch>
            <a:fillRect/>
          </a:stretch>
        </p:blipFill>
        <p:spPr>
          <a:xfrm>
            <a:off x="1039758" y="2314655"/>
            <a:ext cx="9826918" cy="3182932"/>
          </a:xfrm>
          <a:prstGeom prst="rect">
            <a:avLst/>
          </a:prstGeom>
        </p:spPr>
      </p:pic>
    </p:spTree>
    <p:extLst>
      <p:ext uri="{BB962C8B-B14F-4D97-AF65-F5344CB8AC3E}">
        <p14:creationId xmlns:p14="http://schemas.microsoft.com/office/powerpoint/2010/main" val="4100681278"/>
      </p:ext>
    </p:extLst>
  </p:cSld>
  <p:clrMapOvr>
    <a:masterClrMapping/>
  </p:clrMapOvr>
  <mc:AlternateContent xmlns:mc="http://schemas.openxmlformats.org/markup-compatibility/2006" xmlns:p14="http://schemas.microsoft.com/office/powerpoint/2010/main">
    <mc:Choice Requires="p14">
      <p:transition spd="slow" p14:dur="2000" advTm="19946"/>
    </mc:Choice>
    <mc:Fallback xmlns="">
      <p:transition spd="slow" advTm="1994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직사각형 2"/>
          <p:cNvSpPr/>
          <p:nvPr/>
        </p:nvSpPr>
        <p:spPr>
          <a:xfrm>
            <a:off x="4109412" y="463786"/>
            <a:ext cx="3979655" cy="492443"/>
          </a:xfrm>
          <a:prstGeom prst="rect">
            <a:avLst/>
          </a:prstGeom>
          <a:noFill/>
        </p:spPr>
        <p:txBody>
          <a:bodyPr wrap="square">
            <a:spAutoFit/>
          </a:bodyPr>
          <a:lstStyle/>
          <a:p>
            <a:pPr algn="ctr">
              <a:defRPr/>
            </a:pPr>
            <a:r>
              <a:rPr kumimoji="0" lang="en-US" altLang="ko-KR" sz="1300" b="0" i="0" u="none" strike="noStrike" kern="1200" cap="none" spc="0" normalizeH="0" baseline="0" noProof="0" dirty="0">
                <a:ln>
                  <a:noFill/>
                </a:ln>
                <a:solidFill>
                  <a:srgbClr val="252525"/>
                </a:solidFill>
                <a:effectLst/>
                <a:uLnTx/>
                <a:uFillTx/>
                <a:latin typeface="Noto Sans CJK KR Bold" panose="020B0800000000000000" pitchFamily="34" charset="-127"/>
                <a:ea typeface="Noto Sans CJK KR Bold" panose="020B0800000000000000" pitchFamily="34" charset="-127"/>
              </a:rPr>
              <a:t>Social Determinants of Diabetes</a:t>
            </a:r>
          </a:p>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altLang="ko-KR" sz="1300" b="0" i="0" u="none" strike="noStrike" kern="1200" cap="none" spc="0" normalizeH="0" baseline="0" noProof="0" dirty="0">
              <a:ln>
                <a:noFill/>
              </a:ln>
              <a:solidFill>
                <a:srgbClr val="252525"/>
              </a:solidFill>
              <a:effectLst/>
              <a:uLnTx/>
              <a:uFillTx/>
              <a:latin typeface="Noto Sans CJK KR Bold" panose="020B0800000000000000" pitchFamily="34" charset="-127"/>
              <a:ea typeface="Noto Sans CJK KR Bold" panose="020B0800000000000000" pitchFamily="34" charset="-127"/>
              <a:cs typeface="+mn-cs"/>
            </a:endParaRPr>
          </a:p>
        </p:txBody>
      </p:sp>
      <p:pic>
        <p:nvPicPr>
          <p:cNvPr id="2" name="Picture 1">
            <a:extLst>
              <a:ext uri="{FF2B5EF4-FFF2-40B4-BE49-F238E27FC236}">
                <a16:creationId xmlns:a16="http://schemas.microsoft.com/office/drawing/2014/main" id="{5829A604-3063-7272-D811-097E43338385}"/>
              </a:ext>
            </a:extLst>
          </p:cNvPr>
          <p:cNvPicPr>
            <a:picLocks noChangeAspect="1"/>
          </p:cNvPicPr>
          <p:nvPr/>
        </p:nvPicPr>
        <p:blipFill>
          <a:blip r:embed="rId4"/>
          <a:stretch>
            <a:fillRect/>
          </a:stretch>
        </p:blipFill>
        <p:spPr>
          <a:xfrm>
            <a:off x="2450592" y="1934985"/>
            <a:ext cx="7229856" cy="4375432"/>
          </a:xfrm>
          <a:prstGeom prst="rect">
            <a:avLst/>
          </a:prstGeom>
        </p:spPr>
      </p:pic>
      <p:sp>
        <p:nvSpPr>
          <p:cNvPr id="4" name="직사각형 3">
            <a:extLst>
              <a:ext uri="{FF2B5EF4-FFF2-40B4-BE49-F238E27FC236}">
                <a16:creationId xmlns:a16="http://schemas.microsoft.com/office/drawing/2014/main" id="{508662E8-06DB-CD95-C597-21AC71B3438B}"/>
              </a:ext>
            </a:extLst>
          </p:cNvPr>
          <p:cNvSpPr/>
          <p:nvPr/>
        </p:nvSpPr>
        <p:spPr>
          <a:xfrm>
            <a:off x="1039758" y="1360413"/>
            <a:ext cx="1535502" cy="494494"/>
          </a:xfrm>
          <a:prstGeom prst="rect">
            <a:avLst/>
          </a:prstGeom>
          <a:noFill/>
        </p:spPr>
        <p:txBody>
          <a:bodyPr wrap="square">
            <a:spAutoFit/>
          </a:bodyPr>
          <a:lstStyle/>
          <a:p>
            <a:pPr>
              <a:lnSpc>
                <a:spcPct val="150000"/>
              </a:lnSpc>
            </a:pPr>
            <a:r>
              <a:rPr lang="en-US" altLang="ko-KR" sz="2000" b="1" spc="-150" dirty="0">
                <a:solidFill>
                  <a:schemeClr val="bg1">
                    <a:lumMod val="65000"/>
                  </a:schemeClr>
                </a:solidFill>
                <a:latin typeface="Noto Sans CJK KR Bold" panose="020B0800000000000000" pitchFamily="34" charset="-127"/>
                <a:ea typeface="Noto Sans CJK KR Bold" panose="020B0800000000000000" pitchFamily="34" charset="-127"/>
              </a:rPr>
              <a:t>S t e p  0 6</a:t>
            </a:r>
          </a:p>
        </p:txBody>
      </p:sp>
      <p:sp>
        <p:nvSpPr>
          <p:cNvPr id="5" name="직사각형 4">
            <a:extLst>
              <a:ext uri="{FF2B5EF4-FFF2-40B4-BE49-F238E27FC236}">
                <a16:creationId xmlns:a16="http://schemas.microsoft.com/office/drawing/2014/main" id="{710D7197-B41E-F25F-BC2A-1DCFFF7F367A}"/>
              </a:ext>
            </a:extLst>
          </p:cNvPr>
          <p:cNvSpPr/>
          <p:nvPr/>
        </p:nvSpPr>
        <p:spPr>
          <a:xfrm>
            <a:off x="2919384" y="1504806"/>
            <a:ext cx="7931496" cy="323165"/>
          </a:xfrm>
          <a:prstGeom prst="rect">
            <a:avLst/>
          </a:prstGeom>
          <a:noFill/>
        </p:spPr>
        <p:txBody>
          <a:bodyPr wrap="square">
            <a:spAutoFit/>
          </a:bodyPr>
          <a:lstStyle/>
          <a:p>
            <a:r>
              <a:rPr lang="en-US" altLang="ko-KR" sz="1500" b="1" dirty="0">
                <a:solidFill>
                  <a:schemeClr val="tx1">
                    <a:lumMod val="75000"/>
                    <a:lumOff val="25000"/>
                  </a:schemeClr>
                </a:solidFill>
                <a:latin typeface="CHARTER ROMAN" panose="02040503050506020203" pitchFamily="18" charset="0"/>
                <a:ea typeface="Noto Sans CJK KR Bold" panose="020B0800000000000000" pitchFamily="34" charset="-127"/>
              </a:rPr>
              <a:t>Draw the network model by creating nodes and arrows between any two nodes using </a:t>
            </a:r>
            <a:r>
              <a:rPr lang="en-US" altLang="ko-KR" sz="1500" b="1" dirty="0" err="1">
                <a:solidFill>
                  <a:schemeClr val="tx1">
                    <a:lumMod val="75000"/>
                    <a:lumOff val="25000"/>
                  </a:schemeClr>
                </a:solidFill>
                <a:latin typeface="CHARTER ROMAN" panose="02040503050506020203" pitchFamily="18" charset="0"/>
                <a:ea typeface="Noto Sans CJK KR Bold" panose="020B0800000000000000" pitchFamily="34" charset="-127"/>
              </a:rPr>
              <a:t>Netica</a:t>
            </a:r>
            <a:endParaRPr lang="en-US" altLang="ko-KR" sz="1500" b="1" dirty="0">
              <a:solidFill>
                <a:schemeClr val="tx1">
                  <a:lumMod val="75000"/>
                  <a:lumOff val="25000"/>
                </a:schemeClr>
              </a:solidFill>
              <a:latin typeface="CHARTER ROMAN" panose="02040503050506020203" pitchFamily="18" charset="0"/>
              <a:ea typeface="Noto Sans CJK KR Bold" panose="020B0800000000000000" pitchFamily="34" charset="-127"/>
            </a:endParaRPr>
          </a:p>
        </p:txBody>
      </p:sp>
    </p:spTree>
    <p:extLst>
      <p:ext uri="{BB962C8B-B14F-4D97-AF65-F5344CB8AC3E}">
        <p14:creationId xmlns:p14="http://schemas.microsoft.com/office/powerpoint/2010/main" val="3444783089"/>
      </p:ext>
    </p:extLst>
  </p:cSld>
  <p:clrMapOvr>
    <a:masterClrMapping/>
  </p:clrMapOvr>
  <mc:AlternateContent xmlns:mc="http://schemas.openxmlformats.org/markup-compatibility/2006" xmlns:p14="http://schemas.microsoft.com/office/powerpoint/2010/main">
    <mc:Choice Requires="p14">
      <p:transition spd="slow" p14:dur="2000" advTm="35978"/>
    </mc:Choice>
    <mc:Fallback xmlns="">
      <p:transition spd="slow" advTm="3597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직사각형 2"/>
          <p:cNvSpPr/>
          <p:nvPr/>
        </p:nvSpPr>
        <p:spPr>
          <a:xfrm>
            <a:off x="4109412" y="463786"/>
            <a:ext cx="3979655" cy="492443"/>
          </a:xfrm>
          <a:prstGeom prst="rect">
            <a:avLst/>
          </a:prstGeom>
          <a:noFill/>
        </p:spPr>
        <p:txBody>
          <a:bodyPr wrap="square">
            <a:spAutoFit/>
          </a:bodyPr>
          <a:lstStyle/>
          <a:p>
            <a:pPr algn="ctr">
              <a:defRPr/>
            </a:pPr>
            <a:r>
              <a:rPr kumimoji="0" lang="en-US" altLang="ko-KR" sz="1300" b="0" i="0" u="none" strike="noStrike" kern="1200" cap="none" spc="0" normalizeH="0" baseline="0" noProof="0" dirty="0">
                <a:ln>
                  <a:noFill/>
                </a:ln>
                <a:solidFill>
                  <a:srgbClr val="252525"/>
                </a:solidFill>
                <a:effectLst/>
                <a:uLnTx/>
                <a:uFillTx/>
                <a:latin typeface="Noto Sans CJK KR Bold" panose="020B0800000000000000" pitchFamily="34" charset="-127"/>
                <a:ea typeface="Noto Sans CJK KR Bold" panose="020B0800000000000000" pitchFamily="34" charset="-127"/>
              </a:rPr>
              <a:t>Social Determinants of Diabetes</a:t>
            </a:r>
          </a:p>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altLang="ko-KR" sz="1300" b="0" i="0" u="none" strike="noStrike" kern="1200" cap="none" spc="0" normalizeH="0" baseline="0" noProof="0" dirty="0">
              <a:ln>
                <a:noFill/>
              </a:ln>
              <a:solidFill>
                <a:srgbClr val="252525"/>
              </a:solidFill>
              <a:effectLst/>
              <a:uLnTx/>
              <a:uFillTx/>
              <a:latin typeface="Noto Sans CJK KR Bold" panose="020B0800000000000000" pitchFamily="34" charset="-127"/>
              <a:ea typeface="Noto Sans CJK KR Bold" panose="020B0800000000000000" pitchFamily="34" charset="-127"/>
              <a:cs typeface="+mn-cs"/>
            </a:endParaRPr>
          </a:p>
        </p:txBody>
      </p:sp>
      <p:pic>
        <p:nvPicPr>
          <p:cNvPr id="2" name="Picture 1">
            <a:extLst>
              <a:ext uri="{FF2B5EF4-FFF2-40B4-BE49-F238E27FC236}">
                <a16:creationId xmlns:a16="http://schemas.microsoft.com/office/drawing/2014/main" id="{6AAC92FC-29B4-0D4A-14D6-E8559BE8BEBF}"/>
              </a:ext>
            </a:extLst>
          </p:cNvPr>
          <p:cNvPicPr>
            <a:picLocks noChangeAspect="1"/>
          </p:cNvPicPr>
          <p:nvPr/>
        </p:nvPicPr>
        <p:blipFill>
          <a:blip r:embed="rId4"/>
          <a:stretch>
            <a:fillRect/>
          </a:stretch>
        </p:blipFill>
        <p:spPr>
          <a:xfrm>
            <a:off x="2365248" y="1651607"/>
            <a:ext cx="7924177" cy="4556679"/>
          </a:xfrm>
          <a:prstGeom prst="rect">
            <a:avLst/>
          </a:prstGeom>
        </p:spPr>
      </p:pic>
      <p:sp>
        <p:nvSpPr>
          <p:cNvPr id="4" name="Rectangle 3">
            <a:extLst>
              <a:ext uri="{FF2B5EF4-FFF2-40B4-BE49-F238E27FC236}">
                <a16:creationId xmlns:a16="http://schemas.microsoft.com/office/drawing/2014/main" id="{FCC94255-25C1-0164-B536-BE3614F59256}"/>
              </a:ext>
            </a:extLst>
          </p:cNvPr>
          <p:cNvSpPr/>
          <p:nvPr/>
        </p:nvSpPr>
        <p:spPr>
          <a:xfrm>
            <a:off x="6595872" y="4693920"/>
            <a:ext cx="109728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77C542A-21A5-61B8-8138-4EA442D992FC}"/>
              </a:ext>
            </a:extLst>
          </p:cNvPr>
          <p:cNvSpPr/>
          <p:nvPr/>
        </p:nvSpPr>
        <p:spPr>
          <a:xfrm>
            <a:off x="8772144" y="3429000"/>
            <a:ext cx="957072" cy="6065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직사각형 3">
            <a:extLst>
              <a:ext uri="{FF2B5EF4-FFF2-40B4-BE49-F238E27FC236}">
                <a16:creationId xmlns:a16="http://schemas.microsoft.com/office/drawing/2014/main" id="{69E0FB3A-E048-9D1C-67C6-F1BD10B8F400}"/>
              </a:ext>
            </a:extLst>
          </p:cNvPr>
          <p:cNvSpPr/>
          <p:nvPr/>
        </p:nvSpPr>
        <p:spPr>
          <a:xfrm>
            <a:off x="844686" y="945885"/>
            <a:ext cx="1535502" cy="494494"/>
          </a:xfrm>
          <a:prstGeom prst="rect">
            <a:avLst/>
          </a:prstGeom>
          <a:noFill/>
        </p:spPr>
        <p:txBody>
          <a:bodyPr wrap="square">
            <a:spAutoFit/>
          </a:bodyPr>
          <a:lstStyle/>
          <a:p>
            <a:pPr>
              <a:lnSpc>
                <a:spcPct val="150000"/>
              </a:lnSpc>
            </a:pPr>
            <a:r>
              <a:rPr lang="en-US" altLang="ko-KR" sz="2000" b="1" spc="-150" dirty="0">
                <a:solidFill>
                  <a:schemeClr val="bg1">
                    <a:lumMod val="65000"/>
                  </a:schemeClr>
                </a:solidFill>
                <a:latin typeface="Noto Sans CJK KR Bold" panose="020B0800000000000000" pitchFamily="34" charset="-127"/>
                <a:ea typeface="Noto Sans CJK KR Bold" panose="020B0800000000000000" pitchFamily="34" charset="-127"/>
              </a:rPr>
              <a:t>S t e p  0 7</a:t>
            </a:r>
          </a:p>
        </p:txBody>
      </p:sp>
      <p:sp>
        <p:nvSpPr>
          <p:cNvPr id="7" name="직사각형 4">
            <a:extLst>
              <a:ext uri="{FF2B5EF4-FFF2-40B4-BE49-F238E27FC236}">
                <a16:creationId xmlns:a16="http://schemas.microsoft.com/office/drawing/2014/main" id="{95EDA084-695B-A970-CD5E-F436C7B6DE00}"/>
              </a:ext>
            </a:extLst>
          </p:cNvPr>
          <p:cNvSpPr/>
          <p:nvPr/>
        </p:nvSpPr>
        <p:spPr>
          <a:xfrm>
            <a:off x="2541432" y="1084980"/>
            <a:ext cx="7931496" cy="323165"/>
          </a:xfrm>
          <a:prstGeom prst="rect">
            <a:avLst/>
          </a:prstGeom>
          <a:noFill/>
        </p:spPr>
        <p:txBody>
          <a:bodyPr wrap="square">
            <a:spAutoFit/>
          </a:bodyPr>
          <a:lstStyle/>
          <a:p>
            <a:r>
              <a:rPr lang="en-US" altLang="ko-KR" sz="1500" b="1" dirty="0">
                <a:solidFill>
                  <a:schemeClr val="tx1">
                    <a:lumMod val="75000"/>
                    <a:lumOff val="25000"/>
                  </a:schemeClr>
                </a:solidFill>
                <a:latin typeface="CHARTER ROMAN" panose="02040503050506020203" pitchFamily="18" charset="0"/>
                <a:ea typeface="Noto Sans CJK KR Bold" panose="020B0800000000000000" pitchFamily="34" charset="-127"/>
              </a:rPr>
              <a:t>Find the percentage of diabetes_2012 when food_stores_2011 is  “1”</a:t>
            </a:r>
          </a:p>
        </p:txBody>
      </p:sp>
    </p:spTree>
    <p:extLst>
      <p:ext uri="{BB962C8B-B14F-4D97-AF65-F5344CB8AC3E}">
        <p14:creationId xmlns:p14="http://schemas.microsoft.com/office/powerpoint/2010/main" val="3605301770"/>
      </p:ext>
    </p:extLst>
  </p:cSld>
  <p:clrMapOvr>
    <a:masterClrMapping/>
  </p:clrMapOvr>
  <mc:AlternateContent xmlns:mc="http://schemas.openxmlformats.org/markup-compatibility/2006" xmlns:p14="http://schemas.microsoft.com/office/powerpoint/2010/main">
    <mc:Choice Requires="p14">
      <p:transition spd="slow" p14:dur="2000" advTm="8181"/>
    </mc:Choice>
    <mc:Fallback xmlns="">
      <p:transition spd="slow" advTm="818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직사각형 2"/>
          <p:cNvSpPr/>
          <p:nvPr/>
        </p:nvSpPr>
        <p:spPr>
          <a:xfrm>
            <a:off x="4109412" y="463786"/>
            <a:ext cx="3979655" cy="492443"/>
          </a:xfrm>
          <a:prstGeom prst="rect">
            <a:avLst/>
          </a:prstGeom>
          <a:noFill/>
        </p:spPr>
        <p:txBody>
          <a:bodyPr wrap="square">
            <a:spAutoFit/>
          </a:bodyPr>
          <a:lstStyle/>
          <a:p>
            <a:pPr algn="ctr">
              <a:defRPr/>
            </a:pPr>
            <a:r>
              <a:rPr kumimoji="0" lang="en-US" altLang="ko-KR" sz="1300" b="0" i="0" u="none" strike="noStrike" kern="1200" cap="none" spc="0" normalizeH="0" baseline="0" noProof="0" dirty="0">
                <a:ln>
                  <a:noFill/>
                </a:ln>
                <a:solidFill>
                  <a:srgbClr val="252525"/>
                </a:solidFill>
                <a:effectLst/>
                <a:uLnTx/>
                <a:uFillTx/>
                <a:latin typeface="Noto Sans CJK KR Bold" panose="020B0800000000000000" pitchFamily="34" charset="-127"/>
                <a:ea typeface="Noto Sans CJK KR Bold" panose="020B0800000000000000" pitchFamily="34" charset="-127"/>
              </a:rPr>
              <a:t>Social Determinants of Diabetes</a:t>
            </a:r>
          </a:p>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altLang="ko-KR" sz="1300" b="0" i="0" u="none" strike="noStrike" kern="1200" cap="none" spc="0" normalizeH="0" baseline="0" noProof="0" dirty="0">
              <a:ln>
                <a:noFill/>
              </a:ln>
              <a:solidFill>
                <a:srgbClr val="252525"/>
              </a:solidFill>
              <a:effectLst/>
              <a:uLnTx/>
              <a:uFillTx/>
              <a:latin typeface="Noto Sans CJK KR Bold" panose="020B0800000000000000" pitchFamily="34" charset="-127"/>
              <a:ea typeface="Noto Sans CJK KR Bold" panose="020B0800000000000000" pitchFamily="34" charset="-127"/>
              <a:cs typeface="+mn-cs"/>
            </a:endParaRPr>
          </a:p>
        </p:txBody>
      </p:sp>
      <p:pic>
        <p:nvPicPr>
          <p:cNvPr id="2" name="Picture 1">
            <a:extLst>
              <a:ext uri="{FF2B5EF4-FFF2-40B4-BE49-F238E27FC236}">
                <a16:creationId xmlns:a16="http://schemas.microsoft.com/office/drawing/2014/main" id="{8E60D420-2695-E62A-EEC3-4012FB96216E}"/>
              </a:ext>
            </a:extLst>
          </p:cNvPr>
          <p:cNvPicPr>
            <a:picLocks noChangeAspect="1"/>
          </p:cNvPicPr>
          <p:nvPr/>
        </p:nvPicPr>
        <p:blipFill>
          <a:blip r:embed="rId4"/>
          <a:stretch>
            <a:fillRect/>
          </a:stretch>
        </p:blipFill>
        <p:spPr>
          <a:xfrm>
            <a:off x="2682240" y="1464403"/>
            <a:ext cx="7692430" cy="4832275"/>
          </a:xfrm>
          <a:prstGeom prst="rect">
            <a:avLst/>
          </a:prstGeom>
        </p:spPr>
      </p:pic>
      <p:sp>
        <p:nvSpPr>
          <p:cNvPr id="4" name="Rectangle 3">
            <a:extLst>
              <a:ext uri="{FF2B5EF4-FFF2-40B4-BE49-F238E27FC236}">
                <a16:creationId xmlns:a16="http://schemas.microsoft.com/office/drawing/2014/main" id="{03B034B5-7CAD-C633-BD4C-2F1C26A5074E}"/>
              </a:ext>
            </a:extLst>
          </p:cNvPr>
          <p:cNvSpPr/>
          <p:nvPr/>
        </p:nvSpPr>
        <p:spPr>
          <a:xfrm>
            <a:off x="9259102" y="3352800"/>
            <a:ext cx="982178" cy="5974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F2743D4-741A-754D-10FC-80C8055C71F3}"/>
              </a:ext>
            </a:extLst>
          </p:cNvPr>
          <p:cNvSpPr/>
          <p:nvPr/>
        </p:nvSpPr>
        <p:spPr>
          <a:xfrm>
            <a:off x="7022267" y="4691261"/>
            <a:ext cx="1000069" cy="5960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직사각형 3">
            <a:extLst>
              <a:ext uri="{FF2B5EF4-FFF2-40B4-BE49-F238E27FC236}">
                <a16:creationId xmlns:a16="http://schemas.microsoft.com/office/drawing/2014/main" id="{5129472B-1AB7-8D9F-6C15-B0EB151A7195}"/>
              </a:ext>
            </a:extLst>
          </p:cNvPr>
          <p:cNvSpPr/>
          <p:nvPr/>
        </p:nvSpPr>
        <p:spPr>
          <a:xfrm>
            <a:off x="844686" y="945885"/>
            <a:ext cx="1535502" cy="494494"/>
          </a:xfrm>
          <a:prstGeom prst="rect">
            <a:avLst/>
          </a:prstGeom>
          <a:noFill/>
        </p:spPr>
        <p:txBody>
          <a:bodyPr wrap="square">
            <a:spAutoFit/>
          </a:bodyPr>
          <a:lstStyle/>
          <a:p>
            <a:pPr>
              <a:lnSpc>
                <a:spcPct val="150000"/>
              </a:lnSpc>
            </a:pPr>
            <a:r>
              <a:rPr lang="en-US" altLang="ko-KR" sz="2000" b="1" spc="-150" dirty="0">
                <a:solidFill>
                  <a:schemeClr val="bg1">
                    <a:lumMod val="65000"/>
                  </a:schemeClr>
                </a:solidFill>
                <a:latin typeface="Noto Sans CJK KR Bold" panose="020B0800000000000000" pitchFamily="34" charset="-127"/>
                <a:ea typeface="Noto Sans CJK KR Bold" panose="020B0800000000000000" pitchFamily="34" charset="-127"/>
              </a:rPr>
              <a:t>S t e p  0 8</a:t>
            </a:r>
          </a:p>
        </p:txBody>
      </p:sp>
      <p:sp>
        <p:nvSpPr>
          <p:cNvPr id="7" name="직사각형 4">
            <a:extLst>
              <a:ext uri="{FF2B5EF4-FFF2-40B4-BE49-F238E27FC236}">
                <a16:creationId xmlns:a16="http://schemas.microsoft.com/office/drawing/2014/main" id="{84A311A6-A7E2-C6C3-2D95-71D8D90BB3CA}"/>
              </a:ext>
            </a:extLst>
          </p:cNvPr>
          <p:cNvSpPr/>
          <p:nvPr/>
        </p:nvSpPr>
        <p:spPr>
          <a:xfrm>
            <a:off x="2541432" y="1084980"/>
            <a:ext cx="7931496" cy="323165"/>
          </a:xfrm>
          <a:prstGeom prst="rect">
            <a:avLst/>
          </a:prstGeom>
          <a:noFill/>
        </p:spPr>
        <p:txBody>
          <a:bodyPr wrap="square">
            <a:spAutoFit/>
          </a:bodyPr>
          <a:lstStyle/>
          <a:p>
            <a:r>
              <a:rPr lang="en-US" altLang="ko-KR" sz="1500" b="1" dirty="0">
                <a:solidFill>
                  <a:schemeClr val="tx1">
                    <a:lumMod val="75000"/>
                    <a:lumOff val="25000"/>
                  </a:schemeClr>
                </a:solidFill>
                <a:latin typeface="CHARTER ROMAN" panose="02040503050506020203" pitchFamily="18" charset="0"/>
                <a:ea typeface="Noto Sans CJK KR Bold" panose="020B0800000000000000" pitchFamily="34" charset="-127"/>
              </a:rPr>
              <a:t>Find the percentage of diabetes_2012 when food_stores_2011 is  “0”</a:t>
            </a:r>
          </a:p>
        </p:txBody>
      </p:sp>
    </p:spTree>
    <p:extLst>
      <p:ext uri="{BB962C8B-B14F-4D97-AF65-F5344CB8AC3E}">
        <p14:creationId xmlns:p14="http://schemas.microsoft.com/office/powerpoint/2010/main" val="4287032166"/>
      </p:ext>
    </p:extLst>
  </p:cSld>
  <p:clrMapOvr>
    <a:masterClrMapping/>
  </p:clrMapOvr>
  <mc:AlternateContent xmlns:mc="http://schemas.openxmlformats.org/markup-compatibility/2006" xmlns:p14="http://schemas.microsoft.com/office/powerpoint/2010/main">
    <mc:Choice Requires="p14">
      <p:transition spd="slow" p14:dur="2000" advTm="9504"/>
    </mc:Choice>
    <mc:Fallback xmlns="">
      <p:transition spd="slow" advTm="950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직사각형 2"/>
          <p:cNvSpPr/>
          <p:nvPr/>
        </p:nvSpPr>
        <p:spPr>
          <a:xfrm>
            <a:off x="4109412" y="463786"/>
            <a:ext cx="3979655" cy="492443"/>
          </a:xfrm>
          <a:prstGeom prst="rect">
            <a:avLst/>
          </a:prstGeom>
          <a:noFill/>
        </p:spPr>
        <p:txBody>
          <a:bodyPr wrap="square">
            <a:spAutoFit/>
          </a:bodyPr>
          <a:lstStyle/>
          <a:p>
            <a:pPr algn="ctr">
              <a:defRPr/>
            </a:pPr>
            <a:r>
              <a:rPr kumimoji="0" lang="en-US" altLang="ko-KR" sz="1300" b="0" i="0" u="none" strike="noStrike" kern="1200" cap="none" spc="0" normalizeH="0" baseline="0" noProof="0" dirty="0">
                <a:ln>
                  <a:noFill/>
                </a:ln>
                <a:solidFill>
                  <a:srgbClr val="252525"/>
                </a:solidFill>
                <a:effectLst/>
                <a:uLnTx/>
                <a:uFillTx/>
                <a:latin typeface="Noto Sans CJK KR Bold" panose="020B0800000000000000" pitchFamily="34" charset="-127"/>
                <a:ea typeface="Noto Sans CJK KR Bold" panose="020B0800000000000000" pitchFamily="34" charset="-127"/>
              </a:rPr>
              <a:t>Social Determinants of Diabetes</a:t>
            </a:r>
          </a:p>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altLang="ko-KR" sz="1300" b="0" i="0" u="none" strike="noStrike" kern="1200" cap="none" spc="0" normalizeH="0" baseline="0" noProof="0" dirty="0">
              <a:ln>
                <a:noFill/>
              </a:ln>
              <a:solidFill>
                <a:srgbClr val="252525"/>
              </a:solidFill>
              <a:effectLst/>
              <a:uLnTx/>
              <a:uFillTx/>
              <a:latin typeface="Noto Sans CJK KR Bold" panose="020B0800000000000000" pitchFamily="34" charset="-127"/>
              <a:ea typeface="Noto Sans CJK KR Bold" panose="020B0800000000000000" pitchFamily="34" charset="-127"/>
              <a:cs typeface="+mn-cs"/>
            </a:endParaRPr>
          </a:p>
        </p:txBody>
      </p:sp>
      <p:sp>
        <p:nvSpPr>
          <p:cNvPr id="2" name="직사각형 3">
            <a:extLst>
              <a:ext uri="{FF2B5EF4-FFF2-40B4-BE49-F238E27FC236}">
                <a16:creationId xmlns:a16="http://schemas.microsoft.com/office/drawing/2014/main" id="{50E2A8FB-C7B9-F1A3-1272-873A9B965F97}"/>
              </a:ext>
            </a:extLst>
          </p:cNvPr>
          <p:cNvSpPr/>
          <p:nvPr/>
        </p:nvSpPr>
        <p:spPr>
          <a:xfrm>
            <a:off x="1039758" y="1360413"/>
            <a:ext cx="1535502" cy="494494"/>
          </a:xfrm>
          <a:prstGeom prst="rect">
            <a:avLst/>
          </a:prstGeom>
          <a:noFill/>
        </p:spPr>
        <p:txBody>
          <a:bodyPr wrap="square">
            <a:spAutoFit/>
          </a:bodyPr>
          <a:lstStyle/>
          <a:p>
            <a:pPr>
              <a:lnSpc>
                <a:spcPct val="150000"/>
              </a:lnSpc>
            </a:pPr>
            <a:r>
              <a:rPr lang="en-US" altLang="ko-KR" sz="2000" b="1" spc="-150" dirty="0">
                <a:solidFill>
                  <a:schemeClr val="bg1">
                    <a:lumMod val="65000"/>
                  </a:schemeClr>
                </a:solidFill>
                <a:latin typeface="Noto Sans CJK KR Bold" panose="020B0800000000000000" pitchFamily="34" charset="-127"/>
                <a:ea typeface="Noto Sans CJK KR Bold" panose="020B0800000000000000" pitchFamily="34" charset="-127"/>
              </a:rPr>
              <a:t>S t e p  0 9</a:t>
            </a:r>
          </a:p>
        </p:txBody>
      </p:sp>
      <p:sp>
        <p:nvSpPr>
          <p:cNvPr id="8" name="직사각형 4">
            <a:extLst>
              <a:ext uri="{FF2B5EF4-FFF2-40B4-BE49-F238E27FC236}">
                <a16:creationId xmlns:a16="http://schemas.microsoft.com/office/drawing/2014/main" id="{6314DB5B-5DB4-7066-A12B-3148F90BA1EB}"/>
              </a:ext>
            </a:extLst>
          </p:cNvPr>
          <p:cNvSpPr/>
          <p:nvPr/>
        </p:nvSpPr>
        <p:spPr>
          <a:xfrm>
            <a:off x="2919384" y="1504806"/>
            <a:ext cx="7931496" cy="323165"/>
          </a:xfrm>
          <a:prstGeom prst="rect">
            <a:avLst/>
          </a:prstGeom>
          <a:noFill/>
        </p:spPr>
        <p:txBody>
          <a:bodyPr wrap="square">
            <a:spAutoFit/>
          </a:bodyPr>
          <a:lstStyle/>
          <a:p>
            <a:r>
              <a:rPr lang="en-US" altLang="ko-KR" sz="1500" b="1" dirty="0">
                <a:solidFill>
                  <a:schemeClr val="tx1">
                    <a:lumMod val="75000"/>
                    <a:lumOff val="25000"/>
                  </a:schemeClr>
                </a:solidFill>
                <a:latin typeface="Charter Roman" panose="02040503050506020203" pitchFamily="18" charset="0"/>
                <a:ea typeface="Noto Sans CJK KR Bold" panose="020B0800000000000000" pitchFamily="34" charset="-127"/>
              </a:rPr>
              <a:t>Subtract the two values to get the answer</a:t>
            </a:r>
            <a:endParaRPr lang="en-US" altLang="ko-KR" sz="1500" b="1" dirty="0">
              <a:solidFill>
                <a:schemeClr val="tx1">
                  <a:lumMod val="75000"/>
                  <a:lumOff val="25000"/>
                </a:schemeClr>
              </a:solidFill>
              <a:latin typeface="CHARTER ROMAN" panose="02040503050506020203" pitchFamily="18" charset="0"/>
              <a:ea typeface="Noto Sans CJK KR Bold" panose="020B0800000000000000" pitchFamily="34" charset="-127"/>
            </a:endParaRPr>
          </a:p>
        </p:txBody>
      </p:sp>
      <p:sp>
        <p:nvSpPr>
          <p:cNvPr id="9" name="직사각형 4">
            <a:extLst>
              <a:ext uri="{FF2B5EF4-FFF2-40B4-BE49-F238E27FC236}">
                <a16:creationId xmlns:a16="http://schemas.microsoft.com/office/drawing/2014/main" id="{5F04B22A-EAAB-EBA7-F942-8C5BACD2CD36}"/>
              </a:ext>
            </a:extLst>
          </p:cNvPr>
          <p:cNvSpPr/>
          <p:nvPr/>
        </p:nvSpPr>
        <p:spPr>
          <a:xfrm>
            <a:off x="5145432" y="2551837"/>
            <a:ext cx="2182668" cy="1569660"/>
          </a:xfrm>
          <a:prstGeom prst="rect">
            <a:avLst/>
          </a:prstGeom>
          <a:noFill/>
        </p:spPr>
        <p:txBody>
          <a:bodyPr wrap="square">
            <a:spAutoFit/>
          </a:bodyPr>
          <a:lstStyle/>
          <a:p>
            <a:r>
              <a:rPr lang="en-US" altLang="ko-KR" sz="2400" b="1" dirty="0">
                <a:solidFill>
                  <a:schemeClr val="tx1">
                    <a:lumMod val="75000"/>
                    <a:lumOff val="25000"/>
                  </a:schemeClr>
                </a:solidFill>
                <a:latin typeface="Charter Roman" panose="02040503050506020203" pitchFamily="18" charset="0"/>
                <a:ea typeface="Noto Sans CJK KR Bold" panose="020B0800000000000000" pitchFamily="34" charset="-127"/>
              </a:rPr>
              <a:t>   50.0 %</a:t>
            </a:r>
          </a:p>
          <a:p>
            <a:r>
              <a:rPr lang="en-US" altLang="ko-KR" sz="2400" b="1" dirty="0">
                <a:solidFill>
                  <a:schemeClr val="tx1">
                    <a:lumMod val="75000"/>
                    <a:lumOff val="25000"/>
                  </a:schemeClr>
                </a:solidFill>
                <a:latin typeface="Charter Roman" panose="02040503050506020203" pitchFamily="18" charset="0"/>
                <a:ea typeface="Noto Sans CJK KR Bold" panose="020B0800000000000000" pitchFamily="34" charset="-127"/>
              </a:rPr>
              <a:t>   44.3 %</a:t>
            </a:r>
          </a:p>
          <a:p>
            <a:r>
              <a:rPr lang="en-US" altLang="ko-KR" sz="2400" b="1" dirty="0">
                <a:solidFill>
                  <a:schemeClr val="tx1">
                    <a:lumMod val="75000"/>
                    <a:lumOff val="25000"/>
                  </a:schemeClr>
                </a:solidFill>
                <a:latin typeface="Charter Roman" panose="02040503050506020203" pitchFamily="18" charset="0"/>
                <a:ea typeface="Noto Sans CJK KR Bold" panose="020B0800000000000000" pitchFamily="34" charset="-127"/>
              </a:rPr>
              <a:t>-------------</a:t>
            </a:r>
          </a:p>
          <a:p>
            <a:r>
              <a:rPr lang="en-US" altLang="ko-KR" sz="2400" b="1" dirty="0">
                <a:solidFill>
                  <a:schemeClr val="tx1">
                    <a:lumMod val="75000"/>
                    <a:lumOff val="25000"/>
                  </a:schemeClr>
                </a:solidFill>
                <a:latin typeface="Charter Roman" panose="02040503050506020203" pitchFamily="18" charset="0"/>
                <a:ea typeface="Noto Sans CJK KR Bold" panose="020B0800000000000000" pitchFamily="34" charset="-127"/>
              </a:rPr>
              <a:t>     5.7%</a:t>
            </a:r>
            <a:endParaRPr lang="en-US" altLang="ko-KR" sz="2400" b="1" dirty="0">
              <a:solidFill>
                <a:schemeClr val="tx1">
                  <a:lumMod val="75000"/>
                  <a:lumOff val="25000"/>
                </a:schemeClr>
              </a:solidFill>
              <a:latin typeface="CHARTER ROMAN" panose="02040503050506020203" pitchFamily="18" charset="0"/>
              <a:ea typeface="Noto Sans CJK KR Bold" panose="020B0800000000000000" pitchFamily="34" charset="-127"/>
            </a:endParaRPr>
          </a:p>
        </p:txBody>
      </p:sp>
      <p:sp>
        <p:nvSpPr>
          <p:cNvPr id="10" name="직사각형 4">
            <a:extLst>
              <a:ext uri="{FF2B5EF4-FFF2-40B4-BE49-F238E27FC236}">
                <a16:creationId xmlns:a16="http://schemas.microsoft.com/office/drawing/2014/main" id="{8D546967-0F47-3FA5-E47B-09E37DCF0C47}"/>
              </a:ext>
            </a:extLst>
          </p:cNvPr>
          <p:cNvSpPr/>
          <p:nvPr/>
        </p:nvSpPr>
        <p:spPr>
          <a:xfrm>
            <a:off x="2130252" y="4845364"/>
            <a:ext cx="7931496" cy="369332"/>
          </a:xfrm>
          <a:prstGeom prst="rect">
            <a:avLst/>
          </a:prstGeom>
          <a:noFill/>
        </p:spPr>
        <p:txBody>
          <a:bodyPr wrap="square">
            <a:spAutoFit/>
          </a:bodyPr>
          <a:lstStyle/>
          <a:p>
            <a:pPr marL="285750" indent="-285750">
              <a:buFont typeface="Wingdings" pitchFamily="2" charset="2"/>
              <a:buChar char="§"/>
            </a:pPr>
            <a:r>
              <a:rPr lang="en-US" altLang="ko-KR" dirty="0">
                <a:solidFill>
                  <a:schemeClr val="tx1">
                    <a:lumMod val="75000"/>
                    <a:lumOff val="25000"/>
                  </a:schemeClr>
                </a:solidFill>
                <a:latin typeface="Charter Roman" panose="02040503050506020203" pitchFamily="18" charset="0"/>
                <a:ea typeface="Noto Sans CJK KR Bold" panose="020B0800000000000000" pitchFamily="34" charset="-127"/>
              </a:rPr>
              <a:t>The impact of access to quality food stores in 2011 on diabetes  = </a:t>
            </a:r>
            <a:r>
              <a:rPr lang="en-US" altLang="ko-KR" b="1" u="sng" dirty="0">
                <a:solidFill>
                  <a:schemeClr val="tx1">
                    <a:lumMod val="75000"/>
                    <a:lumOff val="25000"/>
                  </a:schemeClr>
                </a:solidFill>
                <a:latin typeface="Charter Roman" panose="02040503050506020203" pitchFamily="18" charset="0"/>
                <a:ea typeface="Noto Sans CJK KR Bold" panose="020B0800000000000000" pitchFamily="34" charset="-127"/>
              </a:rPr>
              <a:t>5.7%</a:t>
            </a:r>
            <a:endParaRPr lang="en-US" altLang="ko-KR" b="1" u="sng" dirty="0">
              <a:solidFill>
                <a:schemeClr val="tx1">
                  <a:lumMod val="75000"/>
                  <a:lumOff val="25000"/>
                </a:schemeClr>
              </a:solidFill>
              <a:latin typeface="CHARTER ROMAN" panose="02040503050506020203" pitchFamily="18" charset="0"/>
              <a:ea typeface="Noto Sans CJK KR Bold" panose="020B0800000000000000" pitchFamily="34" charset="-127"/>
            </a:endParaRPr>
          </a:p>
        </p:txBody>
      </p:sp>
    </p:spTree>
    <p:extLst>
      <p:ext uri="{BB962C8B-B14F-4D97-AF65-F5344CB8AC3E}">
        <p14:creationId xmlns:p14="http://schemas.microsoft.com/office/powerpoint/2010/main" val="1768104059"/>
      </p:ext>
    </p:extLst>
  </p:cSld>
  <p:clrMapOvr>
    <a:masterClrMapping/>
  </p:clrMapOvr>
  <mc:AlternateContent xmlns:mc="http://schemas.openxmlformats.org/markup-compatibility/2006" xmlns:p14="http://schemas.microsoft.com/office/powerpoint/2010/main">
    <mc:Choice Requires="p14">
      <p:transition spd="slow" p14:dur="2000" advTm="16725"/>
    </mc:Choice>
    <mc:Fallback xmlns="">
      <p:transition spd="slow" advTm="1672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직사각형 2"/>
          <p:cNvSpPr/>
          <p:nvPr/>
        </p:nvSpPr>
        <p:spPr>
          <a:xfrm>
            <a:off x="4109412" y="463786"/>
            <a:ext cx="3979655" cy="292388"/>
          </a:xfrm>
          <a:prstGeom prst="rect">
            <a:avLst/>
          </a:prstGeom>
          <a:noFill/>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300" b="0" i="0" u="none" strike="noStrike" kern="1200" cap="none" spc="0" normalizeH="0" baseline="0" noProof="0" dirty="0">
                <a:ln>
                  <a:noFill/>
                </a:ln>
                <a:solidFill>
                  <a:srgbClr val="252525"/>
                </a:solidFill>
                <a:effectLst/>
                <a:uLnTx/>
                <a:uFillTx/>
                <a:latin typeface="Noto Sans CJK KR Bold" panose="020B0800000000000000" pitchFamily="34" charset="-127"/>
                <a:ea typeface="Noto Sans CJK KR Bold" panose="020B0800000000000000" pitchFamily="34" charset="-127"/>
              </a:rPr>
              <a:t>Social Determinants of Diabetes</a:t>
            </a:r>
          </a:p>
        </p:txBody>
      </p:sp>
      <p:sp>
        <p:nvSpPr>
          <p:cNvPr id="2" name="TextBox 1">
            <a:extLst>
              <a:ext uri="{FF2B5EF4-FFF2-40B4-BE49-F238E27FC236}">
                <a16:creationId xmlns:a16="http://schemas.microsoft.com/office/drawing/2014/main" id="{4E7546C2-D5E2-AD3A-A254-CA066DE012A9}"/>
              </a:ext>
            </a:extLst>
          </p:cNvPr>
          <p:cNvSpPr txBox="1"/>
          <p:nvPr/>
        </p:nvSpPr>
        <p:spPr>
          <a:xfrm>
            <a:off x="1452817" y="1551563"/>
            <a:ext cx="9286366" cy="3754874"/>
          </a:xfrm>
          <a:prstGeom prst="rect">
            <a:avLst/>
          </a:prstGeom>
          <a:noFill/>
        </p:spPr>
        <p:txBody>
          <a:bodyPr wrap="square" rtlCol="0">
            <a:spAutoFit/>
          </a:bodyPr>
          <a:lstStyle/>
          <a:p>
            <a:pPr marL="342900" indent="-342900">
              <a:buFont typeface="Wingdings" pitchFamily="2" charset="2"/>
              <a:buChar char="§"/>
            </a:pPr>
            <a:r>
              <a:rPr lang="en-US" sz="2000" b="1" dirty="0">
                <a:effectLst/>
                <a:latin typeface="CHARTER ROMAN" panose="02040503050506020203" pitchFamily="18" charset="0"/>
                <a:ea typeface="Apple Color Emoji" pitchFamily="2" charset="0"/>
                <a:cs typeface="BIG CASLON MEDIUM" panose="02000603090000020003" pitchFamily="2" charset="-79"/>
              </a:rPr>
              <a:t>Question 1</a:t>
            </a:r>
            <a:r>
              <a:rPr lang="en-US" sz="2000" dirty="0">
                <a:effectLst/>
                <a:latin typeface="Charter Roman" panose="02040503050506020203" pitchFamily="18" charset="0"/>
                <a:ea typeface="Apple Color Emoji" pitchFamily="2" charset="0"/>
                <a:cs typeface="Big Caslon Medium" panose="02000603090000020003" pitchFamily="2" charset="-79"/>
              </a:rPr>
              <a:t>: </a:t>
            </a:r>
          </a:p>
          <a:p>
            <a:endParaRPr lang="en-US" sz="2000" dirty="0">
              <a:latin typeface="Charter Roman" panose="02040503050506020203" pitchFamily="18" charset="0"/>
              <a:ea typeface="Apple Color Emoji" pitchFamily="2" charset="0"/>
              <a:cs typeface="Big Caslon Medium" panose="02000603090000020003" pitchFamily="2" charset="-79"/>
            </a:endParaRPr>
          </a:p>
          <a:p>
            <a:r>
              <a:rPr lang="en-US" sz="2000" dirty="0">
                <a:effectLst/>
                <a:latin typeface="Charter Roman" panose="02040503050506020203" pitchFamily="18" charset="0"/>
                <a:ea typeface="Apple Color Emoji" pitchFamily="2" charset="0"/>
                <a:cs typeface="Big Caslon Medium" panose="02000603090000020003" pitchFamily="2" charset="-79"/>
              </a:rPr>
              <a:t>The attached data show the percent of diabetes in different 2,228 counties within United States in 2010, 2011, and 2012 years. We want to understand if access to food stores affects diabetes. Create the network model, using data from repeated LASSO regressions.  The first regression will be diabetes in 2012 on all 2011 variables.  Other LASSO regressions will have as response/dependent variable the statistically significant variables in the previous regression regressed on all 2010 variables. Draw the network model using </a:t>
            </a:r>
            <a:r>
              <a:rPr lang="en-US" sz="2000" dirty="0" err="1">
                <a:effectLst/>
                <a:latin typeface="Charter Roman" panose="02040503050506020203" pitchFamily="18" charset="0"/>
                <a:ea typeface="Apple Color Emoji" pitchFamily="2" charset="0"/>
                <a:cs typeface="Big Caslon Medium" panose="02000603090000020003" pitchFamily="2" charset="-79"/>
              </a:rPr>
              <a:t>Netica</a:t>
            </a:r>
            <a:r>
              <a:rPr lang="en-US" sz="2000" dirty="0">
                <a:effectLst/>
                <a:latin typeface="Charter Roman" panose="02040503050506020203" pitchFamily="18" charset="0"/>
                <a:ea typeface="Apple Color Emoji" pitchFamily="2" charset="0"/>
                <a:cs typeface="Big Caslon Medium" panose="02000603090000020003" pitchFamily="2" charset="-79"/>
              </a:rPr>
              <a:t>.  Stratify the parents in Markov blanket of diabetes in 2012; calculate the impact of access to quality food stores in 2011 on diabetes using stratified covariate balancing.</a:t>
            </a:r>
          </a:p>
          <a:p>
            <a:endParaRPr lang="en-US" dirty="0">
              <a:latin typeface="Avenir Book" panose="02000503020000020003" pitchFamily="2" charset="0"/>
              <a:ea typeface="Apple Color Emoji" pitchFamily="2" charset="0"/>
              <a:cs typeface="Big Caslon Medium" panose="02000603090000020003" pitchFamily="2" charset="-79"/>
            </a:endParaRPr>
          </a:p>
        </p:txBody>
      </p:sp>
    </p:spTree>
    <p:extLst>
      <p:ext uri="{BB962C8B-B14F-4D97-AF65-F5344CB8AC3E}">
        <p14:creationId xmlns:p14="http://schemas.microsoft.com/office/powerpoint/2010/main" val="4143643201"/>
      </p:ext>
    </p:extLst>
  </p:cSld>
  <p:clrMapOvr>
    <a:masterClrMapping/>
  </p:clrMapOvr>
  <mc:AlternateContent xmlns:mc="http://schemas.openxmlformats.org/markup-compatibility/2006" xmlns:p14="http://schemas.microsoft.com/office/powerpoint/2010/main">
    <mc:Choice Requires="p14">
      <p:transition spd="slow" p14:dur="2000" advTm="47797"/>
    </mc:Choice>
    <mc:Fallback xmlns="">
      <p:transition spd="slow" advTm="4779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직사각형 2"/>
          <p:cNvSpPr/>
          <p:nvPr/>
        </p:nvSpPr>
        <p:spPr>
          <a:xfrm>
            <a:off x="4109412" y="463786"/>
            <a:ext cx="3979655" cy="492443"/>
          </a:xfrm>
          <a:prstGeom prst="rect">
            <a:avLst/>
          </a:prstGeom>
          <a:noFill/>
        </p:spPr>
        <p:txBody>
          <a:bodyPr wrap="square">
            <a:spAutoFit/>
          </a:bodyPr>
          <a:lstStyle/>
          <a:p>
            <a:pPr algn="ctr">
              <a:defRPr/>
            </a:pPr>
            <a:r>
              <a:rPr kumimoji="0" lang="en-US" altLang="ko-KR" sz="1300" b="0" i="0" u="none" strike="noStrike" kern="1200" cap="none" spc="0" normalizeH="0" baseline="0" noProof="0" dirty="0">
                <a:ln>
                  <a:noFill/>
                </a:ln>
                <a:solidFill>
                  <a:srgbClr val="252525"/>
                </a:solidFill>
                <a:effectLst/>
                <a:uLnTx/>
                <a:uFillTx/>
                <a:latin typeface="Noto Sans CJK KR Bold" panose="020B0800000000000000" pitchFamily="34" charset="-127"/>
                <a:ea typeface="Noto Sans CJK KR Bold" panose="020B0800000000000000" pitchFamily="34" charset="-127"/>
              </a:rPr>
              <a:t>Social Determinants of Diabetes</a:t>
            </a:r>
          </a:p>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altLang="ko-KR" sz="1300" b="0" i="0" u="none" strike="noStrike" kern="1200" cap="none" spc="0" normalizeH="0" baseline="0" noProof="0" dirty="0">
              <a:ln>
                <a:noFill/>
              </a:ln>
              <a:solidFill>
                <a:srgbClr val="252525"/>
              </a:solidFill>
              <a:effectLst/>
              <a:uLnTx/>
              <a:uFillTx/>
              <a:latin typeface="Noto Sans CJK KR Bold" panose="020B0800000000000000" pitchFamily="34" charset="-127"/>
              <a:ea typeface="Noto Sans CJK KR Bold" panose="020B0800000000000000" pitchFamily="34" charset="-127"/>
              <a:cs typeface="+mn-cs"/>
            </a:endParaRPr>
          </a:p>
        </p:txBody>
      </p:sp>
      <p:sp>
        <p:nvSpPr>
          <p:cNvPr id="4" name="직사각형 3"/>
          <p:cNvSpPr/>
          <p:nvPr/>
        </p:nvSpPr>
        <p:spPr>
          <a:xfrm>
            <a:off x="1039758" y="1360413"/>
            <a:ext cx="1535502" cy="494494"/>
          </a:xfrm>
          <a:prstGeom prst="rect">
            <a:avLst/>
          </a:prstGeom>
          <a:noFill/>
        </p:spPr>
        <p:txBody>
          <a:bodyPr wrap="square">
            <a:spAutoFit/>
          </a:bodyPr>
          <a:lstStyle/>
          <a:p>
            <a:pPr>
              <a:lnSpc>
                <a:spcPct val="150000"/>
              </a:lnSpc>
            </a:pPr>
            <a:r>
              <a:rPr lang="en-US" altLang="ko-KR" sz="2000" b="1" spc="-150" dirty="0">
                <a:solidFill>
                  <a:schemeClr val="bg1">
                    <a:lumMod val="65000"/>
                  </a:schemeClr>
                </a:solidFill>
                <a:latin typeface="Noto Sans CJK KR Bold" panose="020B0800000000000000" pitchFamily="34" charset="-127"/>
                <a:ea typeface="Noto Sans CJK KR Bold" panose="020B0800000000000000" pitchFamily="34" charset="-127"/>
              </a:rPr>
              <a:t>S t e p  0 1</a:t>
            </a:r>
          </a:p>
        </p:txBody>
      </p:sp>
      <p:sp>
        <p:nvSpPr>
          <p:cNvPr id="5" name="직사각형 4"/>
          <p:cNvSpPr/>
          <p:nvPr/>
        </p:nvSpPr>
        <p:spPr>
          <a:xfrm>
            <a:off x="2919384" y="1504806"/>
            <a:ext cx="7931496" cy="323165"/>
          </a:xfrm>
          <a:prstGeom prst="rect">
            <a:avLst/>
          </a:prstGeom>
          <a:noFill/>
        </p:spPr>
        <p:txBody>
          <a:bodyPr wrap="square">
            <a:spAutoFit/>
          </a:bodyPr>
          <a:lstStyle/>
          <a:p>
            <a:r>
              <a:rPr lang="en-US" altLang="ko-KR" sz="1500" b="1" dirty="0">
                <a:solidFill>
                  <a:schemeClr val="tx1">
                    <a:lumMod val="75000"/>
                    <a:lumOff val="25000"/>
                  </a:schemeClr>
                </a:solidFill>
                <a:latin typeface="Charter Roman" panose="02040503050506020203" pitchFamily="18" charset="0"/>
                <a:ea typeface="Noto Sans CJK KR Bold" panose="020B0800000000000000" pitchFamily="34" charset="-127"/>
              </a:rPr>
              <a:t>Download the provided data from the website (</a:t>
            </a:r>
            <a:r>
              <a:rPr lang="en-US" altLang="ko-KR" sz="1500" b="1" dirty="0" err="1">
                <a:solidFill>
                  <a:schemeClr val="tx1">
                    <a:lumMod val="75000"/>
                    <a:lumOff val="25000"/>
                  </a:schemeClr>
                </a:solidFill>
                <a:latin typeface="Charter Roman" panose="02040503050506020203" pitchFamily="18" charset="0"/>
                <a:ea typeface="Noto Sans CJK KR Bold" panose="020B0800000000000000" pitchFamily="34" charset="-127"/>
              </a:rPr>
              <a:t>openonlinecourses.com</a:t>
            </a:r>
            <a:r>
              <a:rPr lang="en-US" altLang="ko-KR" sz="1500" b="1" dirty="0">
                <a:solidFill>
                  <a:schemeClr val="tx1">
                    <a:lumMod val="75000"/>
                    <a:lumOff val="25000"/>
                  </a:schemeClr>
                </a:solidFill>
                <a:latin typeface="Charter Roman" panose="02040503050506020203" pitchFamily="18" charset="0"/>
                <a:ea typeface="Noto Sans CJK KR Bold" panose="020B0800000000000000" pitchFamily="34" charset="-127"/>
              </a:rPr>
              <a:t>/</a:t>
            </a:r>
            <a:r>
              <a:rPr lang="en-US" altLang="ko-KR" sz="1500" b="1" dirty="0" err="1">
                <a:solidFill>
                  <a:schemeClr val="tx1">
                    <a:lumMod val="75000"/>
                    <a:lumOff val="25000"/>
                  </a:schemeClr>
                </a:solidFill>
                <a:latin typeface="Charter Roman" panose="02040503050506020203" pitchFamily="18" charset="0"/>
                <a:ea typeface="Noto Sans CJK KR Bold" panose="020B0800000000000000" pitchFamily="34" charset="-127"/>
              </a:rPr>
              <a:t>causalanalysis</a:t>
            </a:r>
            <a:r>
              <a:rPr lang="en-US" altLang="ko-KR" sz="1500" b="1" dirty="0">
                <a:solidFill>
                  <a:schemeClr val="tx1">
                    <a:lumMod val="75000"/>
                    <a:lumOff val="25000"/>
                  </a:schemeClr>
                </a:solidFill>
                <a:latin typeface="Charter Roman" panose="02040503050506020203" pitchFamily="18" charset="0"/>
                <a:ea typeface="Noto Sans CJK KR Bold" panose="020B0800000000000000" pitchFamily="34" charset="-127"/>
              </a:rPr>
              <a:t>) </a:t>
            </a:r>
            <a:endParaRPr lang="en-US" altLang="ko-KR" sz="1500" b="1" dirty="0">
              <a:solidFill>
                <a:schemeClr val="tx1">
                  <a:lumMod val="75000"/>
                  <a:lumOff val="25000"/>
                </a:schemeClr>
              </a:solidFill>
              <a:latin typeface="CHARTER ROMAN" panose="02040503050506020203" pitchFamily="18" charset="0"/>
              <a:ea typeface="Noto Sans CJK KR Bold" panose="020B0800000000000000" pitchFamily="34" charset="-127"/>
            </a:endParaRPr>
          </a:p>
        </p:txBody>
      </p:sp>
      <p:pic>
        <p:nvPicPr>
          <p:cNvPr id="2" name="Picture 1">
            <a:extLst>
              <a:ext uri="{FF2B5EF4-FFF2-40B4-BE49-F238E27FC236}">
                <a16:creationId xmlns:a16="http://schemas.microsoft.com/office/drawing/2014/main" id="{9164A5F8-A76A-E453-0743-765B4B0C1956}"/>
              </a:ext>
            </a:extLst>
          </p:cNvPr>
          <p:cNvPicPr>
            <a:picLocks noChangeAspect="1"/>
          </p:cNvPicPr>
          <p:nvPr/>
        </p:nvPicPr>
        <p:blipFill>
          <a:blip r:embed="rId4"/>
          <a:stretch>
            <a:fillRect/>
          </a:stretch>
        </p:blipFill>
        <p:spPr>
          <a:xfrm>
            <a:off x="955344" y="2699714"/>
            <a:ext cx="10281311" cy="1628445"/>
          </a:xfrm>
          <a:prstGeom prst="rect">
            <a:avLst/>
          </a:prstGeom>
        </p:spPr>
      </p:pic>
      <p:sp>
        <p:nvSpPr>
          <p:cNvPr id="9" name="Rectangle 8">
            <a:extLst>
              <a:ext uri="{FF2B5EF4-FFF2-40B4-BE49-F238E27FC236}">
                <a16:creationId xmlns:a16="http://schemas.microsoft.com/office/drawing/2014/main" id="{B9DF65F1-C6B5-65AB-C7C0-5C5D16929914}"/>
              </a:ext>
            </a:extLst>
          </p:cNvPr>
          <p:cNvSpPr/>
          <p:nvPr/>
        </p:nvSpPr>
        <p:spPr>
          <a:xfrm>
            <a:off x="2231136" y="3847050"/>
            <a:ext cx="688248" cy="4511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034744"/>
      </p:ext>
    </p:extLst>
  </p:cSld>
  <p:clrMapOvr>
    <a:masterClrMapping/>
  </p:clrMapOvr>
  <mc:AlternateContent xmlns:mc="http://schemas.openxmlformats.org/markup-compatibility/2006" xmlns:p14="http://schemas.microsoft.com/office/powerpoint/2010/main">
    <mc:Choice Requires="p14">
      <p:transition spd="slow" p14:dur="2000" advTm="14197"/>
    </mc:Choice>
    <mc:Fallback xmlns="">
      <p:transition spd="slow" advTm="1419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직사각형 2"/>
          <p:cNvSpPr/>
          <p:nvPr/>
        </p:nvSpPr>
        <p:spPr>
          <a:xfrm>
            <a:off x="4109412" y="463786"/>
            <a:ext cx="3979655" cy="292388"/>
          </a:xfrm>
          <a:prstGeom prst="rect">
            <a:avLst/>
          </a:prstGeom>
          <a:noFill/>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300" b="0" i="0" u="none" strike="noStrike" kern="1200" cap="none" spc="0" normalizeH="0" baseline="0" noProof="0" dirty="0">
                <a:ln>
                  <a:noFill/>
                </a:ln>
                <a:solidFill>
                  <a:srgbClr val="252525"/>
                </a:solidFill>
                <a:effectLst/>
                <a:uLnTx/>
                <a:uFillTx/>
                <a:latin typeface="Noto Sans CJK KR Bold" panose="020B0800000000000000" pitchFamily="34" charset="-127"/>
                <a:ea typeface="Noto Sans CJK KR Bold" panose="020B0800000000000000" pitchFamily="34" charset="-127"/>
              </a:rPr>
              <a:t>Social Determinants of Diabetes</a:t>
            </a:r>
          </a:p>
        </p:txBody>
      </p:sp>
      <p:sp>
        <p:nvSpPr>
          <p:cNvPr id="2" name="직사각형 3">
            <a:extLst>
              <a:ext uri="{FF2B5EF4-FFF2-40B4-BE49-F238E27FC236}">
                <a16:creationId xmlns:a16="http://schemas.microsoft.com/office/drawing/2014/main" id="{A09A2B84-ECF0-4608-84F4-A6F3BE4FD65C}"/>
              </a:ext>
            </a:extLst>
          </p:cNvPr>
          <p:cNvSpPr/>
          <p:nvPr/>
        </p:nvSpPr>
        <p:spPr>
          <a:xfrm>
            <a:off x="1039758" y="1360413"/>
            <a:ext cx="1535502" cy="494494"/>
          </a:xfrm>
          <a:prstGeom prst="rect">
            <a:avLst/>
          </a:prstGeom>
          <a:noFill/>
        </p:spPr>
        <p:txBody>
          <a:bodyPr wrap="square">
            <a:spAutoFit/>
          </a:bodyPr>
          <a:lstStyle/>
          <a:p>
            <a:pPr>
              <a:lnSpc>
                <a:spcPct val="150000"/>
              </a:lnSpc>
            </a:pPr>
            <a:r>
              <a:rPr lang="en-US" altLang="ko-KR" sz="2000" b="1" spc="-150" dirty="0">
                <a:solidFill>
                  <a:schemeClr val="bg1">
                    <a:lumMod val="65000"/>
                  </a:schemeClr>
                </a:solidFill>
                <a:latin typeface="Noto Sans CJK KR Bold" panose="020B0800000000000000" pitchFamily="34" charset="-127"/>
                <a:ea typeface="Noto Sans CJK KR Bold" panose="020B0800000000000000" pitchFamily="34" charset="-127"/>
              </a:rPr>
              <a:t>S t e p  0 2</a:t>
            </a:r>
          </a:p>
        </p:txBody>
      </p:sp>
      <p:sp>
        <p:nvSpPr>
          <p:cNvPr id="8" name="직사각형 4">
            <a:extLst>
              <a:ext uri="{FF2B5EF4-FFF2-40B4-BE49-F238E27FC236}">
                <a16:creationId xmlns:a16="http://schemas.microsoft.com/office/drawing/2014/main" id="{A8B3D53A-FF74-ADB4-20C2-B70626B7F5D3}"/>
              </a:ext>
            </a:extLst>
          </p:cNvPr>
          <p:cNvSpPr/>
          <p:nvPr/>
        </p:nvSpPr>
        <p:spPr>
          <a:xfrm>
            <a:off x="2919384" y="1504806"/>
            <a:ext cx="7931496" cy="323165"/>
          </a:xfrm>
          <a:prstGeom prst="rect">
            <a:avLst/>
          </a:prstGeom>
          <a:noFill/>
        </p:spPr>
        <p:txBody>
          <a:bodyPr wrap="square">
            <a:spAutoFit/>
          </a:bodyPr>
          <a:lstStyle/>
          <a:p>
            <a:r>
              <a:rPr lang="en-US" altLang="ko-KR" sz="1500" b="1" dirty="0">
                <a:solidFill>
                  <a:schemeClr val="tx1">
                    <a:lumMod val="75000"/>
                    <a:lumOff val="25000"/>
                  </a:schemeClr>
                </a:solidFill>
                <a:latin typeface="Charter Roman" panose="02040503050506020203" pitchFamily="18" charset="0"/>
                <a:ea typeface="Noto Sans CJK KR Bold" panose="020B0800000000000000" pitchFamily="34" charset="-127"/>
              </a:rPr>
              <a:t>Import the data in R Studio and install libraries needed</a:t>
            </a:r>
            <a:endParaRPr lang="en-US" altLang="ko-KR" sz="1500" b="1" dirty="0">
              <a:solidFill>
                <a:schemeClr val="tx1">
                  <a:lumMod val="75000"/>
                  <a:lumOff val="25000"/>
                </a:schemeClr>
              </a:solidFill>
              <a:latin typeface="CHARTER ROMAN" panose="02040503050506020203" pitchFamily="18" charset="0"/>
              <a:ea typeface="Noto Sans CJK KR Bold" panose="020B0800000000000000" pitchFamily="34" charset="-127"/>
            </a:endParaRPr>
          </a:p>
        </p:txBody>
      </p:sp>
      <p:pic>
        <p:nvPicPr>
          <p:cNvPr id="9" name="Picture 8">
            <a:extLst>
              <a:ext uri="{FF2B5EF4-FFF2-40B4-BE49-F238E27FC236}">
                <a16:creationId xmlns:a16="http://schemas.microsoft.com/office/drawing/2014/main" id="{21B8E8D6-2212-4834-2841-C755DD6D5F66}"/>
              </a:ext>
            </a:extLst>
          </p:cNvPr>
          <p:cNvPicPr>
            <a:picLocks noChangeAspect="1"/>
          </p:cNvPicPr>
          <p:nvPr/>
        </p:nvPicPr>
        <p:blipFill rotWithShape="1">
          <a:blip r:embed="rId4"/>
          <a:srcRect t="4217" b="47768"/>
          <a:stretch/>
        </p:blipFill>
        <p:spPr>
          <a:xfrm>
            <a:off x="1482995" y="1927773"/>
            <a:ext cx="2872778" cy="494494"/>
          </a:xfrm>
          <a:prstGeom prst="rect">
            <a:avLst/>
          </a:prstGeom>
        </p:spPr>
      </p:pic>
      <p:pic>
        <p:nvPicPr>
          <p:cNvPr id="10" name="Picture 9">
            <a:extLst>
              <a:ext uri="{FF2B5EF4-FFF2-40B4-BE49-F238E27FC236}">
                <a16:creationId xmlns:a16="http://schemas.microsoft.com/office/drawing/2014/main" id="{912E18B0-DA8A-3AA9-4F07-3E0B8BB5D7C7}"/>
              </a:ext>
            </a:extLst>
          </p:cNvPr>
          <p:cNvPicPr>
            <a:picLocks noChangeAspect="1"/>
          </p:cNvPicPr>
          <p:nvPr/>
        </p:nvPicPr>
        <p:blipFill>
          <a:blip r:embed="rId5"/>
          <a:stretch>
            <a:fillRect/>
          </a:stretch>
        </p:blipFill>
        <p:spPr>
          <a:xfrm>
            <a:off x="1482995" y="2495133"/>
            <a:ext cx="7772400" cy="3422804"/>
          </a:xfrm>
          <a:prstGeom prst="rect">
            <a:avLst/>
          </a:prstGeom>
        </p:spPr>
      </p:pic>
    </p:spTree>
    <p:extLst>
      <p:ext uri="{BB962C8B-B14F-4D97-AF65-F5344CB8AC3E}">
        <p14:creationId xmlns:p14="http://schemas.microsoft.com/office/powerpoint/2010/main" val="2327826858"/>
      </p:ext>
    </p:extLst>
  </p:cSld>
  <p:clrMapOvr>
    <a:masterClrMapping/>
  </p:clrMapOvr>
  <mc:AlternateContent xmlns:mc="http://schemas.openxmlformats.org/markup-compatibility/2006" xmlns:p14="http://schemas.microsoft.com/office/powerpoint/2010/main">
    <mc:Choice Requires="p14">
      <p:transition spd="slow" p14:dur="2000" advTm="25568"/>
    </mc:Choice>
    <mc:Fallback xmlns="">
      <p:transition spd="slow" advTm="2556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직사각형 2"/>
          <p:cNvSpPr/>
          <p:nvPr/>
        </p:nvSpPr>
        <p:spPr>
          <a:xfrm>
            <a:off x="4109412" y="463786"/>
            <a:ext cx="3979655" cy="292388"/>
          </a:xfrm>
          <a:prstGeom prst="rect">
            <a:avLst/>
          </a:prstGeom>
          <a:noFill/>
        </p:spPr>
        <p:txBody>
          <a:bodyPr wrap="square">
            <a:spAutoFit/>
          </a:bodyPr>
          <a:lstStyle/>
          <a:p>
            <a:pPr algn="ctr">
              <a:defRPr/>
            </a:pPr>
            <a:r>
              <a:rPr kumimoji="0" lang="en-US" altLang="ko-KR" sz="1300" b="0" i="0" u="none" strike="noStrike" kern="1200" cap="none" spc="0" normalizeH="0" baseline="0" noProof="0" dirty="0">
                <a:ln>
                  <a:noFill/>
                </a:ln>
                <a:solidFill>
                  <a:srgbClr val="252525"/>
                </a:solidFill>
                <a:effectLst/>
                <a:uLnTx/>
                <a:uFillTx/>
                <a:latin typeface="Noto Sans CJK KR Bold" panose="020B0800000000000000" pitchFamily="34" charset="-127"/>
                <a:ea typeface="Noto Sans CJK KR Bold" panose="020B0800000000000000" pitchFamily="34" charset="-127"/>
              </a:rPr>
              <a:t>Social Determinants of Diabetes</a:t>
            </a:r>
          </a:p>
        </p:txBody>
      </p:sp>
      <p:sp>
        <p:nvSpPr>
          <p:cNvPr id="4" name="직사각형 3">
            <a:extLst>
              <a:ext uri="{FF2B5EF4-FFF2-40B4-BE49-F238E27FC236}">
                <a16:creationId xmlns:a16="http://schemas.microsoft.com/office/drawing/2014/main" id="{C31F6AF9-739C-68B9-BCA7-4B6C6B4111AB}"/>
              </a:ext>
            </a:extLst>
          </p:cNvPr>
          <p:cNvSpPr/>
          <p:nvPr/>
        </p:nvSpPr>
        <p:spPr>
          <a:xfrm>
            <a:off x="1039758" y="1360413"/>
            <a:ext cx="1535502" cy="494494"/>
          </a:xfrm>
          <a:prstGeom prst="rect">
            <a:avLst/>
          </a:prstGeom>
          <a:noFill/>
        </p:spPr>
        <p:txBody>
          <a:bodyPr wrap="square">
            <a:spAutoFit/>
          </a:bodyPr>
          <a:lstStyle/>
          <a:p>
            <a:pPr>
              <a:lnSpc>
                <a:spcPct val="150000"/>
              </a:lnSpc>
            </a:pPr>
            <a:r>
              <a:rPr lang="en-US" altLang="ko-KR" sz="2000" b="1" spc="-150" dirty="0">
                <a:solidFill>
                  <a:schemeClr val="bg1">
                    <a:lumMod val="65000"/>
                  </a:schemeClr>
                </a:solidFill>
                <a:latin typeface="Noto Sans CJK KR Bold" panose="020B0800000000000000" pitchFamily="34" charset="-127"/>
                <a:ea typeface="Noto Sans CJK KR Bold" panose="020B0800000000000000" pitchFamily="34" charset="-127"/>
              </a:rPr>
              <a:t>S t e p  0 3</a:t>
            </a:r>
          </a:p>
        </p:txBody>
      </p:sp>
      <p:sp>
        <p:nvSpPr>
          <p:cNvPr id="5" name="직사각형 4">
            <a:extLst>
              <a:ext uri="{FF2B5EF4-FFF2-40B4-BE49-F238E27FC236}">
                <a16:creationId xmlns:a16="http://schemas.microsoft.com/office/drawing/2014/main" id="{C90FB250-9F6A-4311-E67D-4FC2AF793518}"/>
              </a:ext>
            </a:extLst>
          </p:cNvPr>
          <p:cNvSpPr/>
          <p:nvPr/>
        </p:nvSpPr>
        <p:spPr>
          <a:xfrm>
            <a:off x="2919384" y="1504806"/>
            <a:ext cx="7931496" cy="323165"/>
          </a:xfrm>
          <a:prstGeom prst="rect">
            <a:avLst/>
          </a:prstGeom>
          <a:noFill/>
        </p:spPr>
        <p:txBody>
          <a:bodyPr wrap="square">
            <a:spAutoFit/>
          </a:bodyPr>
          <a:lstStyle/>
          <a:p>
            <a:r>
              <a:rPr lang="en-US" altLang="ko-KR" sz="1500" b="1" dirty="0">
                <a:solidFill>
                  <a:schemeClr val="tx1">
                    <a:lumMod val="75000"/>
                    <a:lumOff val="25000"/>
                  </a:schemeClr>
                </a:solidFill>
                <a:latin typeface="Charter Roman" panose="02040503050506020203" pitchFamily="18" charset="0"/>
                <a:ea typeface="Noto Sans CJK KR Bold" panose="020B0800000000000000" pitchFamily="34" charset="-127"/>
              </a:rPr>
              <a:t>Implement regression on 2011 columns against diabetes_2012</a:t>
            </a:r>
            <a:endParaRPr lang="en-US" altLang="ko-KR" sz="1500" b="1" dirty="0">
              <a:solidFill>
                <a:schemeClr val="tx1">
                  <a:lumMod val="75000"/>
                  <a:lumOff val="25000"/>
                </a:schemeClr>
              </a:solidFill>
              <a:latin typeface="CHARTER ROMAN" panose="02040503050506020203" pitchFamily="18" charset="0"/>
              <a:ea typeface="Noto Sans CJK KR Bold" panose="020B0800000000000000" pitchFamily="34" charset="-127"/>
            </a:endParaRPr>
          </a:p>
        </p:txBody>
      </p:sp>
      <p:pic>
        <p:nvPicPr>
          <p:cNvPr id="6" name="Picture 5">
            <a:extLst>
              <a:ext uri="{FF2B5EF4-FFF2-40B4-BE49-F238E27FC236}">
                <a16:creationId xmlns:a16="http://schemas.microsoft.com/office/drawing/2014/main" id="{3A65A695-E091-7FAB-B4B3-E5BD76D67FDA}"/>
              </a:ext>
            </a:extLst>
          </p:cNvPr>
          <p:cNvPicPr>
            <a:picLocks noChangeAspect="1"/>
          </p:cNvPicPr>
          <p:nvPr/>
        </p:nvPicPr>
        <p:blipFill>
          <a:blip r:embed="rId4"/>
          <a:stretch>
            <a:fillRect/>
          </a:stretch>
        </p:blipFill>
        <p:spPr>
          <a:xfrm>
            <a:off x="1460265" y="2345463"/>
            <a:ext cx="5765800" cy="1193800"/>
          </a:xfrm>
          <a:prstGeom prst="rect">
            <a:avLst/>
          </a:prstGeom>
        </p:spPr>
      </p:pic>
      <p:pic>
        <p:nvPicPr>
          <p:cNvPr id="7" name="Picture 6">
            <a:extLst>
              <a:ext uri="{FF2B5EF4-FFF2-40B4-BE49-F238E27FC236}">
                <a16:creationId xmlns:a16="http://schemas.microsoft.com/office/drawing/2014/main" id="{F9DB48F0-51AF-1250-7703-FBE0B2D31BAB}"/>
              </a:ext>
            </a:extLst>
          </p:cNvPr>
          <p:cNvPicPr>
            <a:picLocks noChangeAspect="1"/>
          </p:cNvPicPr>
          <p:nvPr/>
        </p:nvPicPr>
        <p:blipFill rotWithShape="1">
          <a:blip r:embed="rId5"/>
          <a:srcRect t="4286"/>
          <a:stretch/>
        </p:blipFill>
        <p:spPr>
          <a:xfrm>
            <a:off x="7848836" y="1854907"/>
            <a:ext cx="3223832" cy="4291740"/>
          </a:xfrm>
          <a:prstGeom prst="rect">
            <a:avLst/>
          </a:prstGeom>
        </p:spPr>
      </p:pic>
    </p:spTree>
    <p:extLst>
      <p:ext uri="{BB962C8B-B14F-4D97-AF65-F5344CB8AC3E}">
        <p14:creationId xmlns:p14="http://schemas.microsoft.com/office/powerpoint/2010/main" val="3785143634"/>
      </p:ext>
    </p:extLst>
  </p:cSld>
  <p:clrMapOvr>
    <a:masterClrMapping/>
  </p:clrMapOvr>
  <mc:AlternateContent xmlns:mc="http://schemas.openxmlformats.org/markup-compatibility/2006" xmlns:p14="http://schemas.microsoft.com/office/powerpoint/2010/main">
    <mc:Choice Requires="p14">
      <p:transition spd="slow" p14:dur="2000" advTm="63221"/>
    </mc:Choice>
    <mc:Fallback xmlns="">
      <p:transition spd="slow" advTm="6322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직사각형 2"/>
          <p:cNvSpPr/>
          <p:nvPr/>
        </p:nvSpPr>
        <p:spPr>
          <a:xfrm>
            <a:off x="4109412" y="463786"/>
            <a:ext cx="3979655" cy="292388"/>
          </a:xfrm>
          <a:prstGeom prst="rect">
            <a:avLst/>
          </a:prstGeom>
          <a:noFill/>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300" dirty="0">
                <a:solidFill>
                  <a:srgbClr val="252525"/>
                </a:solidFill>
                <a:latin typeface="Noto Sans CJK KR Bold" panose="020B0800000000000000" pitchFamily="34" charset="-127"/>
                <a:ea typeface="Noto Sans CJK KR Bold" panose="020B0800000000000000" pitchFamily="34" charset="-127"/>
              </a:rPr>
              <a:t>restaurants_2011</a:t>
            </a:r>
            <a:endParaRPr kumimoji="0" lang="en-US" altLang="ko-KR" sz="1300" b="0" i="0" u="none" strike="noStrike" kern="1200" cap="none" spc="0" normalizeH="0" baseline="0" noProof="0" dirty="0">
              <a:ln>
                <a:noFill/>
              </a:ln>
              <a:solidFill>
                <a:srgbClr val="252525"/>
              </a:solidFill>
              <a:effectLst/>
              <a:uLnTx/>
              <a:uFillTx/>
              <a:latin typeface="Noto Sans CJK KR Bold" panose="020B0800000000000000" pitchFamily="34" charset="-127"/>
              <a:ea typeface="Noto Sans CJK KR Bold" panose="020B0800000000000000" pitchFamily="34" charset="-127"/>
              <a:cs typeface="+mn-cs"/>
            </a:endParaRPr>
          </a:p>
        </p:txBody>
      </p:sp>
      <p:sp>
        <p:nvSpPr>
          <p:cNvPr id="2" name="직사각형 3">
            <a:extLst>
              <a:ext uri="{FF2B5EF4-FFF2-40B4-BE49-F238E27FC236}">
                <a16:creationId xmlns:a16="http://schemas.microsoft.com/office/drawing/2014/main" id="{1EE7E52B-E781-1EBE-41D6-C6724701FF5E}"/>
              </a:ext>
            </a:extLst>
          </p:cNvPr>
          <p:cNvSpPr/>
          <p:nvPr/>
        </p:nvSpPr>
        <p:spPr>
          <a:xfrm>
            <a:off x="1039758" y="1360413"/>
            <a:ext cx="1535502" cy="494494"/>
          </a:xfrm>
          <a:prstGeom prst="rect">
            <a:avLst/>
          </a:prstGeom>
          <a:noFill/>
        </p:spPr>
        <p:txBody>
          <a:bodyPr wrap="square">
            <a:spAutoFit/>
          </a:bodyPr>
          <a:lstStyle/>
          <a:p>
            <a:pPr>
              <a:lnSpc>
                <a:spcPct val="150000"/>
              </a:lnSpc>
            </a:pPr>
            <a:r>
              <a:rPr lang="en-US" altLang="ko-KR" sz="2000" b="1" spc="-150" dirty="0">
                <a:solidFill>
                  <a:schemeClr val="bg1">
                    <a:lumMod val="65000"/>
                  </a:schemeClr>
                </a:solidFill>
                <a:latin typeface="Noto Sans CJK KR Bold" panose="020B0800000000000000" pitchFamily="34" charset="-127"/>
                <a:ea typeface="Noto Sans CJK KR Bold" panose="020B0800000000000000" pitchFamily="34" charset="-127"/>
              </a:rPr>
              <a:t>S t e p  0 4</a:t>
            </a:r>
          </a:p>
        </p:txBody>
      </p:sp>
      <p:sp>
        <p:nvSpPr>
          <p:cNvPr id="10" name="직사각형 4">
            <a:extLst>
              <a:ext uri="{FF2B5EF4-FFF2-40B4-BE49-F238E27FC236}">
                <a16:creationId xmlns:a16="http://schemas.microsoft.com/office/drawing/2014/main" id="{5FD10B3F-F72A-7072-AD67-420E0CD6DB6D}"/>
              </a:ext>
            </a:extLst>
          </p:cNvPr>
          <p:cNvSpPr/>
          <p:nvPr/>
        </p:nvSpPr>
        <p:spPr>
          <a:xfrm>
            <a:off x="2919384" y="1504806"/>
            <a:ext cx="7931496" cy="323165"/>
          </a:xfrm>
          <a:prstGeom prst="rect">
            <a:avLst/>
          </a:prstGeom>
          <a:noFill/>
        </p:spPr>
        <p:txBody>
          <a:bodyPr wrap="square">
            <a:spAutoFit/>
          </a:bodyPr>
          <a:lstStyle/>
          <a:p>
            <a:r>
              <a:rPr lang="en-US" altLang="ko-KR" sz="1500" b="1" dirty="0">
                <a:solidFill>
                  <a:schemeClr val="tx1">
                    <a:lumMod val="75000"/>
                    <a:lumOff val="25000"/>
                  </a:schemeClr>
                </a:solidFill>
                <a:latin typeface="Charter Roman" panose="02040503050506020203" pitchFamily="18" charset="0"/>
                <a:ea typeface="Noto Sans CJK KR Bold" panose="020B0800000000000000" pitchFamily="34" charset="-127"/>
              </a:rPr>
              <a:t>Implement regression on 2010 columns against 2011 significant variables</a:t>
            </a:r>
            <a:endParaRPr lang="en-US" altLang="ko-KR" sz="1500" b="1" dirty="0">
              <a:solidFill>
                <a:schemeClr val="tx1">
                  <a:lumMod val="75000"/>
                  <a:lumOff val="25000"/>
                </a:schemeClr>
              </a:solidFill>
              <a:latin typeface="CHARTER ROMAN" panose="02040503050506020203" pitchFamily="18" charset="0"/>
              <a:ea typeface="Noto Sans CJK KR Bold" panose="020B0800000000000000" pitchFamily="34" charset="-127"/>
            </a:endParaRPr>
          </a:p>
        </p:txBody>
      </p:sp>
      <p:pic>
        <p:nvPicPr>
          <p:cNvPr id="12" name="Picture 11">
            <a:extLst>
              <a:ext uri="{FF2B5EF4-FFF2-40B4-BE49-F238E27FC236}">
                <a16:creationId xmlns:a16="http://schemas.microsoft.com/office/drawing/2014/main" id="{B8722F66-9913-0373-D81C-A1B053673B87}"/>
              </a:ext>
            </a:extLst>
          </p:cNvPr>
          <p:cNvPicPr>
            <a:picLocks noChangeAspect="1"/>
          </p:cNvPicPr>
          <p:nvPr/>
        </p:nvPicPr>
        <p:blipFill>
          <a:blip r:embed="rId4"/>
          <a:stretch>
            <a:fillRect/>
          </a:stretch>
        </p:blipFill>
        <p:spPr>
          <a:xfrm>
            <a:off x="1217168" y="2044739"/>
            <a:ext cx="6197600" cy="1117600"/>
          </a:xfrm>
          <a:prstGeom prst="rect">
            <a:avLst/>
          </a:prstGeom>
        </p:spPr>
      </p:pic>
      <p:pic>
        <p:nvPicPr>
          <p:cNvPr id="13" name="Picture 12">
            <a:extLst>
              <a:ext uri="{FF2B5EF4-FFF2-40B4-BE49-F238E27FC236}">
                <a16:creationId xmlns:a16="http://schemas.microsoft.com/office/drawing/2014/main" id="{5600E404-57EF-4AF3-F4DB-8173213A8AE0}"/>
              </a:ext>
            </a:extLst>
          </p:cNvPr>
          <p:cNvPicPr>
            <a:picLocks noChangeAspect="1"/>
          </p:cNvPicPr>
          <p:nvPr/>
        </p:nvPicPr>
        <p:blipFill>
          <a:blip r:embed="rId5"/>
          <a:stretch>
            <a:fillRect/>
          </a:stretch>
        </p:blipFill>
        <p:spPr>
          <a:xfrm>
            <a:off x="7912609" y="1854907"/>
            <a:ext cx="2776282" cy="4310544"/>
          </a:xfrm>
          <a:prstGeom prst="rect">
            <a:avLst/>
          </a:prstGeom>
        </p:spPr>
      </p:pic>
    </p:spTree>
    <p:extLst>
      <p:ext uri="{BB962C8B-B14F-4D97-AF65-F5344CB8AC3E}">
        <p14:creationId xmlns:p14="http://schemas.microsoft.com/office/powerpoint/2010/main" val="668110108"/>
      </p:ext>
    </p:extLst>
  </p:cSld>
  <p:clrMapOvr>
    <a:masterClrMapping/>
  </p:clrMapOvr>
  <mc:AlternateContent xmlns:mc="http://schemas.openxmlformats.org/markup-compatibility/2006" xmlns:p14="http://schemas.microsoft.com/office/powerpoint/2010/main">
    <mc:Choice Requires="p14">
      <p:transition spd="slow" p14:dur="2000" advTm="71520"/>
    </mc:Choice>
    <mc:Fallback xmlns="">
      <p:transition spd="slow" advTm="7152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직사각형 2"/>
          <p:cNvSpPr/>
          <p:nvPr/>
        </p:nvSpPr>
        <p:spPr>
          <a:xfrm>
            <a:off x="4109412" y="463786"/>
            <a:ext cx="3979655" cy="292388"/>
          </a:xfrm>
          <a:prstGeom prst="rect">
            <a:avLst/>
          </a:prstGeom>
          <a:noFill/>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300" dirty="0">
                <a:solidFill>
                  <a:srgbClr val="252525"/>
                </a:solidFill>
                <a:latin typeface="Noto Sans CJK KR Bold" panose="020B0800000000000000" pitchFamily="34" charset="-127"/>
                <a:ea typeface="Noto Sans CJK KR Bold" panose="020B0800000000000000" pitchFamily="34" charset="-127"/>
              </a:rPr>
              <a:t>unemployment_2011</a:t>
            </a:r>
            <a:endParaRPr kumimoji="0" lang="en-US" altLang="ko-KR" sz="1300" b="0" i="0" u="none" strike="noStrike" kern="1200" cap="none" spc="0" normalizeH="0" baseline="0" noProof="0" dirty="0">
              <a:ln>
                <a:noFill/>
              </a:ln>
              <a:solidFill>
                <a:srgbClr val="252525"/>
              </a:solidFill>
              <a:effectLst/>
              <a:uLnTx/>
              <a:uFillTx/>
              <a:latin typeface="Noto Sans CJK KR Bold" panose="020B0800000000000000" pitchFamily="34" charset="-127"/>
              <a:ea typeface="Noto Sans CJK KR Bold" panose="020B0800000000000000" pitchFamily="34" charset="-127"/>
              <a:cs typeface="+mn-cs"/>
            </a:endParaRPr>
          </a:p>
        </p:txBody>
      </p:sp>
      <p:pic>
        <p:nvPicPr>
          <p:cNvPr id="2" name="Picture 1">
            <a:extLst>
              <a:ext uri="{FF2B5EF4-FFF2-40B4-BE49-F238E27FC236}">
                <a16:creationId xmlns:a16="http://schemas.microsoft.com/office/drawing/2014/main" id="{7E42F702-16AF-30D1-21BC-75399A778802}"/>
              </a:ext>
            </a:extLst>
          </p:cNvPr>
          <p:cNvPicPr>
            <a:picLocks noChangeAspect="1"/>
          </p:cNvPicPr>
          <p:nvPr/>
        </p:nvPicPr>
        <p:blipFill>
          <a:blip r:embed="rId4"/>
          <a:stretch>
            <a:fillRect/>
          </a:stretch>
        </p:blipFill>
        <p:spPr>
          <a:xfrm>
            <a:off x="1074112" y="1450086"/>
            <a:ext cx="6070600" cy="1104900"/>
          </a:xfrm>
          <a:prstGeom prst="rect">
            <a:avLst/>
          </a:prstGeom>
        </p:spPr>
      </p:pic>
      <p:pic>
        <p:nvPicPr>
          <p:cNvPr id="8" name="Picture 7">
            <a:extLst>
              <a:ext uri="{FF2B5EF4-FFF2-40B4-BE49-F238E27FC236}">
                <a16:creationId xmlns:a16="http://schemas.microsoft.com/office/drawing/2014/main" id="{D9967E7F-DF3A-0CB5-A788-A6190C051A55}"/>
              </a:ext>
            </a:extLst>
          </p:cNvPr>
          <p:cNvPicPr>
            <a:picLocks noChangeAspect="1"/>
          </p:cNvPicPr>
          <p:nvPr/>
        </p:nvPicPr>
        <p:blipFill>
          <a:blip r:embed="rId5"/>
          <a:stretch>
            <a:fillRect/>
          </a:stretch>
        </p:blipFill>
        <p:spPr>
          <a:xfrm>
            <a:off x="7876033" y="1181734"/>
            <a:ext cx="2871904" cy="4854643"/>
          </a:xfrm>
          <a:prstGeom prst="rect">
            <a:avLst/>
          </a:prstGeom>
        </p:spPr>
      </p:pic>
    </p:spTree>
    <p:extLst>
      <p:ext uri="{BB962C8B-B14F-4D97-AF65-F5344CB8AC3E}">
        <p14:creationId xmlns:p14="http://schemas.microsoft.com/office/powerpoint/2010/main" val="3454443022"/>
      </p:ext>
    </p:extLst>
  </p:cSld>
  <p:clrMapOvr>
    <a:masterClrMapping/>
  </p:clrMapOvr>
  <mc:AlternateContent xmlns:mc="http://schemas.openxmlformats.org/markup-compatibility/2006" xmlns:p14="http://schemas.microsoft.com/office/powerpoint/2010/main">
    <mc:Choice Requires="p14">
      <p:transition spd="slow" p14:dur="2000" advTm="18144"/>
    </mc:Choice>
    <mc:Fallback xmlns="">
      <p:transition spd="slow" advTm="1814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직사각형 2"/>
          <p:cNvSpPr/>
          <p:nvPr/>
        </p:nvSpPr>
        <p:spPr>
          <a:xfrm>
            <a:off x="4109412" y="463786"/>
            <a:ext cx="3979655" cy="292388"/>
          </a:xfrm>
          <a:prstGeom prst="rect">
            <a:avLst/>
          </a:prstGeom>
          <a:noFill/>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300" dirty="0">
                <a:solidFill>
                  <a:srgbClr val="252525"/>
                </a:solidFill>
                <a:latin typeface="Noto Sans CJK KR Bold" panose="020B0800000000000000" pitchFamily="34" charset="-127"/>
                <a:ea typeface="Noto Sans CJK KR Bold" panose="020B0800000000000000" pitchFamily="34" charset="-127"/>
              </a:rPr>
              <a:t>Avg_Bmi_2011</a:t>
            </a:r>
            <a:endParaRPr kumimoji="0" lang="en-US" altLang="ko-KR" sz="1300" b="0" i="0" u="none" strike="noStrike" kern="1200" cap="none" spc="0" normalizeH="0" baseline="0" noProof="0" dirty="0">
              <a:ln>
                <a:noFill/>
              </a:ln>
              <a:solidFill>
                <a:srgbClr val="252525"/>
              </a:solidFill>
              <a:effectLst/>
              <a:uLnTx/>
              <a:uFillTx/>
              <a:latin typeface="Noto Sans CJK KR Bold" panose="020B0800000000000000" pitchFamily="34" charset="-127"/>
              <a:ea typeface="Noto Sans CJK KR Bold" panose="020B0800000000000000" pitchFamily="34" charset="-127"/>
              <a:cs typeface="+mn-cs"/>
            </a:endParaRPr>
          </a:p>
        </p:txBody>
      </p:sp>
      <p:pic>
        <p:nvPicPr>
          <p:cNvPr id="11" name="Picture 10">
            <a:extLst>
              <a:ext uri="{FF2B5EF4-FFF2-40B4-BE49-F238E27FC236}">
                <a16:creationId xmlns:a16="http://schemas.microsoft.com/office/drawing/2014/main" id="{E33C12E3-6644-74F8-8ABE-482A10448265}"/>
              </a:ext>
            </a:extLst>
          </p:cNvPr>
          <p:cNvPicPr>
            <a:picLocks noChangeAspect="1"/>
          </p:cNvPicPr>
          <p:nvPr/>
        </p:nvPicPr>
        <p:blipFill>
          <a:blip r:embed="rId4"/>
          <a:stretch>
            <a:fillRect/>
          </a:stretch>
        </p:blipFill>
        <p:spPr>
          <a:xfrm>
            <a:off x="1093162" y="1360412"/>
            <a:ext cx="6032500" cy="1130300"/>
          </a:xfrm>
          <a:prstGeom prst="rect">
            <a:avLst/>
          </a:prstGeom>
        </p:spPr>
      </p:pic>
      <p:pic>
        <p:nvPicPr>
          <p:cNvPr id="12" name="Picture 11">
            <a:extLst>
              <a:ext uri="{FF2B5EF4-FFF2-40B4-BE49-F238E27FC236}">
                <a16:creationId xmlns:a16="http://schemas.microsoft.com/office/drawing/2014/main" id="{2FEBE148-350B-C990-3E6C-9922EB234E37}"/>
              </a:ext>
            </a:extLst>
          </p:cNvPr>
          <p:cNvPicPr>
            <a:picLocks noChangeAspect="1"/>
          </p:cNvPicPr>
          <p:nvPr/>
        </p:nvPicPr>
        <p:blipFill>
          <a:blip r:embed="rId5"/>
          <a:stretch>
            <a:fillRect/>
          </a:stretch>
        </p:blipFill>
        <p:spPr>
          <a:xfrm>
            <a:off x="7735937" y="1360412"/>
            <a:ext cx="2742833" cy="4491747"/>
          </a:xfrm>
          <a:prstGeom prst="rect">
            <a:avLst/>
          </a:prstGeom>
        </p:spPr>
      </p:pic>
    </p:spTree>
    <p:extLst>
      <p:ext uri="{BB962C8B-B14F-4D97-AF65-F5344CB8AC3E}">
        <p14:creationId xmlns:p14="http://schemas.microsoft.com/office/powerpoint/2010/main" val="3688336321"/>
      </p:ext>
    </p:extLst>
  </p:cSld>
  <p:clrMapOvr>
    <a:masterClrMapping/>
  </p:clrMapOvr>
  <mc:AlternateContent xmlns:mc="http://schemas.openxmlformats.org/markup-compatibility/2006" xmlns:p14="http://schemas.microsoft.com/office/powerpoint/2010/main">
    <mc:Choice Requires="p14">
      <p:transition spd="slow" p14:dur="2000" advTm="13632"/>
    </mc:Choice>
    <mc:Fallback xmlns="">
      <p:transition spd="slow" advTm="1363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직사각형 2"/>
          <p:cNvSpPr/>
          <p:nvPr/>
        </p:nvSpPr>
        <p:spPr>
          <a:xfrm>
            <a:off x="4109412" y="463786"/>
            <a:ext cx="3979655" cy="292388"/>
          </a:xfrm>
          <a:prstGeom prst="rect">
            <a:avLst/>
          </a:prstGeom>
          <a:noFill/>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300" dirty="0">
                <a:solidFill>
                  <a:srgbClr val="252525"/>
                </a:solidFill>
                <a:latin typeface="Noto Sans CJK KR Bold" panose="020B0800000000000000" pitchFamily="34" charset="-127"/>
                <a:ea typeface="Noto Sans CJK KR Bold" panose="020B0800000000000000" pitchFamily="34" charset="-127"/>
              </a:rPr>
              <a:t>active_commuting_2011</a:t>
            </a:r>
            <a:endParaRPr kumimoji="0" lang="en-US" altLang="ko-KR" sz="1300" b="0" i="0" u="none" strike="noStrike" kern="1200" cap="none" spc="0" normalizeH="0" baseline="0" noProof="0" dirty="0">
              <a:ln>
                <a:noFill/>
              </a:ln>
              <a:solidFill>
                <a:srgbClr val="252525"/>
              </a:solidFill>
              <a:effectLst/>
              <a:uLnTx/>
              <a:uFillTx/>
              <a:latin typeface="Noto Sans CJK KR Bold" panose="020B0800000000000000" pitchFamily="34" charset="-127"/>
              <a:ea typeface="Noto Sans CJK KR Bold" panose="020B0800000000000000" pitchFamily="34" charset="-127"/>
              <a:cs typeface="+mn-cs"/>
            </a:endParaRPr>
          </a:p>
        </p:txBody>
      </p:sp>
      <p:pic>
        <p:nvPicPr>
          <p:cNvPr id="11" name="Picture 10">
            <a:extLst>
              <a:ext uri="{FF2B5EF4-FFF2-40B4-BE49-F238E27FC236}">
                <a16:creationId xmlns:a16="http://schemas.microsoft.com/office/drawing/2014/main" id="{FFF45A69-91AB-3F30-02FA-58C53E0F4208}"/>
              </a:ext>
            </a:extLst>
          </p:cNvPr>
          <p:cNvPicPr>
            <a:picLocks noChangeAspect="1"/>
          </p:cNvPicPr>
          <p:nvPr/>
        </p:nvPicPr>
        <p:blipFill>
          <a:blip r:embed="rId3"/>
          <a:stretch>
            <a:fillRect/>
          </a:stretch>
        </p:blipFill>
        <p:spPr>
          <a:xfrm>
            <a:off x="1023312" y="1359867"/>
            <a:ext cx="6172200" cy="1155700"/>
          </a:xfrm>
          <a:prstGeom prst="rect">
            <a:avLst/>
          </a:prstGeom>
        </p:spPr>
      </p:pic>
      <p:pic>
        <p:nvPicPr>
          <p:cNvPr id="12" name="Picture 11">
            <a:extLst>
              <a:ext uri="{FF2B5EF4-FFF2-40B4-BE49-F238E27FC236}">
                <a16:creationId xmlns:a16="http://schemas.microsoft.com/office/drawing/2014/main" id="{ADBED4FD-A6DB-D4D0-6958-B2D0C74623F1}"/>
              </a:ext>
            </a:extLst>
          </p:cNvPr>
          <p:cNvPicPr>
            <a:picLocks noChangeAspect="1"/>
          </p:cNvPicPr>
          <p:nvPr/>
        </p:nvPicPr>
        <p:blipFill>
          <a:blip r:embed="rId4"/>
          <a:stretch>
            <a:fillRect/>
          </a:stretch>
        </p:blipFill>
        <p:spPr>
          <a:xfrm>
            <a:off x="7798701" y="1167878"/>
            <a:ext cx="2838311" cy="4330713"/>
          </a:xfrm>
          <a:prstGeom prst="rect">
            <a:avLst/>
          </a:prstGeom>
        </p:spPr>
      </p:pic>
    </p:spTree>
    <p:extLst>
      <p:ext uri="{BB962C8B-B14F-4D97-AF65-F5344CB8AC3E}">
        <p14:creationId xmlns:p14="http://schemas.microsoft.com/office/powerpoint/2010/main" val="1693983627"/>
      </p:ext>
    </p:extLst>
  </p:cSld>
  <p:clrMapOvr>
    <a:masterClrMapping/>
  </p:clrMapOvr>
  <mc:AlternateContent xmlns:mc="http://schemas.openxmlformats.org/markup-compatibility/2006" xmlns:p14="http://schemas.microsoft.com/office/powerpoint/2010/main">
    <mc:Choice Requires="p14">
      <p:transition spd="slow" p14:dur="2000" advTm="6112"/>
    </mc:Choice>
    <mc:Fallback xmlns="">
      <p:transition spd="slow" advTm="6112"/>
    </mc:Fallback>
  </mc:AlternateContent>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3684</TotalTime>
  <Words>1249</Words>
  <Application>Microsoft Office PowerPoint</Application>
  <PresentationFormat>Widescreen</PresentationFormat>
  <Paragraphs>75</Paragraphs>
  <Slides>17</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맑은 고딕</vt:lpstr>
      <vt:lpstr>Arial</vt:lpstr>
      <vt:lpstr>Avenir Book</vt:lpstr>
      <vt:lpstr>Calibri</vt:lpstr>
      <vt:lpstr>Charter Roman</vt:lpstr>
      <vt:lpstr>Charter Roman</vt:lpstr>
      <vt:lpstr>Noto Sans CJK KR Bold</vt:lpstr>
      <vt:lpstr>Wingdings</vt:lpstr>
      <vt:lpstr>Office 테마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왕별</dc:creator>
  <cp:lastModifiedBy>Farrokh Alemi</cp:lastModifiedBy>
  <cp:revision>210</cp:revision>
  <dcterms:created xsi:type="dcterms:W3CDTF">2021-05-30T08:06:49Z</dcterms:created>
  <dcterms:modified xsi:type="dcterms:W3CDTF">2023-04-06T23:33:15Z</dcterms:modified>
</cp:coreProperties>
</file>