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80" r:id="rId6"/>
    <p:sldId id="281" r:id="rId7"/>
    <p:sldId id="282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258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2D8F9B-012F-49D7-AF00-9FFB05EA361D}" v="163" dt="2024-02-21T20:19:29.5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7" autoAdjust="0"/>
    <p:restoredTop sz="91634" autoAdjust="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AADB09-0C28-4F3D-9DDA-B53F48AC1280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09F5BE9-4AD6-4A1A-8470-870FCD3276E5}">
      <dgm:prSet/>
      <dgm:spPr/>
      <dgm:t>
        <a:bodyPr/>
        <a:lstStyle/>
        <a:p>
          <a:r>
            <a:rPr lang="en-US"/>
            <a:t>Group similar antidepressants together</a:t>
          </a:r>
        </a:p>
      </dgm:t>
    </dgm:pt>
    <dgm:pt modelId="{3DBCE349-5F5F-4B15-82D1-EA54238901BA}" type="parTrans" cxnId="{13194975-B4BD-4712-AD71-2B1772AF01D1}">
      <dgm:prSet/>
      <dgm:spPr/>
      <dgm:t>
        <a:bodyPr/>
        <a:lstStyle/>
        <a:p>
          <a:endParaRPr lang="en-US"/>
        </a:p>
      </dgm:t>
    </dgm:pt>
    <dgm:pt modelId="{A6FB6898-1249-4F8C-8532-EB3200A3BD78}" type="sibTrans" cxnId="{13194975-B4BD-4712-AD71-2B1772AF01D1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8BB4A180-22B8-48E7-8557-6B75EFEDDFA1}">
      <dgm:prSet/>
      <dgm:spPr/>
      <dgm:t>
        <a:bodyPr/>
        <a:lstStyle/>
        <a:p>
          <a:r>
            <a:rPr lang="en-US"/>
            <a:t>Fill out dates and dosages for each antidepressant trial for each person</a:t>
          </a:r>
        </a:p>
      </dgm:t>
    </dgm:pt>
    <dgm:pt modelId="{8EC676B4-524E-49F1-BA29-57AF6567B764}" type="parTrans" cxnId="{7AC0475F-31AB-41D5-B7FD-128FFA887832}">
      <dgm:prSet/>
      <dgm:spPr/>
      <dgm:t>
        <a:bodyPr/>
        <a:lstStyle/>
        <a:p>
          <a:endParaRPr lang="en-US"/>
        </a:p>
      </dgm:t>
    </dgm:pt>
    <dgm:pt modelId="{8048955C-B5C0-4FD6-8909-38C1386895B5}" type="sibTrans" cxnId="{7AC0475F-31AB-41D5-B7FD-128FFA887832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0B6A728A-594B-40AF-805A-64B4CAD3F412}">
      <dgm:prSet/>
      <dgm:spPr/>
      <dgm:t>
        <a:bodyPr/>
        <a:lstStyle/>
        <a:p>
          <a:r>
            <a:rPr lang="en-US"/>
            <a:t>Process data to create the outcome variable, Remission</a:t>
          </a:r>
        </a:p>
      </dgm:t>
    </dgm:pt>
    <dgm:pt modelId="{BC955B4A-5DF0-4589-B10E-4637751701B4}" type="parTrans" cxnId="{7932505E-4931-4EB9-B875-F957A28798E0}">
      <dgm:prSet/>
      <dgm:spPr/>
      <dgm:t>
        <a:bodyPr/>
        <a:lstStyle/>
        <a:p>
          <a:endParaRPr lang="en-US"/>
        </a:p>
      </dgm:t>
    </dgm:pt>
    <dgm:pt modelId="{4362B856-8942-45E7-A55C-EC7A4D8CCAB2}" type="sibTrans" cxnId="{7932505E-4931-4EB9-B875-F957A28798E0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4C000A70-BA92-45D6-BF4F-469A4562E140}">
      <dgm:prSet/>
      <dgm:spPr/>
      <dgm:t>
        <a:bodyPr/>
        <a:lstStyle/>
        <a:p>
          <a:r>
            <a:rPr lang="en-US"/>
            <a:t>Create variables for age groups and being female</a:t>
          </a:r>
        </a:p>
      </dgm:t>
    </dgm:pt>
    <dgm:pt modelId="{B8BB587D-DD00-4649-A281-5716EE4812F8}" type="parTrans" cxnId="{F2C4111F-E5F1-4F81-8D10-50D3C6D43746}">
      <dgm:prSet/>
      <dgm:spPr/>
      <dgm:t>
        <a:bodyPr/>
        <a:lstStyle/>
        <a:p>
          <a:endParaRPr lang="en-US"/>
        </a:p>
      </dgm:t>
    </dgm:pt>
    <dgm:pt modelId="{2647DE79-3BE0-4565-9660-C3470D5E672C}" type="sibTrans" cxnId="{F2C4111F-E5F1-4F81-8D10-50D3C6D43746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66D9B8EA-358D-4E7D-A1FB-611F2507B67B}">
      <dgm:prSet/>
      <dgm:spPr/>
      <dgm:t>
        <a:bodyPr/>
        <a:lstStyle/>
        <a:p>
          <a:r>
            <a:rPr lang="en-US"/>
            <a:t>Process disease dataset and create dummy variables for diseases that are present prior to the antidepressant trial</a:t>
          </a:r>
        </a:p>
      </dgm:t>
    </dgm:pt>
    <dgm:pt modelId="{5C56A13A-B43B-444B-A5CB-02CC20FE6572}" type="parTrans" cxnId="{1E57880D-D3E1-44C9-A128-4F772A5312AD}">
      <dgm:prSet/>
      <dgm:spPr/>
      <dgm:t>
        <a:bodyPr/>
        <a:lstStyle/>
        <a:p>
          <a:endParaRPr lang="en-US"/>
        </a:p>
      </dgm:t>
    </dgm:pt>
    <dgm:pt modelId="{1B6AC273-7166-4F04-8021-AC96F98FBD04}" type="sibTrans" cxnId="{1E57880D-D3E1-44C9-A128-4F772A5312AD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719CEA8C-E8FF-41CC-AB67-A2B71B8CC7DC}">
      <dgm:prSet/>
      <dgm:spPr/>
      <dgm:t>
        <a:bodyPr/>
        <a:lstStyle/>
        <a:p>
          <a:r>
            <a:rPr lang="en-US"/>
            <a:t>Create an analysis dataset for each antidepressant group of interest</a:t>
          </a:r>
        </a:p>
      </dgm:t>
    </dgm:pt>
    <dgm:pt modelId="{C02E8BBA-93CF-4584-9C82-6ADBDBBA6E59}" type="parTrans" cxnId="{C6B80228-F413-46FA-A380-0AAE03DD130A}">
      <dgm:prSet/>
      <dgm:spPr/>
      <dgm:t>
        <a:bodyPr/>
        <a:lstStyle/>
        <a:p>
          <a:endParaRPr lang="en-US"/>
        </a:p>
      </dgm:t>
    </dgm:pt>
    <dgm:pt modelId="{652F64A7-60A4-4250-8128-C27CA44CBEAC}" type="sibTrans" cxnId="{C6B80228-F413-46FA-A380-0AAE03DD130A}">
      <dgm:prSet phldrT="6" phldr="0"/>
      <dgm:spPr/>
      <dgm:t>
        <a:bodyPr/>
        <a:lstStyle/>
        <a:p>
          <a:r>
            <a:rPr lang="en-US"/>
            <a:t>6</a:t>
          </a:r>
        </a:p>
      </dgm:t>
    </dgm:pt>
    <dgm:pt modelId="{17461EDA-10DC-46E2-81B2-CF6B7E486020}" type="pres">
      <dgm:prSet presAssocID="{1DAADB09-0C28-4F3D-9DDA-B53F48AC1280}" presName="Name0" presStyleCnt="0">
        <dgm:presLayoutVars>
          <dgm:animLvl val="lvl"/>
          <dgm:resizeHandles val="exact"/>
        </dgm:presLayoutVars>
      </dgm:prSet>
      <dgm:spPr/>
    </dgm:pt>
    <dgm:pt modelId="{737459AC-D220-471C-BE39-BA7841CC90FC}" type="pres">
      <dgm:prSet presAssocID="{309F5BE9-4AD6-4A1A-8470-870FCD3276E5}" presName="compositeNode" presStyleCnt="0">
        <dgm:presLayoutVars>
          <dgm:bulletEnabled val="1"/>
        </dgm:presLayoutVars>
      </dgm:prSet>
      <dgm:spPr/>
    </dgm:pt>
    <dgm:pt modelId="{E744943E-F7C2-422E-B0FB-15FE3A37CD0F}" type="pres">
      <dgm:prSet presAssocID="{309F5BE9-4AD6-4A1A-8470-870FCD3276E5}" presName="bgRect" presStyleLbl="bgAccFollowNode1" presStyleIdx="0" presStyleCnt="6"/>
      <dgm:spPr/>
    </dgm:pt>
    <dgm:pt modelId="{FF03085E-96D8-4D61-A874-14B4BE4A6E96}" type="pres">
      <dgm:prSet presAssocID="{A6FB6898-1249-4F8C-8532-EB3200A3BD78}" presName="sibTransNodeCircle" presStyleLbl="alignNode1" presStyleIdx="0" presStyleCnt="12">
        <dgm:presLayoutVars>
          <dgm:chMax val="0"/>
          <dgm:bulletEnabled/>
        </dgm:presLayoutVars>
      </dgm:prSet>
      <dgm:spPr/>
    </dgm:pt>
    <dgm:pt modelId="{0B97D092-574B-49B7-AB1A-D7976241CF66}" type="pres">
      <dgm:prSet presAssocID="{309F5BE9-4AD6-4A1A-8470-870FCD3276E5}" presName="bottomLine" presStyleLbl="alignNode1" presStyleIdx="1" presStyleCnt="12">
        <dgm:presLayoutVars/>
      </dgm:prSet>
      <dgm:spPr/>
    </dgm:pt>
    <dgm:pt modelId="{6D8F51E1-FDA9-4AD4-B5F8-A23921E4BF53}" type="pres">
      <dgm:prSet presAssocID="{309F5BE9-4AD6-4A1A-8470-870FCD3276E5}" presName="nodeText" presStyleLbl="bgAccFollowNode1" presStyleIdx="0" presStyleCnt="6">
        <dgm:presLayoutVars>
          <dgm:bulletEnabled val="1"/>
        </dgm:presLayoutVars>
      </dgm:prSet>
      <dgm:spPr/>
    </dgm:pt>
    <dgm:pt modelId="{00E0AF96-A7ED-445D-BBE5-8B12553D3462}" type="pres">
      <dgm:prSet presAssocID="{A6FB6898-1249-4F8C-8532-EB3200A3BD78}" presName="sibTrans" presStyleCnt="0"/>
      <dgm:spPr/>
    </dgm:pt>
    <dgm:pt modelId="{85147C94-44EB-4711-A844-4123E4140D19}" type="pres">
      <dgm:prSet presAssocID="{8BB4A180-22B8-48E7-8557-6B75EFEDDFA1}" presName="compositeNode" presStyleCnt="0">
        <dgm:presLayoutVars>
          <dgm:bulletEnabled val="1"/>
        </dgm:presLayoutVars>
      </dgm:prSet>
      <dgm:spPr/>
    </dgm:pt>
    <dgm:pt modelId="{8039C1EA-992E-4C0E-AF80-D135D93F4D4F}" type="pres">
      <dgm:prSet presAssocID="{8BB4A180-22B8-48E7-8557-6B75EFEDDFA1}" presName="bgRect" presStyleLbl="bgAccFollowNode1" presStyleIdx="1" presStyleCnt="6"/>
      <dgm:spPr/>
    </dgm:pt>
    <dgm:pt modelId="{DF3BC0FB-115D-4861-B149-CCFCE8A0C584}" type="pres">
      <dgm:prSet presAssocID="{8048955C-B5C0-4FD6-8909-38C1386895B5}" presName="sibTransNodeCircle" presStyleLbl="alignNode1" presStyleIdx="2" presStyleCnt="12">
        <dgm:presLayoutVars>
          <dgm:chMax val="0"/>
          <dgm:bulletEnabled/>
        </dgm:presLayoutVars>
      </dgm:prSet>
      <dgm:spPr/>
    </dgm:pt>
    <dgm:pt modelId="{4B7B02D8-7740-4944-B1A0-B37884B4FC1D}" type="pres">
      <dgm:prSet presAssocID="{8BB4A180-22B8-48E7-8557-6B75EFEDDFA1}" presName="bottomLine" presStyleLbl="alignNode1" presStyleIdx="3" presStyleCnt="12">
        <dgm:presLayoutVars/>
      </dgm:prSet>
      <dgm:spPr/>
    </dgm:pt>
    <dgm:pt modelId="{AC9180E3-6CD8-49B8-8DB9-01D89BA4525D}" type="pres">
      <dgm:prSet presAssocID="{8BB4A180-22B8-48E7-8557-6B75EFEDDFA1}" presName="nodeText" presStyleLbl="bgAccFollowNode1" presStyleIdx="1" presStyleCnt="6">
        <dgm:presLayoutVars>
          <dgm:bulletEnabled val="1"/>
        </dgm:presLayoutVars>
      </dgm:prSet>
      <dgm:spPr/>
    </dgm:pt>
    <dgm:pt modelId="{8E38369E-8524-4DF2-81A9-8D37C3F41F44}" type="pres">
      <dgm:prSet presAssocID="{8048955C-B5C0-4FD6-8909-38C1386895B5}" presName="sibTrans" presStyleCnt="0"/>
      <dgm:spPr/>
    </dgm:pt>
    <dgm:pt modelId="{EB5A9573-601D-4AB1-A836-7875E56EC972}" type="pres">
      <dgm:prSet presAssocID="{0B6A728A-594B-40AF-805A-64B4CAD3F412}" presName="compositeNode" presStyleCnt="0">
        <dgm:presLayoutVars>
          <dgm:bulletEnabled val="1"/>
        </dgm:presLayoutVars>
      </dgm:prSet>
      <dgm:spPr/>
    </dgm:pt>
    <dgm:pt modelId="{C53AA6FD-4E35-4435-8474-E166F46E2A80}" type="pres">
      <dgm:prSet presAssocID="{0B6A728A-594B-40AF-805A-64B4CAD3F412}" presName="bgRect" presStyleLbl="bgAccFollowNode1" presStyleIdx="2" presStyleCnt="6"/>
      <dgm:spPr/>
    </dgm:pt>
    <dgm:pt modelId="{FE42C17C-73F2-441A-B81A-3D8D9D87914B}" type="pres">
      <dgm:prSet presAssocID="{4362B856-8942-45E7-A55C-EC7A4D8CCAB2}" presName="sibTransNodeCircle" presStyleLbl="alignNode1" presStyleIdx="4" presStyleCnt="12">
        <dgm:presLayoutVars>
          <dgm:chMax val="0"/>
          <dgm:bulletEnabled/>
        </dgm:presLayoutVars>
      </dgm:prSet>
      <dgm:spPr/>
    </dgm:pt>
    <dgm:pt modelId="{9B5B297A-17D9-44FE-84D2-1CD63BE84075}" type="pres">
      <dgm:prSet presAssocID="{0B6A728A-594B-40AF-805A-64B4CAD3F412}" presName="bottomLine" presStyleLbl="alignNode1" presStyleIdx="5" presStyleCnt="12">
        <dgm:presLayoutVars/>
      </dgm:prSet>
      <dgm:spPr/>
    </dgm:pt>
    <dgm:pt modelId="{FF18A3A4-1CC8-4E44-84E6-373ECE465195}" type="pres">
      <dgm:prSet presAssocID="{0B6A728A-594B-40AF-805A-64B4CAD3F412}" presName="nodeText" presStyleLbl="bgAccFollowNode1" presStyleIdx="2" presStyleCnt="6">
        <dgm:presLayoutVars>
          <dgm:bulletEnabled val="1"/>
        </dgm:presLayoutVars>
      </dgm:prSet>
      <dgm:spPr/>
    </dgm:pt>
    <dgm:pt modelId="{9D3E2B00-2E36-41FA-80A9-EF0617D3CD86}" type="pres">
      <dgm:prSet presAssocID="{4362B856-8942-45E7-A55C-EC7A4D8CCAB2}" presName="sibTrans" presStyleCnt="0"/>
      <dgm:spPr/>
    </dgm:pt>
    <dgm:pt modelId="{F6AA0F4C-29A8-486F-8977-70254C250628}" type="pres">
      <dgm:prSet presAssocID="{4C000A70-BA92-45D6-BF4F-469A4562E140}" presName="compositeNode" presStyleCnt="0">
        <dgm:presLayoutVars>
          <dgm:bulletEnabled val="1"/>
        </dgm:presLayoutVars>
      </dgm:prSet>
      <dgm:spPr/>
    </dgm:pt>
    <dgm:pt modelId="{0724F428-DF1E-4B74-9B89-BE137568902A}" type="pres">
      <dgm:prSet presAssocID="{4C000A70-BA92-45D6-BF4F-469A4562E140}" presName="bgRect" presStyleLbl="bgAccFollowNode1" presStyleIdx="3" presStyleCnt="6"/>
      <dgm:spPr/>
    </dgm:pt>
    <dgm:pt modelId="{9056E8B3-ABB9-4388-A2A1-A4079F862E89}" type="pres">
      <dgm:prSet presAssocID="{2647DE79-3BE0-4565-9660-C3470D5E672C}" presName="sibTransNodeCircle" presStyleLbl="alignNode1" presStyleIdx="6" presStyleCnt="12">
        <dgm:presLayoutVars>
          <dgm:chMax val="0"/>
          <dgm:bulletEnabled/>
        </dgm:presLayoutVars>
      </dgm:prSet>
      <dgm:spPr/>
    </dgm:pt>
    <dgm:pt modelId="{E48CF8F7-9E8D-4FF9-AEDD-26621F76522B}" type="pres">
      <dgm:prSet presAssocID="{4C000A70-BA92-45D6-BF4F-469A4562E140}" presName="bottomLine" presStyleLbl="alignNode1" presStyleIdx="7" presStyleCnt="12">
        <dgm:presLayoutVars/>
      </dgm:prSet>
      <dgm:spPr/>
    </dgm:pt>
    <dgm:pt modelId="{E4CDB137-E5B4-4473-B9CA-EE602F0487AF}" type="pres">
      <dgm:prSet presAssocID="{4C000A70-BA92-45D6-BF4F-469A4562E140}" presName="nodeText" presStyleLbl="bgAccFollowNode1" presStyleIdx="3" presStyleCnt="6">
        <dgm:presLayoutVars>
          <dgm:bulletEnabled val="1"/>
        </dgm:presLayoutVars>
      </dgm:prSet>
      <dgm:spPr/>
    </dgm:pt>
    <dgm:pt modelId="{B6E790EF-6C9C-4B36-A267-A3206D4CE74A}" type="pres">
      <dgm:prSet presAssocID="{2647DE79-3BE0-4565-9660-C3470D5E672C}" presName="sibTrans" presStyleCnt="0"/>
      <dgm:spPr/>
    </dgm:pt>
    <dgm:pt modelId="{136C855A-1F62-4843-A164-D4A458074B20}" type="pres">
      <dgm:prSet presAssocID="{66D9B8EA-358D-4E7D-A1FB-611F2507B67B}" presName="compositeNode" presStyleCnt="0">
        <dgm:presLayoutVars>
          <dgm:bulletEnabled val="1"/>
        </dgm:presLayoutVars>
      </dgm:prSet>
      <dgm:spPr/>
    </dgm:pt>
    <dgm:pt modelId="{170D777D-7C17-48FC-9DEF-9A22B7007D2D}" type="pres">
      <dgm:prSet presAssocID="{66D9B8EA-358D-4E7D-A1FB-611F2507B67B}" presName="bgRect" presStyleLbl="bgAccFollowNode1" presStyleIdx="4" presStyleCnt="6"/>
      <dgm:spPr/>
    </dgm:pt>
    <dgm:pt modelId="{3EC7BB12-FCB1-4761-8CD1-7E8AD3B95F17}" type="pres">
      <dgm:prSet presAssocID="{1B6AC273-7166-4F04-8021-AC96F98FBD04}" presName="sibTransNodeCircle" presStyleLbl="alignNode1" presStyleIdx="8" presStyleCnt="12">
        <dgm:presLayoutVars>
          <dgm:chMax val="0"/>
          <dgm:bulletEnabled/>
        </dgm:presLayoutVars>
      </dgm:prSet>
      <dgm:spPr/>
    </dgm:pt>
    <dgm:pt modelId="{18DFB844-9D65-4215-B91F-69838570853F}" type="pres">
      <dgm:prSet presAssocID="{66D9B8EA-358D-4E7D-A1FB-611F2507B67B}" presName="bottomLine" presStyleLbl="alignNode1" presStyleIdx="9" presStyleCnt="12">
        <dgm:presLayoutVars/>
      </dgm:prSet>
      <dgm:spPr/>
    </dgm:pt>
    <dgm:pt modelId="{B41256E0-9607-43E8-8D8F-70BAB58B473B}" type="pres">
      <dgm:prSet presAssocID="{66D9B8EA-358D-4E7D-A1FB-611F2507B67B}" presName="nodeText" presStyleLbl="bgAccFollowNode1" presStyleIdx="4" presStyleCnt="6">
        <dgm:presLayoutVars>
          <dgm:bulletEnabled val="1"/>
        </dgm:presLayoutVars>
      </dgm:prSet>
      <dgm:spPr/>
    </dgm:pt>
    <dgm:pt modelId="{67A20BAA-2962-4EA5-9578-2ACE8BA635E3}" type="pres">
      <dgm:prSet presAssocID="{1B6AC273-7166-4F04-8021-AC96F98FBD04}" presName="sibTrans" presStyleCnt="0"/>
      <dgm:spPr/>
    </dgm:pt>
    <dgm:pt modelId="{413B8C9B-72C0-41BC-9B82-39156C56D9D3}" type="pres">
      <dgm:prSet presAssocID="{719CEA8C-E8FF-41CC-AB67-A2B71B8CC7DC}" presName="compositeNode" presStyleCnt="0">
        <dgm:presLayoutVars>
          <dgm:bulletEnabled val="1"/>
        </dgm:presLayoutVars>
      </dgm:prSet>
      <dgm:spPr/>
    </dgm:pt>
    <dgm:pt modelId="{F0DFBFB0-5765-4273-9E70-64B54CE62302}" type="pres">
      <dgm:prSet presAssocID="{719CEA8C-E8FF-41CC-AB67-A2B71B8CC7DC}" presName="bgRect" presStyleLbl="bgAccFollowNode1" presStyleIdx="5" presStyleCnt="6"/>
      <dgm:spPr/>
    </dgm:pt>
    <dgm:pt modelId="{033FFF0A-07B2-4CDB-A4BC-4275D94BCDC8}" type="pres">
      <dgm:prSet presAssocID="{652F64A7-60A4-4250-8128-C27CA44CBEAC}" presName="sibTransNodeCircle" presStyleLbl="alignNode1" presStyleIdx="10" presStyleCnt="12">
        <dgm:presLayoutVars>
          <dgm:chMax val="0"/>
          <dgm:bulletEnabled/>
        </dgm:presLayoutVars>
      </dgm:prSet>
      <dgm:spPr/>
    </dgm:pt>
    <dgm:pt modelId="{856AB9C9-CE73-4F41-9083-7AD370AC766F}" type="pres">
      <dgm:prSet presAssocID="{719CEA8C-E8FF-41CC-AB67-A2B71B8CC7DC}" presName="bottomLine" presStyleLbl="alignNode1" presStyleIdx="11" presStyleCnt="12">
        <dgm:presLayoutVars/>
      </dgm:prSet>
      <dgm:spPr/>
    </dgm:pt>
    <dgm:pt modelId="{C63F79A5-33C7-4EF3-BC5A-053A80E4952C}" type="pres">
      <dgm:prSet presAssocID="{719CEA8C-E8FF-41CC-AB67-A2B71B8CC7DC}" presName="nodeText" presStyleLbl="bgAccFollowNode1" presStyleIdx="5" presStyleCnt="6">
        <dgm:presLayoutVars>
          <dgm:bulletEnabled val="1"/>
        </dgm:presLayoutVars>
      </dgm:prSet>
      <dgm:spPr/>
    </dgm:pt>
  </dgm:ptLst>
  <dgm:cxnLst>
    <dgm:cxn modelId="{82201008-8D8A-4D27-AF0B-5342BF7DAFD9}" type="presOf" srcId="{4C000A70-BA92-45D6-BF4F-469A4562E140}" destId="{0724F428-DF1E-4B74-9B89-BE137568902A}" srcOrd="0" destOrd="0" presId="urn:microsoft.com/office/officeart/2016/7/layout/BasicLinearProcessNumbered"/>
    <dgm:cxn modelId="{1E57880D-D3E1-44C9-A128-4F772A5312AD}" srcId="{1DAADB09-0C28-4F3D-9DDA-B53F48AC1280}" destId="{66D9B8EA-358D-4E7D-A1FB-611F2507B67B}" srcOrd="4" destOrd="0" parTransId="{5C56A13A-B43B-444B-A5CB-02CC20FE6572}" sibTransId="{1B6AC273-7166-4F04-8021-AC96F98FBD04}"/>
    <dgm:cxn modelId="{18B5EB16-CE6B-4035-BAA9-0A7D6D95A615}" type="presOf" srcId="{66D9B8EA-358D-4E7D-A1FB-611F2507B67B}" destId="{B41256E0-9607-43E8-8D8F-70BAB58B473B}" srcOrd="1" destOrd="0" presId="urn:microsoft.com/office/officeart/2016/7/layout/BasicLinearProcessNumbered"/>
    <dgm:cxn modelId="{89E4021C-1BBE-4E91-A3E4-ACA9B54B58DC}" type="presOf" srcId="{A6FB6898-1249-4F8C-8532-EB3200A3BD78}" destId="{FF03085E-96D8-4D61-A874-14B4BE4A6E96}" srcOrd="0" destOrd="0" presId="urn:microsoft.com/office/officeart/2016/7/layout/BasicLinearProcessNumbered"/>
    <dgm:cxn modelId="{F2C4111F-E5F1-4F81-8D10-50D3C6D43746}" srcId="{1DAADB09-0C28-4F3D-9DDA-B53F48AC1280}" destId="{4C000A70-BA92-45D6-BF4F-469A4562E140}" srcOrd="3" destOrd="0" parTransId="{B8BB587D-DD00-4649-A281-5716EE4812F8}" sibTransId="{2647DE79-3BE0-4565-9660-C3470D5E672C}"/>
    <dgm:cxn modelId="{9F552823-D873-4EF1-994B-72E98333EA6D}" type="presOf" srcId="{4C000A70-BA92-45D6-BF4F-469A4562E140}" destId="{E4CDB137-E5B4-4473-B9CA-EE602F0487AF}" srcOrd="1" destOrd="0" presId="urn:microsoft.com/office/officeart/2016/7/layout/BasicLinearProcessNumbered"/>
    <dgm:cxn modelId="{366D2925-843E-4593-BBA5-71AEE4EF00A0}" type="presOf" srcId="{309F5BE9-4AD6-4A1A-8470-870FCD3276E5}" destId="{6D8F51E1-FDA9-4AD4-B5F8-A23921E4BF53}" srcOrd="1" destOrd="0" presId="urn:microsoft.com/office/officeart/2016/7/layout/BasicLinearProcessNumbered"/>
    <dgm:cxn modelId="{854E8925-3E80-4AA3-B515-DAD3C5797B8C}" type="presOf" srcId="{8BB4A180-22B8-48E7-8557-6B75EFEDDFA1}" destId="{8039C1EA-992E-4C0E-AF80-D135D93F4D4F}" srcOrd="0" destOrd="0" presId="urn:microsoft.com/office/officeart/2016/7/layout/BasicLinearProcessNumbered"/>
    <dgm:cxn modelId="{C6B80228-F413-46FA-A380-0AAE03DD130A}" srcId="{1DAADB09-0C28-4F3D-9DDA-B53F48AC1280}" destId="{719CEA8C-E8FF-41CC-AB67-A2B71B8CC7DC}" srcOrd="5" destOrd="0" parTransId="{C02E8BBA-93CF-4584-9C82-6ADBDBBA6E59}" sibTransId="{652F64A7-60A4-4250-8128-C27CA44CBEAC}"/>
    <dgm:cxn modelId="{10B8342F-9CB9-4189-A24F-4C43308B0526}" type="presOf" srcId="{4362B856-8942-45E7-A55C-EC7A4D8CCAB2}" destId="{FE42C17C-73F2-441A-B81A-3D8D9D87914B}" srcOrd="0" destOrd="0" presId="urn:microsoft.com/office/officeart/2016/7/layout/BasicLinearProcessNumbered"/>
    <dgm:cxn modelId="{7932505E-4931-4EB9-B875-F957A28798E0}" srcId="{1DAADB09-0C28-4F3D-9DDA-B53F48AC1280}" destId="{0B6A728A-594B-40AF-805A-64B4CAD3F412}" srcOrd="2" destOrd="0" parTransId="{BC955B4A-5DF0-4589-B10E-4637751701B4}" sibTransId="{4362B856-8942-45E7-A55C-EC7A4D8CCAB2}"/>
    <dgm:cxn modelId="{7AC0475F-31AB-41D5-B7FD-128FFA887832}" srcId="{1DAADB09-0C28-4F3D-9DDA-B53F48AC1280}" destId="{8BB4A180-22B8-48E7-8557-6B75EFEDDFA1}" srcOrd="1" destOrd="0" parTransId="{8EC676B4-524E-49F1-BA29-57AF6567B764}" sibTransId="{8048955C-B5C0-4FD6-8909-38C1386895B5}"/>
    <dgm:cxn modelId="{13194975-B4BD-4712-AD71-2B1772AF01D1}" srcId="{1DAADB09-0C28-4F3D-9DDA-B53F48AC1280}" destId="{309F5BE9-4AD6-4A1A-8470-870FCD3276E5}" srcOrd="0" destOrd="0" parTransId="{3DBCE349-5F5F-4B15-82D1-EA54238901BA}" sibTransId="{A6FB6898-1249-4F8C-8532-EB3200A3BD78}"/>
    <dgm:cxn modelId="{45E19F82-A4DF-4E65-88D1-43F343B5ACDB}" type="presOf" srcId="{719CEA8C-E8FF-41CC-AB67-A2B71B8CC7DC}" destId="{F0DFBFB0-5765-4273-9E70-64B54CE62302}" srcOrd="0" destOrd="0" presId="urn:microsoft.com/office/officeart/2016/7/layout/BasicLinearProcessNumbered"/>
    <dgm:cxn modelId="{9BA1058A-576F-44B8-B3D6-B3ABD2EC5DBB}" type="presOf" srcId="{8BB4A180-22B8-48E7-8557-6B75EFEDDFA1}" destId="{AC9180E3-6CD8-49B8-8DB9-01D89BA4525D}" srcOrd="1" destOrd="0" presId="urn:microsoft.com/office/officeart/2016/7/layout/BasicLinearProcessNumbered"/>
    <dgm:cxn modelId="{CCEB0B90-016E-437D-932B-B09BB175B002}" type="presOf" srcId="{1B6AC273-7166-4F04-8021-AC96F98FBD04}" destId="{3EC7BB12-FCB1-4761-8CD1-7E8AD3B95F17}" srcOrd="0" destOrd="0" presId="urn:microsoft.com/office/officeart/2016/7/layout/BasicLinearProcessNumbered"/>
    <dgm:cxn modelId="{24845694-3482-4E63-A063-A8267024BB04}" type="presOf" srcId="{652F64A7-60A4-4250-8128-C27CA44CBEAC}" destId="{033FFF0A-07B2-4CDB-A4BC-4275D94BCDC8}" srcOrd="0" destOrd="0" presId="urn:microsoft.com/office/officeart/2016/7/layout/BasicLinearProcessNumbered"/>
    <dgm:cxn modelId="{95C36FB0-5622-410F-B4A0-7B9ED3D3573B}" type="presOf" srcId="{0B6A728A-594B-40AF-805A-64B4CAD3F412}" destId="{FF18A3A4-1CC8-4E44-84E6-373ECE465195}" srcOrd="1" destOrd="0" presId="urn:microsoft.com/office/officeart/2016/7/layout/BasicLinearProcessNumbered"/>
    <dgm:cxn modelId="{F613B4BA-8637-4E60-BC52-5E77C8E0325A}" type="presOf" srcId="{66D9B8EA-358D-4E7D-A1FB-611F2507B67B}" destId="{170D777D-7C17-48FC-9DEF-9A22B7007D2D}" srcOrd="0" destOrd="0" presId="urn:microsoft.com/office/officeart/2016/7/layout/BasicLinearProcessNumbered"/>
    <dgm:cxn modelId="{0DBEDFCE-8851-4C63-B91F-A57A4369C8D4}" type="presOf" srcId="{1DAADB09-0C28-4F3D-9DDA-B53F48AC1280}" destId="{17461EDA-10DC-46E2-81B2-CF6B7E486020}" srcOrd="0" destOrd="0" presId="urn:microsoft.com/office/officeart/2016/7/layout/BasicLinearProcessNumbered"/>
    <dgm:cxn modelId="{E4129ED2-E724-4722-8AB8-E1345AE526FB}" type="presOf" srcId="{0B6A728A-594B-40AF-805A-64B4CAD3F412}" destId="{C53AA6FD-4E35-4435-8474-E166F46E2A80}" srcOrd="0" destOrd="0" presId="urn:microsoft.com/office/officeart/2016/7/layout/BasicLinearProcessNumbered"/>
    <dgm:cxn modelId="{97DD14F5-56E4-4AE5-8166-BF34B9BB0D00}" type="presOf" srcId="{719CEA8C-E8FF-41CC-AB67-A2B71B8CC7DC}" destId="{C63F79A5-33C7-4EF3-BC5A-053A80E4952C}" srcOrd="1" destOrd="0" presId="urn:microsoft.com/office/officeart/2016/7/layout/BasicLinearProcessNumbered"/>
    <dgm:cxn modelId="{8FFEBFF5-8FF3-40D9-BF4E-13C9AE01FD90}" type="presOf" srcId="{2647DE79-3BE0-4565-9660-C3470D5E672C}" destId="{9056E8B3-ABB9-4388-A2A1-A4079F862E89}" srcOrd="0" destOrd="0" presId="urn:microsoft.com/office/officeart/2016/7/layout/BasicLinearProcessNumbered"/>
    <dgm:cxn modelId="{AA1B71F9-BFED-4A36-BF09-09E5539296FA}" type="presOf" srcId="{8048955C-B5C0-4FD6-8909-38C1386895B5}" destId="{DF3BC0FB-115D-4861-B149-CCFCE8A0C584}" srcOrd="0" destOrd="0" presId="urn:microsoft.com/office/officeart/2016/7/layout/BasicLinearProcessNumbered"/>
    <dgm:cxn modelId="{CAD04CFC-231F-4DD7-9589-4CA268B6EEDB}" type="presOf" srcId="{309F5BE9-4AD6-4A1A-8470-870FCD3276E5}" destId="{E744943E-F7C2-422E-B0FB-15FE3A37CD0F}" srcOrd="0" destOrd="0" presId="urn:microsoft.com/office/officeart/2016/7/layout/BasicLinearProcessNumbered"/>
    <dgm:cxn modelId="{E5A69E70-CD9F-4F01-AF4A-D5487DBA1E59}" type="presParOf" srcId="{17461EDA-10DC-46E2-81B2-CF6B7E486020}" destId="{737459AC-D220-471C-BE39-BA7841CC90FC}" srcOrd="0" destOrd="0" presId="urn:microsoft.com/office/officeart/2016/7/layout/BasicLinearProcessNumbered"/>
    <dgm:cxn modelId="{99ABE226-A54C-4E53-82EB-404EAB7A4626}" type="presParOf" srcId="{737459AC-D220-471C-BE39-BA7841CC90FC}" destId="{E744943E-F7C2-422E-B0FB-15FE3A37CD0F}" srcOrd="0" destOrd="0" presId="urn:microsoft.com/office/officeart/2016/7/layout/BasicLinearProcessNumbered"/>
    <dgm:cxn modelId="{C7C17C79-16F9-41AB-8318-1A19B3503723}" type="presParOf" srcId="{737459AC-D220-471C-BE39-BA7841CC90FC}" destId="{FF03085E-96D8-4D61-A874-14B4BE4A6E96}" srcOrd="1" destOrd="0" presId="urn:microsoft.com/office/officeart/2016/7/layout/BasicLinearProcessNumbered"/>
    <dgm:cxn modelId="{B84E8178-0F2B-41ED-8841-659EA395615F}" type="presParOf" srcId="{737459AC-D220-471C-BE39-BA7841CC90FC}" destId="{0B97D092-574B-49B7-AB1A-D7976241CF66}" srcOrd="2" destOrd="0" presId="urn:microsoft.com/office/officeart/2016/7/layout/BasicLinearProcessNumbered"/>
    <dgm:cxn modelId="{0C475B18-A8B5-4DD1-83B4-6E60923934D2}" type="presParOf" srcId="{737459AC-D220-471C-BE39-BA7841CC90FC}" destId="{6D8F51E1-FDA9-4AD4-B5F8-A23921E4BF53}" srcOrd="3" destOrd="0" presId="urn:microsoft.com/office/officeart/2016/7/layout/BasicLinearProcessNumbered"/>
    <dgm:cxn modelId="{528D0FCD-9138-47AB-BBA0-3DD94F7DD228}" type="presParOf" srcId="{17461EDA-10DC-46E2-81B2-CF6B7E486020}" destId="{00E0AF96-A7ED-445D-BBE5-8B12553D3462}" srcOrd="1" destOrd="0" presId="urn:microsoft.com/office/officeart/2016/7/layout/BasicLinearProcessNumbered"/>
    <dgm:cxn modelId="{67017948-3691-46C6-AF18-9D6F83E16045}" type="presParOf" srcId="{17461EDA-10DC-46E2-81B2-CF6B7E486020}" destId="{85147C94-44EB-4711-A844-4123E4140D19}" srcOrd="2" destOrd="0" presId="urn:microsoft.com/office/officeart/2016/7/layout/BasicLinearProcessNumbered"/>
    <dgm:cxn modelId="{F841F360-E46E-4BF5-8B3A-D7D37AAF1F34}" type="presParOf" srcId="{85147C94-44EB-4711-A844-4123E4140D19}" destId="{8039C1EA-992E-4C0E-AF80-D135D93F4D4F}" srcOrd="0" destOrd="0" presId="urn:microsoft.com/office/officeart/2016/7/layout/BasicLinearProcessNumbered"/>
    <dgm:cxn modelId="{330D9135-43D0-41C3-AAD4-1DD195E5436D}" type="presParOf" srcId="{85147C94-44EB-4711-A844-4123E4140D19}" destId="{DF3BC0FB-115D-4861-B149-CCFCE8A0C584}" srcOrd="1" destOrd="0" presId="urn:microsoft.com/office/officeart/2016/7/layout/BasicLinearProcessNumbered"/>
    <dgm:cxn modelId="{FE767B75-B376-4AEE-99FF-B846E12FEA88}" type="presParOf" srcId="{85147C94-44EB-4711-A844-4123E4140D19}" destId="{4B7B02D8-7740-4944-B1A0-B37884B4FC1D}" srcOrd="2" destOrd="0" presId="urn:microsoft.com/office/officeart/2016/7/layout/BasicLinearProcessNumbered"/>
    <dgm:cxn modelId="{38C5C7B5-7A8B-4CBC-8015-DB4FCFC5B008}" type="presParOf" srcId="{85147C94-44EB-4711-A844-4123E4140D19}" destId="{AC9180E3-6CD8-49B8-8DB9-01D89BA4525D}" srcOrd="3" destOrd="0" presId="urn:microsoft.com/office/officeart/2016/7/layout/BasicLinearProcessNumbered"/>
    <dgm:cxn modelId="{EE8BF9C7-1847-4776-A5FF-5C8A75667525}" type="presParOf" srcId="{17461EDA-10DC-46E2-81B2-CF6B7E486020}" destId="{8E38369E-8524-4DF2-81A9-8D37C3F41F44}" srcOrd="3" destOrd="0" presId="urn:microsoft.com/office/officeart/2016/7/layout/BasicLinearProcessNumbered"/>
    <dgm:cxn modelId="{5555C505-AD42-42CE-BE6D-1249F3F38C1B}" type="presParOf" srcId="{17461EDA-10DC-46E2-81B2-CF6B7E486020}" destId="{EB5A9573-601D-4AB1-A836-7875E56EC972}" srcOrd="4" destOrd="0" presId="urn:microsoft.com/office/officeart/2016/7/layout/BasicLinearProcessNumbered"/>
    <dgm:cxn modelId="{0CC3E017-C140-41D3-B2F1-719C315E2DB0}" type="presParOf" srcId="{EB5A9573-601D-4AB1-A836-7875E56EC972}" destId="{C53AA6FD-4E35-4435-8474-E166F46E2A80}" srcOrd="0" destOrd="0" presId="urn:microsoft.com/office/officeart/2016/7/layout/BasicLinearProcessNumbered"/>
    <dgm:cxn modelId="{1D2C2132-47C0-4B82-A043-E43CCE64CE3A}" type="presParOf" srcId="{EB5A9573-601D-4AB1-A836-7875E56EC972}" destId="{FE42C17C-73F2-441A-B81A-3D8D9D87914B}" srcOrd="1" destOrd="0" presId="urn:microsoft.com/office/officeart/2016/7/layout/BasicLinearProcessNumbered"/>
    <dgm:cxn modelId="{ADC22E17-BB82-478E-BBD3-681197C1AE28}" type="presParOf" srcId="{EB5A9573-601D-4AB1-A836-7875E56EC972}" destId="{9B5B297A-17D9-44FE-84D2-1CD63BE84075}" srcOrd="2" destOrd="0" presId="urn:microsoft.com/office/officeart/2016/7/layout/BasicLinearProcessNumbered"/>
    <dgm:cxn modelId="{34E313D9-E903-4A55-B00B-B2F63747B6FD}" type="presParOf" srcId="{EB5A9573-601D-4AB1-A836-7875E56EC972}" destId="{FF18A3A4-1CC8-4E44-84E6-373ECE465195}" srcOrd="3" destOrd="0" presId="urn:microsoft.com/office/officeart/2016/7/layout/BasicLinearProcessNumbered"/>
    <dgm:cxn modelId="{0123557A-D21A-4D61-B320-464BBF903EE1}" type="presParOf" srcId="{17461EDA-10DC-46E2-81B2-CF6B7E486020}" destId="{9D3E2B00-2E36-41FA-80A9-EF0617D3CD86}" srcOrd="5" destOrd="0" presId="urn:microsoft.com/office/officeart/2016/7/layout/BasicLinearProcessNumbered"/>
    <dgm:cxn modelId="{D6AEC0F8-70ED-476C-B1E1-56DFEFBC5115}" type="presParOf" srcId="{17461EDA-10DC-46E2-81B2-CF6B7E486020}" destId="{F6AA0F4C-29A8-486F-8977-70254C250628}" srcOrd="6" destOrd="0" presId="urn:microsoft.com/office/officeart/2016/7/layout/BasicLinearProcessNumbered"/>
    <dgm:cxn modelId="{DB49D739-5A03-4692-96C3-B05673A4CF16}" type="presParOf" srcId="{F6AA0F4C-29A8-486F-8977-70254C250628}" destId="{0724F428-DF1E-4B74-9B89-BE137568902A}" srcOrd="0" destOrd="0" presId="urn:microsoft.com/office/officeart/2016/7/layout/BasicLinearProcessNumbered"/>
    <dgm:cxn modelId="{B222671D-88BF-45A1-9574-4AEAA6BC33E4}" type="presParOf" srcId="{F6AA0F4C-29A8-486F-8977-70254C250628}" destId="{9056E8B3-ABB9-4388-A2A1-A4079F862E89}" srcOrd="1" destOrd="0" presId="urn:microsoft.com/office/officeart/2016/7/layout/BasicLinearProcessNumbered"/>
    <dgm:cxn modelId="{AD93443C-39A4-4F53-AE8E-58F2FD9BE341}" type="presParOf" srcId="{F6AA0F4C-29A8-486F-8977-70254C250628}" destId="{E48CF8F7-9E8D-4FF9-AEDD-26621F76522B}" srcOrd="2" destOrd="0" presId="urn:microsoft.com/office/officeart/2016/7/layout/BasicLinearProcessNumbered"/>
    <dgm:cxn modelId="{06F013D2-DE54-42D8-BFC8-7D5D94E7CCFA}" type="presParOf" srcId="{F6AA0F4C-29A8-486F-8977-70254C250628}" destId="{E4CDB137-E5B4-4473-B9CA-EE602F0487AF}" srcOrd="3" destOrd="0" presId="urn:microsoft.com/office/officeart/2016/7/layout/BasicLinearProcessNumbered"/>
    <dgm:cxn modelId="{77BC2FD6-CF0A-4C26-A6BA-622058914E5B}" type="presParOf" srcId="{17461EDA-10DC-46E2-81B2-CF6B7E486020}" destId="{B6E790EF-6C9C-4B36-A267-A3206D4CE74A}" srcOrd="7" destOrd="0" presId="urn:microsoft.com/office/officeart/2016/7/layout/BasicLinearProcessNumbered"/>
    <dgm:cxn modelId="{2667AE50-077A-4027-898D-C9401678468F}" type="presParOf" srcId="{17461EDA-10DC-46E2-81B2-CF6B7E486020}" destId="{136C855A-1F62-4843-A164-D4A458074B20}" srcOrd="8" destOrd="0" presId="urn:microsoft.com/office/officeart/2016/7/layout/BasicLinearProcessNumbered"/>
    <dgm:cxn modelId="{F6A02DF0-0804-45E2-A678-07F16B4B7EE7}" type="presParOf" srcId="{136C855A-1F62-4843-A164-D4A458074B20}" destId="{170D777D-7C17-48FC-9DEF-9A22B7007D2D}" srcOrd="0" destOrd="0" presId="urn:microsoft.com/office/officeart/2016/7/layout/BasicLinearProcessNumbered"/>
    <dgm:cxn modelId="{E4F08F9F-2E6F-477A-A510-0561616DB55A}" type="presParOf" srcId="{136C855A-1F62-4843-A164-D4A458074B20}" destId="{3EC7BB12-FCB1-4761-8CD1-7E8AD3B95F17}" srcOrd="1" destOrd="0" presId="urn:microsoft.com/office/officeart/2016/7/layout/BasicLinearProcessNumbered"/>
    <dgm:cxn modelId="{A2F3E5E5-4CE7-4330-9300-AB101B8CEEC1}" type="presParOf" srcId="{136C855A-1F62-4843-A164-D4A458074B20}" destId="{18DFB844-9D65-4215-B91F-69838570853F}" srcOrd="2" destOrd="0" presId="urn:microsoft.com/office/officeart/2016/7/layout/BasicLinearProcessNumbered"/>
    <dgm:cxn modelId="{28545A93-2666-4A11-ABB0-6D1CA71755BF}" type="presParOf" srcId="{136C855A-1F62-4843-A164-D4A458074B20}" destId="{B41256E0-9607-43E8-8D8F-70BAB58B473B}" srcOrd="3" destOrd="0" presId="urn:microsoft.com/office/officeart/2016/7/layout/BasicLinearProcessNumbered"/>
    <dgm:cxn modelId="{089DFEA1-063C-4F33-B476-F0899C228AFD}" type="presParOf" srcId="{17461EDA-10DC-46E2-81B2-CF6B7E486020}" destId="{67A20BAA-2962-4EA5-9578-2ACE8BA635E3}" srcOrd="9" destOrd="0" presId="urn:microsoft.com/office/officeart/2016/7/layout/BasicLinearProcessNumbered"/>
    <dgm:cxn modelId="{2FE4EB43-13B1-4929-AFC9-A8F6935BFE6C}" type="presParOf" srcId="{17461EDA-10DC-46E2-81B2-CF6B7E486020}" destId="{413B8C9B-72C0-41BC-9B82-39156C56D9D3}" srcOrd="10" destOrd="0" presId="urn:microsoft.com/office/officeart/2016/7/layout/BasicLinearProcessNumbered"/>
    <dgm:cxn modelId="{4B486CE2-AEE7-4299-A917-901EFE2AE149}" type="presParOf" srcId="{413B8C9B-72C0-41BC-9B82-39156C56D9D3}" destId="{F0DFBFB0-5765-4273-9E70-64B54CE62302}" srcOrd="0" destOrd="0" presId="urn:microsoft.com/office/officeart/2016/7/layout/BasicLinearProcessNumbered"/>
    <dgm:cxn modelId="{F0124B99-CA40-4916-B503-DC525B11A052}" type="presParOf" srcId="{413B8C9B-72C0-41BC-9B82-39156C56D9D3}" destId="{033FFF0A-07B2-4CDB-A4BC-4275D94BCDC8}" srcOrd="1" destOrd="0" presId="urn:microsoft.com/office/officeart/2016/7/layout/BasicLinearProcessNumbered"/>
    <dgm:cxn modelId="{89E5399C-4558-4360-8897-FA8F6536594A}" type="presParOf" srcId="{413B8C9B-72C0-41BC-9B82-39156C56D9D3}" destId="{856AB9C9-CE73-4F41-9083-7AD370AC766F}" srcOrd="2" destOrd="0" presId="urn:microsoft.com/office/officeart/2016/7/layout/BasicLinearProcessNumbered"/>
    <dgm:cxn modelId="{D4EA9180-0925-4EA7-B507-66857470B2FA}" type="presParOf" srcId="{413B8C9B-72C0-41BC-9B82-39156C56D9D3}" destId="{C63F79A5-33C7-4EF3-BC5A-053A80E4952C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44943E-F7C2-422E-B0FB-15FE3A37CD0F}">
      <dsp:nvSpPr>
        <dsp:cNvPr id="0" name=""/>
        <dsp:cNvSpPr/>
      </dsp:nvSpPr>
      <dsp:spPr>
        <a:xfrm>
          <a:off x="1333" y="668146"/>
          <a:ext cx="1680794" cy="235311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41" tIns="330200" rIns="131041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Group similar antidepressants together</a:t>
          </a:r>
        </a:p>
      </dsp:txBody>
      <dsp:txXfrm>
        <a:off x="1333" y="1562329"/>
        <a:ext cx="1680794" cy="1411866"/>
      </dsp:txXfrm>
    </dsp:sp>
    <dsp:sp modelId="{FF03085E-96D8-4D61-A874-14B4BE4A6E96}">
      <dsp:nvSpPr>
        <dsp:cNvPr id="0" name=""/>
        <dsp:cNvSpPr/>
      </dsp:nvSpPr>
      <dsp:spPr>
        <a:xfrm>
          <a:off x="488764" y="903457"/>
          <a:ext cx="705933" cy="7059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37" tIns="12700" rIns="55037" bIns="1270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1</a:t>
          </a:r>
        </a:p>
      </dsp:txBody>
      <dsp:txXfrm>
        <a:off x="592145" y="1006838"/>
        <a:ext cx="499171" cy="499171"/>
      </dsp:txXfrm>
    </dsp:sp>
    <dsp:sp modelId="{0B97D092-574B-49B7-AB1A-D7976241CF66}">
      <dsp:nvSpPr>
        <dsp:cNvPr id="0" name=""/>
        <dsp:cNvSpPr/>
      </dsp:nvSpPr>
      <dsp:spPr>
        <a:xfrm>
          <a:off x="1333" y="3021186"/>
          <a:ext cx="1680794" cy="72"/>
        </a:xfrm>
        <a:prstGeom prst="rect">
          <a:avLst/>
        </a:prstGeom>
        <a:solidFill>
          <a:schemeClr val="accent5">
            <a:hueOff val="-614413"/>
            <a:satOff val="-1584"/>
            <a:lumOff val="-1070"/>
            <a:alphaOff val="0"/>
          </a:schemeClr>
        </a:solidFill>
        <a:ln w="12700" cap="flat" cmpd="sng" algn="ctr">
          <a:solidFill>
            <a:schemeClr val="accent5">
              <a:hueOff val="-614413"/>
              <a:satOff val="-1584"/>
              <a:lumOff val="-10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39C1EA-992E-4C0E-AF80-D135D93F4D4F}">
      <dsp:nvSpPr>
        <dsp:cNvPr id="0" name=""/>
        <dsp:cNvSpPr/>
      </dsp:nvSpPr>
      <dsp:spPr>
        <a:xfrm>
          <a:off x="1850207" y="668146"/>
          <a:ext cx="1680794" cy="2353111"/>
        </a:xfrm>
        <a:prstGeom prst="rect">
          <a:avLst/>
        </a:prstGeom>
        <a:solidFill>
          <a:schemeClr val="accent5">
            <a:tint val="40000"/>
            <a:alpha val="90000"/>
            <a:hueOff val="-1347952"/>
            <a:satOff val="-4566"/>
            <a:lumOff val="-58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347952"/>
              <a:satOff val="-4566"/>
              <a:lumOff val="-5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41" tIns="330200" rIns="131041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Fill out dates and dosages for each antidepressant trial for each person</a:t>
          </a:r>
        </a:p>
      </dsp:txBody>
      <dsp:txXfrm>
        <a:off x="1850207" y="1562329"/>
        <a:ext cx="1680794" cy="1411866"/>
      </dsp:txXfrm>
    </dsp:sp>
    <dsp:sp modelId="{DF3BC0FB-115D-4861-B149-CCFCE8A0C584}">
      <dsp:nvSpPr>
        <dsp:cNvPr id="0" name=""/>
        <dsp:cNvSpPr/>
      </dsp:nvSpPr>
      <dsp:spPr>
        <a:xfrm>
          <a:off x="2337637" y="903457"/>
          <a:ext cx="705933" cy="705933"/>
        </a:xfrm>
        <a:prstGeom prst="ellipse">
          <a:avLst/>
        </a:prstGeom>
        <a:solidFill>
          <a:schemeClr val="accent5">
            <a:hueOff val="-1228826"/>
            <a:satOff val="-3167"/>
            <a:lumOff val="-2139"/>
            <a:alphaOff val="0"/>
          </a:schemeClr>
        </a:solidFill>
        <a:ln w="12700" cap="flat" cmpd="sng" algn="ctr">
          <a:solidFill>
            <a:schemeClr val="accent5">
              <a:hueOff val="-1228826"/>
              <a:satOff val="-3167"/>
              <a:lumOff val="-21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37" tIns="12700" rIns="55037" bIns="1270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2</a:t>
          </a:r>
        </a:p>
      </dsp:txBody>
      <dsp:txXfrm>
        <a:off x="2441018" y="1006838"/>
        <a:ext cx="499171" cy="499171"/>
      </dsp:txXfrm>
    </dsp:sp>
    <dsp:sp modelId="{4B7B02D8-7740-4944-B1A0-B37884B4FC1D}">
      <dsp:nvSpPr>
        <dsp:cNvPr id="0" name=""/>
        <dsp:cNvSpPr/>
      </dsp:nvSpPr>
      <dsp:spPr>
        <a:xfrm>
          <a:off x="1850207" y="3021186"/>
          <a:ext cx="1680794" cy="72"/>
        </a:xfrm>
        <a:prstGeom prst="rect">
          <a:avLst/>
        </a:prstGeom>
        <a:solidFill>
          <a:schemeClr val="accent5">
            <a:hueOff val="-1843239"/>
            <a:satOff val="-4751"/>
            <a:lumOff val="-3209"/>
            <a:alphaOff val="0"/>
          </a:schemeClr>
        </a:solidFill>
        <a:ln w="12700" cap="flat" cmpd="sng" algn="ctr">
          <a:solidFill>
            <a:schemeClr val="accent5">
              <a:hueOff val="-1843239"/>
              <a:satOff val="-4751"/>
              <a:lumOff val="-32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AA6FD-4E35-4435-8474-E166F46E2A80}">
      <dsp:nvSpPr>
        <dsp:cNvPr id="0" name=""/>
        <dsp:cNvSpPr/>
      </dsp:nvSpPr>
      <dsp:spPr>
        <a:xfrm>
          <a:off x="3699080" y="668146"/>
          <a:ext cx="1680794" cy="2353111"/>
        </a:xfrm>
        <a:prstGeom prst="rect">
          <a:avLst/>
        </a:prstGeom>
        <a:solidFill>
          <a:schemeClr val="accent5">
            <a:tint val="40000"/>
            <a:alpha val="90000"/>
            <a:hueOff val="-2695905"/>
            <a:satOff val="-9133"/>
            <a:lumOff val="-117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695905"/>
              <a:satOff val="-9133"/>
              <a:lumOff val="-11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41" tIns="330200" rIns="131041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Process data to create the outcome variable, Remission</a:t>
          </a:r>
        </a:p>
      </dsp:txBody>
      <dsp:txXfrm>
        <a:off x="3699080" y="1562329"/>
        <a:ext cx="1680794" cy="1411866"/>
      </dsp:txXfrm>
    </dsp:sp>
    <dsp:sp modelId="{FE42C17C-73F2-441A-B81A-3D8D9D87914B}">
      <dsp:nvSpPr>
        <dsp:cNvPr id="0" name=""/>
        <dsp:cNvSpPr/>
      </dsp:nvSpPr>
      <dsp:spPr>
        <a:xfrm>
          <a:off x="4186511" y="903457"/>
          <a:ext cx="705933" cy="705933"/>
        </a:xfrm>
        <a:prstGeom prst="ellipse">
          <a:avLst/>
        </a:prstGeom>
        <a:solidFill>
          <a:schemeClr val="accent5">
            <a:hueOff val="-2457652"/>
            <a:satOff val="-6334"/>
            <a:lumOff val="-4278"/>
            <a:alphaOff val="0"/>
          </a:schemeClr>
        </a:solidFill>
        <a:ln w="12700" cap="flat" cmpd="sng" algn="ctr">
          <a:solidFill>
            <a:schemeClr val="accent5">
              <a:hueOff val="-2457652"/>
              <a:satOff val="-6334"/>
              <a:lumOff val="-42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37" tIns="12700" rIns="55037" bIns="1270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3</a:t>
          </a:r>
        </a:p>
      </dsp:txBody>
      <dsp:txXfrm>
        <a:off x="4289892" y="1006838"/>
        <a:ext cx="499171" cy="499171"/>
      </dsp:txXfrm>
    </dsp:sp>
    <dsp:sp modelId="{9B5B297A-17D9-44FE-84D2-1CD63BE84075}">
      <dsp:nvSpPr>
        <dsp:cNvPr id="0" name=""/>
        <dsp:cNvSpPr/>
      </dsp:nvSpPr>
      <dsp:spPr>
        <a:xfrm>
          <a:off x="3699080" y="3021186"/>
          <a:ext cx="1680794" cy="72"/>
        </a:xfrm>
        <a:prstGeom prst="rect">
          <a:avLst/>
        </a:prstGeom>
        <a:solidFill>
          <a:schemeClr val="accent5">
            <a:hueOff val="-3072065"/>
            <a:satOff val="-7918"/>
            <a:lumOff val="-5348"/>
            <a:alphaOff val="0"/>
          </a:schemeClr>
        </a:solidFill>
        <a:ln w="12700" cap="flat" cmpd="sng" algn="ctr">
          <a:solidFill>
            <a:schemeClr val="accent5">
              <a:hueOff val="-3072065"/>
              <a:satOff val="-7918"/>
              <a:lumOff val="-53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24F428-DF1E-4B74-9B89-BE137568902A}">
      <dsp:nvSpPr>
        <dsp:cNvPr id="0" name=""/>
        <dsp:cNvSpPr/>
      </dsp:nvSpPr>
      <dsp:spPr>
        <a:xfrm>
          <a:off x="5547954" y="668146"/>
          <a:ext cx="1680794" cy="2353111"/>
        </a:xfrm>
        <a:prstGeom prst="rect">
          <a:avLst/>
        </a:prstGeom>
        <a:solidFill>
          <a:schemeClr val="accent5">
            <a:tint val="40000"/>
            <a:alpha val="90000"/>
            <a:hueOff val="-4043857"/>
            <a:satOff val="-13699"/>
            <a:lumOff val="-175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043857"/>
              <a:satOff val="-13699"/>
              <a:lumOff val="-17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41" tIns="330200" rIns="131041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Create variables for age groups and being female</a:t>
          </a:r>
        </a:p>
      </dsp:txBody>
      <dsp:txXfrm>
        <a:off x="5547954" y="1562329"/>
        <a:ext cx="1680794" cy="1411866"/>
      </dsp:txXfrm>
    </dsp:sp>
    <dsp:sp modelId="{9056E8B3-ABB9-4388-A2A1-A4079F862E89}">
      <dsp:nvSpPr>
        <dsp:cNvPr id="0" name=""/>
        <dsp:cNvSpPr/>
      </dsp:nvSpPr>
      <dsp:spPr>
        <a:xfrm>
          <a:off x="6035384" y="903457"/>
          <a:ext cx="705933" cy="705933"/>
        </a:xfrm>
        <a:prstGeom prst="ellipse">
          <a:avLst/>
        </a:prstGeom>
        <a:solidFill>
          <a:schemeClr val="accent5">
            <a:hueOff val="-3686478"/>
            <a:satOff val="-9501"/>
            <a:lumOff val="-6417"/>
            <a:alphaOff val="0"/>
          </a:schemeClr>
        </a:solidFill>
        <a:ln w="12700" cap="flat" cmpd="sng" algn="ctr">
          <a:solidFill>
            <a:schemeClr val="accent5">
              <a:hueOff val="-3686478"/>
              <a:satOff val="-9501"/>
              <a:lumOff val="-64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37" tIns="12700" rIns="55037" bIns="1270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4</a:t>
          </a:r>
        </a:p>
      </dsp:txBody>
      <dsp:txXfrm>
        <a:off x="6138765" y="1006838"/>
        <a:ext cx="499171" cy="499171"/>
      </dsp:txXfrm>
    </dsp:sp>
    <dsp:sp modelId="{E48CF8F7-9E8D-4FF9-AEDD-26621F76522B}">
      <dsp:nvSpPr>
        <dsp:cNvPr id="0" name=""/>
        <dsp:cNvSpPr/>
      </dsp:nvSpPr>
      <dsp:spPr>
        <a:xfrm>
          <a:off x="5547954" y="3021186"/>
          <a:ext cx="1680794" cy="72"/>
        </a:xfrm>
        <a:prstGeom prst="rect">
          <a:avLst/>
        </a:prstGeom>
        <a:solidFill>
          <a:schemeClr val="accent5">
            <a:hueOff val="-4300891"/>
            <a:satOff val="-11085"/>
            <a:lumOff val="-7487"/>
            <a:alphaOff val="0"/>
          </a:schemeClr>
        </a:solidFill>
        <a:ln w="12700" cap="flat" cmpd="sng" algn="ctr">
          <a:solidFill>
            <a:schemeClr val="accent5">
              <a:hueOff val="-4300891"/>
              <a:satOff val="-11085"/>
              <a:lumOff val="-74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D777D-7C17-48FC-9DEF-9A22B7007D2D}">
      <dsp:nvSpPr>
        <dsp:cNvPr id="0" name=""/>
        <dsp:cNvSpPr/>
      </dsp:nvSpPr>
      <dsp:spPr>
        <a:xfrm>
          <a:off x="7396827" y="668146"/>
          <a:ext cx="1680794" cy="2353111"/>
        </a:xfrm>
        <a:prstGeom prst="rect">
          <a:avLst/>
        </a:prstGeom>
        <a:solidFill>
          <a:schemeClr val="accent5">
            <a:tint val="40000"/>
            <a:alpha val="90000"/>
            <a:hueOff val="-5391810"/>
            <a:satOff val="-18266"/>
            <a:lumOff val="-234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391810"/>
              <a:satOff val="-18266"/>
              <a:lumOff val="-23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41" tIns="330200" rIns="131041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Process disease dataset and create dummy variables for diseases that are present prior to the antidepressant trial</a:t>
          </a:r>
        </a:p>
      </dsp:txBody>
      <dsp:txXfrm>
        <a:off x="7396827" y="1562329"/>
        <a:ext cx="1680794" cy="1411866"/>
      </dsp:txXfrm>
    </dsp:sp>
    <dsp:sp modelId="{3EC7BB12-FCB1-4761-8CD1-7E8AD3B95F17}">
      <dsp:nvSpPr>
        <dsp:cNvPr id="0" name=""/>
        <dsp:cNvSpPr/>
      </dsp:nvSpPr>
      <dsp:spPr>
        <a:xfrm>
          <a:off x="7884257" y="903457"/>
          <a:ext cx="705933" cy="705933"/>
        </a:xfrm>
        <a:prstGeom prst="ellipse">
          <a:avLst/>
        </a:prstGeom>
        <a:solidFill>
          <a:schemeClr val="accent5">
            <a:hueOff val="-4915304"/>
            <a:satOff val="-12668"/>
            <a:lumOff val="-8556"/>
            <a:alphaOff val="0"/>
          </a:schemeClr>
        </a:solidFill>
        <a:ln w="12700" cap="flat" cmpd="sng" algn="ctr">
          <a:solidFill>
            <a:schemeClr val="accent5">
              <a:hueOff val="-4915304"/>
              <a:satOff val="-12668"/>
              <a:lumOff val="-85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37" tIns="12700" rIns="55037" bIns="1270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5</a:t>
          </a:r>
        </a:p>
      </dsp:txBody>
      <dsp:txXfrm>
        <a:off x="7987638" y="1006838"/>
        <a:ext cx="499171" cy="499171"/>
      </dsp:txXfrm>
    </dsp:sp>
    <dsp:sp modelId="{18DFB844-9D65-4215-B91F-69838570853F}">
      <dsp:nvSpPr>
        <dsp:cNvPr id="0" name=""/>
        <dsp:cNvSpPr/>
      </dsp:nvSpPr>
      <dsp:spPr>
        <a:xfrm>
          <a:off x="7396827" y="3021186"/>
          <a:ext cx="1680794" cy="72"/>
        </a:xfrm>
        <a:prstGeom prst="rect">
          <a:avLst/>
        </a:prstGeom>
        <a:solidFill>
          <a:schemeClr val="accent5">
            <a:hueOff val="-5529717"/>
            <a:satOff val="-14252"/>
            <a:lumOff val="-9626"/>
            <a:alphaOff val="0"/>
          </a:schemeClr>
        </a:solidFill>
        <a:ln w="12700" cap="flat" cmpd="sng" algn="ctr">
          <a:solidFill>
            <a:schemeClr val="accent5">
              <a:hueOff val="-5529717"/>
              <a:satOff val="-14252"/>
              <a:lumOff val="-96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DFBFB0-5765-4273-9E70-64B54CE62302}">
      <dsp:nvSpPr>
        <dsp:cNvPr id="0" name=""/>
        <dsp:cNvSpPr/>
      </dsp:nvSpPr>
      <dsp:spPr>
        <a:xfrm>
          <a:off x="9245701" y="668146"/>
          <a:ext cx="1680794" cy="2353111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41" tIns="330200" rIns="131041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Create an analysis dataset for each antidepressant group of interest</a:t>
          </a:r>
        </a:p>
      </dsp:txBody>
      <dsp:txXfrm>
        <a:off x="9245701" y="1562329"/>
        <a:ext cx="1680794" cy="1411866"/>
      </dsp:txXfrm>
    </dsp:sp>
    <dsp:sp modelId="{033FFF0A-07B2-4CDB-A4BC-4275D94BCDC8}">
      <dsp:nvSpPr>
        <dsp:cNvPr id="0" name=""/>
        <dsp:cNvSpPr/>
      </dsp:nvSpPr>
      <dsp:spPr>
        <a:xfrm>
          <a:off x="9733131" y="903457"/>
          <a:ext cx="705933" cy="705933"/>
        </a:xfrm>
        <a:prstGeom prst="ellipse">
          <a:avLst/>
        </a:prstGeom>
        <a:solidFill>
          <a:schemeClr val="accent5">
            <a:hueOff val="-6144130"/>
            <a:satOff val="-15835"/>
            <a:lumOff val="-10695"/>
            <a:alphaOff val="0"/>
          </a:schemeClr>
        </a:solidFill>
        <a:ln w="12700" cap="flat" cmpd="sng" algn="ctr">
          <a:solidFill>
            <a:schemeClr val="accent5">
              <a:hueOff val="-6144130"/>
              <a:satOff val="-15835"/>
              <a:lumOff val="-106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37" tIns="12700" rIns="55037" bIns="1270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6</a:t>
          </a:r>
        </a:p>
      </dsp:txBody>
      <dsp:txXfrm>
        <a:off x="9836512" y="1006838"/>
        <a:ext cx="499171" cy="499171"/>
      </dsp:txXfrm>
    </dsp:sp>
    <dsp:sp modelId="{856AB9C9-CE73-4F41-9083-7AD370AC766F}">
      <dsp:nvSpPr>
        <dsp:cNvPr id="0" name=""/>
        <dsp:cNvSpPr/>
      </dsp:nvSpPr>
      <dsp:spPr>
        <a:xfrm>
          <a:off x="9245701" y="3021186"/>
          <a:ext cx="1680794" cy="72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630B7-7D75-498D-3294-52DDE9ACE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62A2C6-A7D1-5E88-0094-99E803ED0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16269-E816-1E13-A948-CE426CCF5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86FC-201E-4904-9750-2B7EF1B3FAE9}" type="datetimeFigureOut">
              <a:rPr lang="en-PH" smtClean="0"/>
              <a:t>22/03/2024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592DB-E0E2-6684-8CE6-465EABCF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8B254-B1A8-7541-8332-233E7FD1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C4BF-8E34-4051-B145-6AE76EA4296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67235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E8792-0B0B-4F60-3B11-899EA0BBC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42EA2B-EFC3-CBAD-C79A-E03147DA0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2ACFF-E510-9E0A-7687-84BCCA26B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86FC-201E-4904-9750-2B7EF1B3FAE9}" type="datetimeFigureOut">
              <a:rPr lang="en-PH" smtClean="0"/>
              <a:t>22/03/2024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DADC6-FC0A-18EA-6E46-27966DE0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5D8EC-9369-8F43-08A1-702089CB3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C4BF-8E34-4051-B145-6AE76EA4296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28538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460772-BDD9-AD28-B4B4-E8DEB3C7DB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BBB421-7F16-022B-A8DE-13A074564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408CC-CEEF-4956-233E-2F3531220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86FC-201E-4904-9750-2B7EF1B3FAE9}" type="datetimeFigureOut">
              <a:rPr lang="en-PH" smtClean="0"/>
              <a:t>22/03/2024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F7EA9-5722-3951-15E1-E98503B8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67FDE-B25D-621E-3FE3-3742CEFA7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C4BF-8E34-4051-B145-6AE76EA4296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85864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FBF87-4C91-EE25-1940-9C9DDB22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A5449-0C7E-7C92-E116-88B84BC9E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2D8FE-E534-B2BF-C0A2-103509D6A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86FC-201E-4904-9750-2B7EF1B3FAE9}" type="datetimeFigureOut">
              <a:rPr lang="en-PH" smtClean="0"/>
              <a:t>22/03/2024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AFD36-CE3E-AFB3-C7CD-4720CFB7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DD0F0-A88B-9A0E-9F77-5286D7F46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C4BF-8E34-4051-B145-6AE76EA4296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36575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C2859-8C39-29E3-3652-6597BB257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B893B-FA29-7FB2-E260-0C767360C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E8484-9D6C-9FE3-AB92-6F29EF537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86FC-201E-4904-9750-2B7EF1B3FAE9}" type="datetimeFigureOut">
              <a:rPr lang="en-PH" smtClean="0"/>
              <a:t>22/03/2024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2365C-1316-2C74-8784-D74F103B5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75E01-E332-65CC-6DD1-3CC99DAFF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C4BF-8E34-4051-B145-6AE76EA4296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33723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43B63-8942-7CCC-9658-B3B0294DE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4BB3-5333-DBAA-90D2-5BE2CAAFB8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F586AF-BCE1-27C9-CECB-DFBA8984E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F1251B-DCB9-8232-C7B3-5958CC0EF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86FC-201E-4904-9750-2B7EF1B3FAE9}" type="datetimeFigureOut">
              <a:rPr lang="en-PH" smtClean="0"/>
              <a:t>22/03/2024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4C5BA2-4A84-3071-7FD6-923867FB1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46D88-279F-33FC-B547-300CFFC7C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C4BF-8E34-4051-B145-6AE76EA4296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31403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C806A-DA99-85B7-3F13-34299F0D9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34BAD-238E-14F6-8CF8-253EA6DD5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208F7B-F436-AE58-435F-57D59379F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407680-9F32-6673-4904-574CCC9690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3176C7-532B-7871-6083-1AB0725236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92B253-6050-81B0-A919-095BB5D56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86FC-201E-4904-9750-2B7EF1B3FAE9}" type="datetimeFigureOut">
              <a:rPr lang="en-PH" smtClean="0"/>
              <a:t>22/03/2024</a:t>
            </a:fld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EC3691-2ECE-16F7-CCCC-5DF82EF14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162A5D-9B2A-40F1-C06B-9043DCB91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C4BF-8E34-4051-B145-6AE76EA4296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89288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A4A66-36CA-2CBD-B839-7D22CD55D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8F7069-4133-A869-A6D1-E7D788765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86FC-201E-4904-9750-2B7EF1B3FAE9}" type="datetimeFigureOut">
              <a:rPr lang="en-PH" smtClean="0"/>
              <a:t>22/03/2024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62811D-5DFD-B1B7-3DDA-5DA0E9681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28F7C5-55DC-FF22-2A5D-655889A26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C4BF-8E34-4051-B145-6AE76EA4296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36074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62A22D-D2EF-38A1-B171-8CFADC546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86FC-201E-4904-9750-2B7EF1B3FAE9}" type="datetimeFigureOut">
              <a:rPr lang="en-PH" smtClean="0"/>
              <a:t>22/03/2024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40D6A1-594A-4171-E364-28DBB2180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7EAA4-8C96-F8D2-DDA6-38ED08E44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C4BF-8E34-4051-B145-6AE76EA4296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66313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E3683-8719-865F-59BE-A8A7CD6FD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13FF2-7669-F8EC-EF27-2D610E189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A40C45-41F6-5369-C88E-97C814423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944AA9-0694-FD20-59A4-61F167A00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86FC-201E-4904-9750-2B7EF1B3FAE9}" type="datetimeFigureOut">
              <a:rPr lang="en-PH" smtClean="0"/>
              <a:t>22/03/2024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1AEA9C-4359-8BB5-E3F2-7E59BE93B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257D8A-CEC7-B9A1-4EC2-B63C65773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C4BF-8E34-4051-B145-6AE76EA4296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18936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90C6F-7958-D722-1FF9-7D9045B26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0408EB-A562-E31C-7AD6-823F3C47C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52EF3F-E551-EB45-D7F0-F2E881EC6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BAD730-2A95-6114-8CB5-2844824CC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86FC-201E-4904-9750-2B7EF1B3FAE9}" type="datetimeFigureOut">
              <a:rPr lang="en-PH" smtClean="0"/>
              <a:t>22/03/2024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E48DA2-ADF2-DCC4-5B9C-A0968A664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7C0F7A-5D6E-49AC-138C-240F30261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C4BF-8E34-4051-B145-6AE76EA4296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2515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D4E131-080C-A0AA-7586-40852C068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C541D-0AAD-5247-4C58-A63D84DF8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2502B-A810-8363-2D06-2217D5E98F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286FC-201E-4904-9750-2B7EF1B3FAE9}" type="datetimeFigureOut">
              <a:rPr lang="en-PH" smtClean="0"/>
              <a:t>22/03/2024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0D296-A715-D622-AEE0-2EA347F403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6E3A0-81FF-A916-73B3-BC6514F8F3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FC4BF-8E34-4051-B145-6AE76EA4296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3404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38F6A9-4991-4105-2272-6E8F785CB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1383528"/>
            <a:ext cx="5925989" cy="3167510"/>
          </a:xfrm>
        </p:spPr>
        <p:txBody>
          <a:bodyPr anchor="b">
            <a:normAutofit/>
          </a:bodyPr>
          <a:lstStyle/>
          <a:p>
            <a:pPr algn="r"/>
            <a:r>
              <a:rPr lang="en-US" sz="5300" dirty="0"/>
              <a:t>Final Project Data Preparations</a:t>
            </a:r>
            <a:endParaRPr lang="en-PH" sz="53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21B800-C4C5-9DFE-8086-862D3B7E2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1" y="4582814"/>
            <a:ext cx="5925987" cy="1312657"/>
          </a:xfrm>
        </p:spPr>
        <p:txBody>
          <a:bodyPr anchor="t">
            <a:normAutofit/>
          </a:bodyPr>
          <a:lstStyle/>
          <a:p>
            <a:pPr algn="r"/>
            <a:r>
              <a:rPr lang="en-US" sz="2200" dirty="0"/>
              <a:t>Teach One for the HAP823 Spring 2024 Class </a:t>
            </a:r>
          </a:p>
          <a:p>
            <a:pPr algn="r"/>
            <a:r>
              <a:rPr lang="en-US" sz="2200" dirty="0"/>
              <a:t>Presented By: Vladimir Cardenas</a:t>
            </a:r>
          </a:p>
          <a:p>
            <a:pPr algn="r"/>
            <a:r>
              <a:rPr lang="en-US" sz="2200" dirty="0"/>
              <a:t>Professor: Farrokh Alemi, PhD</a:t>
            </a:r>
            <a:endParaRPr lang="en-PH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2D65B2-542D-A43D-3AEC-31EF1A413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962" y="2995905"/>
            <a:ext cx="2621772" cy="91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9BBD2-AD9C-81F4-5F48-3F543A1E4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Process dates and dosages for each antidepressant trial (4)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6455C34-8929-A266-FCBE-CA00CBB7A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266" y="1825625"/>
            <a:ext cx="10143468" cy="4351338"/>
          </a:xfrm>
        </p:spPr>
      </p:pic>
    </p:spTree>
    <p:extLst>
      <p:ext uri="{BB962C8B-B14F-4D97-AF65-F5344CB8AC3E}">
        <p14:creationId xmlns:p14="http://schemas.microsoft.com/office/powerpoint/2010/main" val="1053647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9BBD2-AD9C-81F4-5F48-3F543A1E4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Process dates and dosages for each antidepressant trial (5)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6455C34-8929-A266-FCBE-CA00CBB7A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266" y="1825625"/>
            <a:ext cx="10143468" cy="4351338"/>
          </a:xfrm>
        </p:spPr>
      </p:pic>
    </p:spTree>
    <p:extLst>
      <p:ext uri="{BB962C8B-B14F-4D97-AF65-F5344CB8AC3E}">
        <p14:creationId xmlns:p14="http://schemas.microsoft.com/office/powerpoint/2010/main" val="1472961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9BBD2-AD9C-81F4-5F48-3F543A1E4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Process dates and dosages for each antidepressant trial (6)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6455C34-8929-A266-FCBE-CA00CBB7A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266" y="1825625"/>
            <a:ext cx="10143468" cy="4351338"/>
          </a:xfrm>
        </p:spPr>
      </p:pic>
    </p:spTree>
    <p:extLst>
      <p:ext uri="{BB962C8B-B14F-4D97-AF65-F5344CB8AC3E}">
        <p14:creationId xmlns:p14="http://schemas.microsoft.com/office/powerpoint/2010/main" val="2738672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9BBD2-AD9C-81F4-5F48-3F543A1E4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Process dates and dosages for each antidepressant trial (7)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268169F-31E2-1AF4-B837-D3A3A90CD7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9139" y="1825625"/>
            <a:ext cx="4073721" cy="4351338"/>
          </a:xfrm>
        </p:spPr>
      </p:pic>
    </p:spTree>
    <p:extLst>
      <p:ext uri="{BB962C8B-B14F-4D97-AF65-F5344CB8AC3E}">
        <p14:creationId xmlns:p14="http://schemas.microsoft.com/office/powerpoint/2010/main" val="2418065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9BBD2-AD9C-81F4-5F48-3F543A1E4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Process dates and dosages for each antidepressant trial (8)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6455C34-8929-A266-FCBE-CA00CBB7A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266" y="1825625"/>
            <a:ext cx="10143468" cy="4351338"/>
          </a:xfrm>
        </p:spPr>
      </p:pic>
    </p:spTree>
    <p:extLst>
      <p:ext uri="{BB962C8B-B14F-4D97-AF65-F5344CB8AC3E}">
        <p14:creationId xmlns:p14="http://schemas.microsoft.com/office/powerpoint/2010/main" val="2256531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9BBD2-AD9C-81F4-5F48-3F543A1E4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Create the outcome variable, Remission (1)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6455C34-8929-A266-FCBE-CA00CBB7A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467" y="1786733"/>
            <a:ext cx="10905066" cy="417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55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9BBD2-AD9C-81F4-5F48-3F543A1E4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Create the outcome variable, Remission (2)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6455C34-8929-A266-FCBE-CA00CBB7A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467" y="1786733"/>
            <a:ext cx="10905066" cy="417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63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9BBD2-AD9C-81F4-5F48-3F543A1E4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Create the outcome variable, Remission (3)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6455C34-8929-A266-FCBE-CA00CBB7A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467" y="1786733"/>
            <a:ext cx="10905066" cy="417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7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9BBD2-AD9C-81F4-5F48-3F543A1E4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Create the outcome variable, Remission (4)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6455C34-8929-A266-FCBE-CA00CBB7A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467" y="1786733"/>
            <a:ext cx="10905066" cy="417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38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9BBD2-AD9C-81F4-5F48-3F543A1E4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Create indicators for age and gender (Female) (1)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DDD9400-C837-B15C-6ACB-48F89520BD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8003" y="1825625"/>
            <a:ext cx="7715993" cy="4351338"/>
          </a:xfrm>
        </p:spPr>
      </p:pic>
    </p:spTree>
    <p:extLst>
      <p:ext uri="{BB962C8B-B14F-4D97-AF65-F5344CB8AC3E}">
        <p14:creationId xmlns:p14="http://schemas.microsoft.com/office/powerpoint/2010/main" val="4259537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 on document with pen">
            <a:extLst>
              <a:ext uri="{FF2B5EF4-FFF2-40B4-BE49-F238E27FC236}">
                <a16:creationId xmlns:a16="http://schemas.microsoft.com/office/drawing/2014/main" id="{8B8A7F5C-5FFA-AE78-57BF-BFD346A793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33" r="16808" b="-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2A46C0-08DF-8E6E-66E2-913D0DEC9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3400" dirty="0"/>
              <a:t>Recap: We have already imported the datasets that we need from All of Us</a:t>
            </a:r>
            <a:endParaRPr lang="en-PH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F6DBD-EE9A-9534-93E4-9858E8126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r>
              <a:rPr lang="en-US" sz="2000"/>
              <a:t>Created the concept sets and datasets</a:t>
            </a:r>
          </a:p>
          <a:p>
            <a:r>
              <a:rPr lang="en-US" sz="2000"/>
              <a:t>Imported the datasets into a Python Jupyter Notebook in the All of Us Research Workbench</a:t>
            </a:r>
          </a:p>
          <a:p>
            <a:r>
              <a:rPr lang="en-US" sz="2000"/>
              <a:t>Renamed the datasets into more easily understood variable names</a:t>
            </a:r>
          </a:p>
          <a:p>
            <a:endParaRPr lang="en-US" sz="2000"/>
          </a:p>
          <a:p>
            <a:pPr marL="0" indent="0">
              <a:buNone/>
            </a:pPr>
            <a:r>
              <a:rPr lang="en-US" sz="2000"/>
              <a:t>The videos for instructions are available at openonlinecourses.com -&gt; Causal Analysis &amp; Comparative Effectiveness -&gt; All of Us Project -&gt; Section (B) Create Cohort and Related Data Sets</a:t>
            </a:r>
            <a:endParaRPr lang="en-PH" sz="2000"/>
          </a:p>
        </p:txBody>
      </p:sp>
    </p:spTree>
    <p:extLst>
      <p:ext uri="{BB962C8B-B14F-4D97-AF65-F5344CB8AC3E}">
        <p14:creationId xmlns:p14="http://schemas.microsoft.com/office/powerpoint/2010/main" val="1274188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9BBD2-AD9C-81F4-5F48-3F543A1E4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Create indicators for age and gender (Female) (2)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DDD9400-C837-B15C-6ACB-48F89520BD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8003" y="1825625"/>
            <a:ext cx="7715993" cy="4351338"/>
          </a:xfrm>
        </p:spPr>
      </p:pic>
    </p:spTree>
    <p:extLst>
      <p:ext uri="{BB962C8B-B14F-4D97-AF65-F5344CB8AC3E}">
        <p14:creationId xmlns:p14="http://schemas.microsoft.com/office/powerpoint/2010/main" val="3170812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9BBD2-AD9C-81F4-5F48-3F543A1E4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Create indicators for age and gender (Female) (3)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DDD9400-C837-B15C-6ACB-48F89520BD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8003" y="1825625"/>
            <a:ext cx="7715993" cy="4351338"/>
          </a:xfrm>
        </p:spPr>
      </p:pic>
    </p:spTree>
    <p:extLst>
      <p:ext uri="{BB962C8B-B14F-4D97-AF65-F5344CB8AC3E}">
        <p14:creationId xmlns:p14="http://schemas.microsoft.com/office/powerpoint/2010/main" val="745827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9BBD2-AD9C-81F4-5F48-3F543A1E4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Create indicators for age and gender (Female) (4)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9AF50F3-35BE-51BE-234A-BD2FB427AB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8497" y="1825625"/>
            <a:ext cx="8875006" cy="4351338"/>
          </a:xfrm>
        </p:spPr>
      </p:pic>
    </p:spTree>
    <p:extLst>
      <p:ext uri="{BB962C8B-B14F-4D97-AF65-F5344CB8AC3E}">
        <p14:creationId xmlns:p14="http://schemas.microsoft.com/office/powerpoint/2010/main" val="525534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9BBD2-AD9C-81F4-5F48-3F543A1E4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Create indicators for age and gender (Female) (5)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9AF50F3-35BE-51BE-234A-BD2FB427AB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8497" y="1825625"/>
            <a:ext cx="8875006" cy="4351338"/>
          </a:xfrm>
        </p:spPr>
      </p:pic>
    </p:spTree>
    <p:extLst>
      <p:ext uri="{BB962C8B-B14F-4D97-AF65-F5344CB8AC3E}">
        <p14:creationId xmlns:p14="http://schemas.microsoft.com/office/powerpoint/2010/main" val="3365146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9BBD2-AD9C-81F4-5F48-3F543A1E4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Create indicators for age and gender (Female) (7)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9AF50F3-35BE-51BE-234A-BD2FB427AB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8497" y="1825625"/>
            <a:ext cx="8875006" cy="4351338"/>
          </a:xfrm>
        </p:spPr>
      </p:pic>
    </p:spTree>
    <p:extLst>
      <p:ext uri="{BB962C8B-B14F-4D97-AF65-F5344CB8AC3E}">
        <p14:creationId xmlns:p14="http://schemas.microsoft.com/office/powerpoint/2010/main" val="3995473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9BBD2-AD9C-81F4-5F48-3F543A1E4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Create indicators for age and gender (Female) (8)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9AF50F3-35BE-51BE-234A-BD2FB427AB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8497" y="1825625"/>
            <a:ext cx="8875006" cy="4351338"/>
          </a:xfrm>
        </p:spPr>
      </p:pic>
    </p:spTree>
    <p:extLst>
      <p:ext uri="{BB962C8B-B14F-4D97-AF65-F5344CB8AC3E}">
        <p14:creationId xmlns:p14="http://schemas.microsoft.com/office/powerpoint/2010/main" val="763023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9BBD2-AD9C-81F4-5F48-3F543A1E4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Process the disease dataset (1)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AAB35B1-83AE-EB39-0CC8-D1F0D8CD73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8030" y="1825625"/>
            <a:ext cx="9255940" cy="4351338"/>
          </a:xfrm>
        </p:spPr>
      </p:pic>
    </p:spTree>
    <p:extLst>
      <p:ext uri="{BB962C8B-B14F-4D97-AF65-F5344CB8AC3E}">
        <p14:creationId xmlns:p14="http://schemas.microsoft.com/office/powerpoint/2010/main" val="2396174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9BBD2-AD9C-81F4-5F48-3F543A1E4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Process the disease dataset (2)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AAB35B1-83AE-EB39-0CC8-D1F0D8CD73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8030" y="1825625"/>
            <a:ext cx="9255940" cy="4351338"/>
          </a:xfrm>
        </p:spPr>
      </p:pic>
    </p:spTree>
    <p:extLst>
      <p:ext uri="{BB962C8B-B14F-4D97-AF65-F5344CB8AC3E}">
        <p14:creationId xmlns:p14="http://schemas.microsoft.com/office/powerpoint/2010/main" val="3582643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9BBD2-AD9C-81F4-5F48-3F543A1E4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Process the disease dataset (3)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AAB35B1-83AE-EB39-0CC8-D1F0D8CD73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8030" y="1825625"/>
            <a:ext cx="9255940" cy="4351338"/>
          </a:xfrm>
        </p:spPr>
      </p:pic>
    </p:spTree>
    <p:extLst>
      <p:ext uri="{BB962C8B-B14F-4D97-AF65-F5344CB8AC3E}">
        <p14:creationId xmlns:p14="http://schemas.microsoft.com/office/powerpoint/2010/main" val="6068073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9BBD2-AD9C-81F4-5F48-3F543A1E4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Create analysis datasets for each antidepressant (1)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AAB35B1-83AE-EB39-0CC8-D1F0D8CD73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612124" y="1675227"/>
            <a:ext cx="8967751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23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B5E7E4-D1D1-903C-FECB-198FCA71F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We will now prepare the datasets to make them ready for analysis</a:t>
            </a:r>
            <a:endParaRPr lang="en-PH" sz="4000" dirty="0">
              <a:solidFill>
                <a:srgbClr val="FFFFFF"/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D08D768-14C8-8A6E-DBE2-49072A7832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719249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05940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9BBD2-AD9C-81F4-5F48-3F543A1E4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Create analysis datasets for each antidepressant (</a:t>
            </a:r>
            <a:r>
              <a:rPr lang="en-US" sz="3200" dirty="0">
                <a:solidFill>
                  <a:schemeClr val="bg1"/>
                </a:solidFill>
              </a:rPr>
              <a:t>2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AAB35B1-83AE-EB39-0CC8-D1F0D8CD73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2124" y="1675227"/>
            <a:ext cx="8967751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067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9BBD2-AD9C-81F4-5F48-3F543A1E4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Create analysis datasets for each antidepressant (3)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AAB35B1-83AE-EB39-0CC8-D1F0D8CD73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2124" y="1675227"/>
            <a:ext cx="8967751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411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9BBD2-AD9C-81F4-5F48-3F543A1E4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Create analysis datasets for each antidepressant (4)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AAB35B1-83AE-EB39-0CC8-D1F0D8CD73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2124" y="1675227"/>
            <a:ext cx="8967751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147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9BBD2-AD9C-81F4-5F48-3F543A1E4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Create analysis datasets for each antidepressant (5)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E062DC8-259D-E4E3-58C0-FAC2A5841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7431" y="1825625"/>
            <a:ext cx="4597138" cy="4351338"/>
          </a:xfrm>
        </p:spPr>
      </p:pic>
    </p:spTree>
    <p:extLst>
      <p:ext uri="{BB962C8B-B14F-4D97-AF65-F5344CB8AC3E}">
        <p14:creationId xmlns:p14="http://schemas.microsoft.com/office/powerpoint/2010/main" val="12623051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9BBD2-AD9C-81F4-5F48-3F543A1E4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Create analysis datasets for each antidepressant (6)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AAB35B1-83AE-EB39-0CC8-D1F0D8CD73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2124" y="1675227"/>
            <a:ext cx="8967751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522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CBA985-16B9-2809-1BAB-CAE071B80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5116529"/>
            <a:ext cx="10592174" cy="10006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Thank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270B6A-2DFC-C3DA-5404-A473F0E5E6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750" b="14302"/>
          <a:stretch/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19" name="Freeform: Shape 18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36ACE-35F8-F30C-9AF9-B32CE5090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672" y="4580785"/>
            <a:ext cx="9416898" cy="484374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2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597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9BBD2-AD9C-81F4-5F48-3F543A1E4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Group similar antidepressants (1)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EA74928-1D8C-0A0D-ED96-4292C879E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7278" y="2122801"/>
            <a:ext cx="10417443" cy="3756986"/>
          </a:xfrm>
        </p:spPr>
      </p:pic>
    </p:spTree>
    <p:extLst>
      <p:ext uri="{BB962C8B-B14F-4D97-AF65-F5344CB8AC3E}">
        <p14:creationId xmlns:p14="http://schemas.microsoft.com/office/powerpoint/2010/main" val="403521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9BBD2-AD9C-81F4-5F48-3F543A1E4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Group similar antidepressants (2)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EA74928-1D8C-0A0D-ED96-4292C879E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7278" y="2122801"/>
            <a:ext cx="10417443" cy="3756986"/>
          </a:xfrm>
        </p:spPr>
      </p:pic>
    </p:spTree>
    <p:extLst>
      <p:ext uri="{BB962C8B-B14F-4D97-AF65-F5344CB8AC3E}">
        <p14:creationId xmlns:p14="http://schemas.microsoft.com/office/powerpoint/2010/main" val="2197574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9BBD2-AD9C-81F4-5F48-3F543A1E4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Group similar antidepressants (3)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EA74928-1D8C-0A0D-ED96-4292C879E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7278" y="2122801"/>
            <a:ext cx="10417443" cy="3756986"/>
          </a:xfrm>
        </p:spPr>
      </p:pic>
    </p:spTree>
    <p:extLst>
      <p:ext uri="{BB962C8B-B14F-4D97-AF65-F5344CB8AC3E}">
        <p14:creationId xmlns:p14="http://schemas.microsoft.com/office/powerpoint/2010/main" val="1374590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9BBD2-AD9C-81F4-5F48-3F543A1E4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Process dates and dosages for each antidepressant trial (1)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6455C34-8929-A266-FCBE-CA00CBB7A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266" y="1825625"/>
            <a:ext cx="10143468" cy="4351338"/>
          </a:xfrm>
        </p:spPr>
      </p:pic>
    </p:spTree>
    <p:extLst>
      <p:ext uri="{BB962C8B-B14F-4D97-AF65-F5344CB8AC3E}">
        <p14:creationId xmlns:p14="http://schemas.microsoft.com/office/powerpoint/2010/main" val="569413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9BBD2-AD9C-81F4-5F48-3F543A1E4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Process dates and dosages for each antidepressant trial (2)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6455C34-8929-A266-FCBE-CA00CBB7A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266" y="1825625"/>
            <a:ext cx="10143468" cy="4351338"/>
          </a:xfrm>
        </p:spPr>
      </p:pic>
    </p:spTree>
    <p:extLst>
      <p:ext uri="{BB962C8B-B14F-4D97-AF65-F5344CB8AC3E}">
        <p14:creationId xmlns:p14="http://schemas.microsoft.com/office/powerpoint/2010/main" val="1258572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9BBD2-AD9C-81F4-5F48-3F543A1E4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Process dates and dosages for each antidepressant trial (3)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6455C34-8929-A266-FCBE-CA00CBB7A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266" y="1825625"/>
            <a:ext cx="10143468" cy="4351338"/>
          </a:xfrm>
        </p:spPr>
      </p:pic>
    </p:spTree>
    <p:extLst>
      <p:ext uri="{BB962C8B-B14F-4D97-AF65-F5344CB8AC3E}">
        <p14:creationId xmlns:p14="http://schemas.microsoft.com/office/powerpoint/2010/main" val="79963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EEB3442675384ABB97E333933D4E6B" ma:contentTypeVersion="16" ma:contentTypeDescription="Create a new document." ma:contentTypeScope="" ma:versionID="26309c510d26853a9f93f98a294be679">
  <xsd:schema xmlns:xsd="http://www.w3.org/2001/XMLSchema" xmlns:xs="http://www.w3.org/2001/XMLSchema" xmlns:p="http://schemas.microsoft.com/office/2006/metadata/properties" xmlns:ns3="c9e3d019-3964-46b2-898d-6261f7917261" xmlns:ns4="5af09da7-0bb8-4c71-84a1-cd55f61d763d" targetNamespace="http://schemas.microsoft.com/office/2006/metadata/properties" ma:root="true" ma:fieldsID="5eb3748e185391d7fbcf1cf552afddfa" ns3:_="" ns4:_="">
    <xsd:import namespace="c9e3d019-3964-46b2-898d-6261f7917261"/>
    <xsd:import namespace="5af09da7-0bb8-4c71-84a1-cd55f61d763d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OCR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e3d019-3964-46b2-898d-6261f7917261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f09da7-0bb8-4c71-84a1-cd55f61d763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9e3d019-3964-46b2-898d-6261f7917261" xsi:nil="true"/>
  </documentManagement>
</p:properties>
</file>

<file path=customXml/itemProps1.xml><?xml version="1.0" encoding="utf-8"?>
<ds:datastoreItem xmlns:ds="http://schemas.openxmlformats.org/officeDocument/2006/customXml" ds:itemID="{C1683798-E165-4E65-8566-901066D278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A8C8CF-39E7-4628-9EA6-DD64E87C07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e3d019-3964-46b2-898d-6261f7917261"/>
    <ds:schemaRef ds:uri="5af09da7-0bb8-4c71-84a1-cd55f61d76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AB9930-43D3-4A50-A6A3-4D32CCF7F803}">
  <ds:schemaRefs>
    <ds:schemaRef ds:uri="http://schemas.microsoft.com/office/infopath/2007/PartnerControls"/>
    <ds:schemaRef ds:uri="http://schemas.microsoft.com/office/2006/documentManagement/types"/>
    <ds:schemaRef ds:uri="c9e3d019-3964-46b2-898d-6261f7917261"/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  <ds:schemaRef ds:uri="5af09da7-0bb8-4c71-84a1-cd55f61d763d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8967</TotalTime>
  <Words>481</Words>
  <Application>Microsoft Office PowerPoint</Application>
  <PresentationFormat>Widescreen</PresentationFormat>
  <Paragraphs>55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Final Project Data Preparations</vt:lpstr>
      <vt:lpstr>Recap: We have already imported the datasets that we need from All of Us</vt:lpstr>
      <vt:lpstr>We will now prepare the datasets to make them ready for analysis</vt:lpstr>
      <vt:lpstr>Group similar antidepressants (1)</vt:lpstr>
      <vt:lpstr>Group similar antidepressants (2)</vt:lpstr>
      <vt:lpstr>Group similar antidepressants (3)</vt:lpstr>
      <vt:lpstr>Process dates and dosages for each antidepressant trial (1)</vt:lpstr>
      <vt:lpstr>Process dates and dosages for each antidepressant trial (2)</vt:lpstr>
      <vt:lpstr>Process dates and dosages for each antidepressant trial (3)</vt:lpstr>
      <vt:lpstr>Process dates and dosages for each antidepressant trial (4)</vt:lpstr>
      <vt:lpstr>Process dates and dosages for each antidepressant trial (5)</vt:lpstr>
      <vt:lpstr>Process dates and dosages for each antidepressant trial (6)</vt:lpstr>
      <vt:lpstr>Process dates and dosages for each antidepressant trial (7)</vt:lpstr>
      <vt:lpstr>Process dates and dosages for each antidepressant trial (8)</vt:lpstr>
      <vt:lpstr>Create the outcome variable, Remission (1)</vt:lpstr>
      <vt:lpstr>Create the outcome variable, Remission (2)</vt:lpstr>
      <vt:lpstr>Create the outcome variable, Remission (3)</vt:lpstr>
      <vt:lpstr>Create the outcome variable, Remission (4)</vt:lpstr>
      <vt:lpstr>Create indicators for age and gender (Female) (1)</vt:lpstr>
      <vt:lpstr>Create indicators for age and gender (Female) (2)</vt:lpstr>
      <vt:lpstr>Create indicators for age and gender (Female) (3)</vt:lpstr>
      <vt:lpstr>Create indicators for age and gender (Female) (4)</vt:lpstr>
      <vt:lpstr>Create indicators for age and gender (Female) (5)</vt:lpstr>
      <vt:lpstr>Create indicators for age and gender (Female) (7)</vt:lpstr>
      <vt:lpstr>Create indicators for age and gender (Female) (8)</vt:lpstr>
      <vt:lpstr>Process the disease dataset (1)</vt:lpstr>
      <vt:lpstr>Process the disease dataset (2)</vt:lpstr>
      <vt:lpstr>Process the disease dataset (3)</vt:lpstr>
      <vt:lpstr>Create analysis datasets for each antidepressant (1)</vt:lpstr>
      <vt:lpstr>Create analysis datasets for each antidepressant (2)</vt:lpstr>
      <vt:lpstr>Create analysis datasets for each antidepressant (3)</vt:lpstr>
      <vt:lpstr>Create analysis datasets for each antidepressant (4)</vt:lpstr>
      <vt:lpstr>Create analysis datasets for each antidepressant (5)</vt:lpstr>
      <vt:lpstr>Create analysis datasets for each antidepressant (6)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Franzuela Cardenas</dc:creator>
  <cp:lastModifiedBy>Vladimir Cardenas</cp:lastModifiedBy>
  <cp:revision>55</cp:revision>
  <dcterms:created xsi:type="dcterms:W3CDTF">2023-10-04T18:04:48Z</dcterms:created>
  <dcterms:modified xsi:type="dcterms:W3CDTF">2024-03-22T15:40:31Z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0x010100C7EEB3442675384ABB97E333933D4E6B</vt:lpwstr>
  </property>
</Properties>
</file>